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3" r:id="rId2"/>
    <p:sldMasterId id="2147483995" r:id="rId3"/>
  </p:sldMasterIdLst>
  <p:notesMasterIdLst>
    <p:notesMasterId r:id="rId61"/>
  </p:notesMasterIdLst>
  <p:sldIdLst>
    <p:sldId id="353" r:id="rId4"/>
    <p:sldId id="542" r:id="rId5"/>
    <p:sldId id="543" r:id="rId6"/>
    <p:sldId id="598" r:id="rId7"/>
    <p:sldId id="551" r:id="rId8"/>
    <p:sldId id="578" r:id="rId9"/>
    <p:sldId id="599" r:id="rId10"/>
    <p:sldId id="577" r:id="rId11"/>
    <p:sldId id="552" r:id="rId12"/>
    <p:sldId id="579" r:id="rId13"/>
    <p:sldId id="580" r:id="rId14"/>
    <p:sldId id="576" r:id="rId15"/>
    <p:sldId id="544" r:id="rId16"/>
    <p:sldId id="586" r:id="rId17"/>
    <p:sldId id="582" r:id="rId18"/>
    <p:sldId id="546" r:id="rId19"/>
    <p:sldId id="600" r:id="rId20"/>
    <p:sldId id="545" r:id="rId21"/>
    <p:sldId id="550" r:id="rId22"/>
    <p:sldId id="487" r:id="rId23"/>
    <p:sldId id="557" r:id="rId24"/>
    <p:sldId id="554" r:id="rId25"/>
    <p:sldId id="556" r:id="rId26"/>
    <p:sldId id="584" r:id="rId27"/>
    <p:sldId id="588" r:id="rId28"/>
    <p:sldId id="559" r:id="rId29"/>
    <p:sldId id="589" r:id="rId30"/>
    <p:sldId id="564" r:id="rId31"/>
    <p:sldId id="560" r:id="rId32"/>
    <p:sldId id="590" r:id="rId33"/>
    <p:sldId id="566" r:id="rId34"/>
    <p:sldId id="602" r:id="rId35"/>
    <p:sldId id="565" r:id="rId36"/>
    <p:sldId id="603" r:id="rId37"/>
    <p:sldId id="591" r:id="rId38"/>
    <p:sldId id="604" r:id="rId39"/>
    <p:sldId id="567" r:id="rId40"/>
    <p:sldId id="605" r:id="rId41"/>
    <p:sldId id="569" r:id="rId42"/>
    <p:sldId id="606" r:id="rId43"/>
    <p:sldId id="570" r:id="rId44"/>
    <p:sldId id="607" r:id="rId45"/>
    <p:sldId id="592" r:id="rId46"/>
    <p:sldId id="571" r:id="rId47"/>
    <p:sldId id="572" r:id="rId48"/>
    <p:sldId id="555" r:id="rId49"/>
    <p:sldId id="573" r:id="rId50"/>
    <p:sldId id="574" r:id="rId51"/>
    <p:sldId id="575" r:id="rId52"/>
    <p:sldId id="537" r:id="rId53"/>
    <p:sldId id="484" r:id="rId54"/>
    <p:sldId id="485" r:id="rId55"/>
    <p:sldId id="540" r:id="rId56"/>
    <p:sldId id="596" r:id="rId57"/>
    <p:sldId id="594" r:id="rId58"/>
    <p:sldId id="595" r:id="rId59"/>
    <p:sldId id="601" r:id="rId6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4660"/>
  </p:normalViewPr>
  <p:slideViewPr>
    <p:cSldViewPr snapToObjects="1">
      <p:cViewPr varScale="1">
        <p:scale>
          <a:sx n="69" d="100"/>
          <a:sy n="69" d="100"/>
        </p:scale>
        <p:origin x="696" y="78"/>
      </p:cViewPr>
      <p:guideLst>
        <p:guide orient="horz" pos="2160"/>
        <p:guide pos="384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1085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98263A-119A-4CCC-949D-14F1C3A74D35}" type="slidenum">
              <a:rPr lang="en-US" altLang="zh-CN"/>
              <a:pPr>
                <a:defRPr/>
              </a:pPr>
              <a:t>‹#›</a:t>
            </a:fld>
            <a:endParaRPr lang="en-US" altLang="zh-CN"/>
          </a:p>
        </p:txBody>
      </p:sp>
    </p:spTree>
    <p:extLst>
      <p:ext uri="{BB962C8B-B14F-4D97-AF65-F5344CB8AC3E}">
        <p14:creationId xmlns:p14="http://schemas.microsoft.com/office/powerpoint/2010/main" val="195295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4F491E3-6B1F-4A16-BC70-0C75D842A36C}" type="slidenum">
              <a:rPr lang="en-US" altLang="zh-CN" smtClean="0"/>
              <a:pPr>
                <a:spcBef>
                  <a:spcPct val="0"/>
                </a:spcBef>
              </a:pPr>
              <a:t>1</a:t>
            </a:fld>
            <a:endParaRPr lang="en-US" altLang="zh-CN"/>
          </a:p>
        </p:txBody>
      </p:sp>
      <p:sp>
        <p:nvSpPr>
          <p:cNvPr id="110595" name="Rectangle 2"/>
          <p:cNvSpPr>
            <a:spLocks noGrp="1" noRot="1" noChangeAspect="1" noChangeArrowheads="1" noTextEdit="1"/>
          </p:cNvSpPr>
          <p:nvPr>
            <p:ph type="sldImg"/>
          </p:nvPr>
        </p:nvSpPr>
        <p:spPr>
          <a:xfrm>
            <a:off x="381000" y="687388"/>
            <a:ext cx="6096000" cy="3429000"/>
          </a:xfrm>
          <a:ln/>
        </p:spPr>
      </p:sp>
      <p:sp>
        <p:nvSpPr>
          <p:cNvPr id="110596"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8" tIns="43904" rIns="87808" bIns="43904"/>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98040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10</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381000" y="687388"/>
            <a:ext cx="6096000" cy="3429000"/>
          </a:xfrm>
          <a:ln/>
        </p:spPr>
      </p:sp>
      <p:sp>
        <p:nvSpPr>
          <p:cNvPr id="1007619" name="Rectangle 3"/>
          <p:cNvSpPr>
            <a:spLocks noGrp="1" noChangeArrowheads="1"/>
          </p:cNvSpPr>
          <p:nvPr>
            <p:ph type="body" idx="1"/>
          </p:nvPr>
        </p:nvSpPr>
        <p:spPr>
          <a:xfrm>
            <a:off x="685800" y="4343400"/>
            <a:ext cx="5486400" cy="4113213"/>
          </a:xfrm>
        </p:spPr>
        <p:txBody>
          <a:bodyPr/>
          <a:lstStyle/>
          <a:p>
            <a:r>
              <a:rPr lang="en-US" altLang="zh-CN" baseline="0" dirty="0"/>
              <a:t>The invention of QM in 20</a:t>
            </a:r>
            <a:r>
              <a:rPr lang="en-US" altLang="zh-CN" baseline="30000" dirty="0"/>
              <a:t>th</a:t>
            </a:r>
            <a:r>
              <a:rPr lang="en-US" altLang="zh-CN" baseline="0" dirty="0"/>
              <a:t> century provides the principles to understand matter and materials. </a:t>
            </a:r>
          </a:p>
          <a:p>
            <a:r>
              <a:rPr lang="en-US" altLang="zh-CN" baseline="0" dirty="0"/>
              <a:t>For example, atoms form into molecules by chemical bonds. As for solids, there are essentially infinite number of atoms, hence, the real space bond picture does not work well. We need to go to  the reciprocal momentum space. This is the essence of Bloch theory – electron state is a plane wave multiplied by a periodical function. </a:t>
            </a:r>
          </a:p>
          <a:p>
            <a:endParaRPr lang="en-US" altLang="zh-CN" baseline="0" dirty="0"/>
          </a:p>
          <a:p>
            <a:r>
              <a:rPr lang="en-US" altLang="zh-CN" baseline="0" dirty="0"/>
              <a:t>The concept of crystal and the Bloch theorem are the foundation of modern condensed matter physics. The importance of Bloch theorem is that it explains the existence of insulator, which is a consequence of QM. Imagine sending an electron wave into solids, the reflection wave from each lattice site interfere constructively if its momentum is half a reciprocal lattice vector. Then the incident and reflection waves need to be treated at equal footing. Their even and odd </a:t>
            </a:r>
            <a:r>
              <a:rPr lang="en-US" altLang="zh-CN" baseline="0" dirty="0" err="1"/>
              <a:t>superpositions</a:t>
            </a:r>
            <a:r>
              <a:rPr lang="en-US" altLang="zh-CN" baseline="0" dirty="0"/>
              <a:t> split in energy forming band gap. Then if a band is fully filled, it becomes an insulator. Without quantum mechanics we could not understand the very existence of insulator</a:t>
            </a:r>
            <a:r>
              <a:rPr lang="zh-CN" altLang="en-US" baseline="0" dirty="0"/>
              <a:t>！</a:t>
            </a:r>
            <a:endParaRPr lang="en-US" altLang="zh-CN" baseline="0" dirty="0"/>
          </a:p>
        </p:txBody>
      </p:sp>
    </p:spTree>
    <p:extLst>
      <p:ext uri="{BB962C8B-B14F-4D97-AF65-F5344CB8AC3E}">
        <p14:creationId xmlns:p14="http://schemas.microsoft.com/office/powerpoint/2010/main" val="220142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11</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381000" y="687388"/>
            <a:ext cx="6096000" cy="3429000"/>
          </a:xfrm>
          <a:ln/>
        </p:spPr>
      </p:sp>
      <p:sp>
        <p:nvSpPr>
          <p:cNvPr id="1007619" name="Rectangle 3"/>
          <p:cNvSpPr>
            <a:spLocks noGrp="1" noChangeArrowheads="1"/>
          </p:cNvSpPr>
          <p:nvPr>
            <p:ph type="body" idx="1"/>
          </p:nvPr>
        </p:nvSpPr>
        <p:spPr>
          <a:xfrm>
            <a:off x="685800" y="4343400"/>
            <a:ext cx="5486400" cy="4113213"/>
          </a:xfrm>
        </p:spPr>
        <p:txBody>
          <a:bodyPr/>
          <a:lstStyle/>
          <a:p>
            <a:r>
              <a:rPr lang="en-US" altLang="zh-CN" baseline="0" dirty="0"/>
              <a:t>The invention of QM in 20</a:t>
            </a:r>
            <a:r>
              <a:rPr lang="en-US" altLang="zh-CN" baseline="30000" dirty="0"/>
              <a:t>th</a:t>
            </a:r>
            <a:r>
              <a:rPr lang="en-US" altLang="zh-CN" baseline="0" dirty="0"/>
              <a:t> century provides the principles to understand matter and materials. </a:t>
            </a:r>
          </a:p>
          <a:p>
            <a:r>
              <a:rPr lang="en-US" altLang="zh-CN" baseline="0" dirty="0"/>
              <a:t>For example, atoms form into molecules by chemical bonds. As for solids, there are essentially infinite number of atoms, hence, the real space bond picture does not work well. We need to go to  the reciprocal momentum space. This is the essence of Bloch theory – electron state is a plane wave multiplied by a periodical function. </a:t>
            </a:r>
          </a:p>
          <a:p>
            <a:endParaRPr lang="en-US" altLang="zh-CN" baseline="0" dirty="0"/>
          </a:p>
          <a:p>
            <a:r>
              <a:rPr lang="en-US" altLang="zh-CN" baseline="0" dirty="0"/>
              <a:t>The concept of crystal and the Bloch theorem are the foundation of modern condensed matter physics. The importance of Bloch theorem is that it explains the existence of insulator, which is a consequence of QM. Imagine sending an electron wave into solids, the reflection wave from each lattice site interfere constructively if its momentum is half a reciprocal lattice vector. Then the incident and reflection waves need to be treated at equal footing. Their even and odd </a:t>
            </a:r>
            <a:r>
              <a:rPr lang="en-US" altLang="zh-CN" baseline="0" dirty="0" err="1"/>
              <a:t>superpositions</a:t>
            </a:r>
            <a:r>
              <a:rPr lang="en-US" altLang="zh-CN" baseline="0" dirty="0"/>
              <a:t> split in energy forming band gap. Then if a band is fully filled, it becomes an insulator. Without quantum mechanics we could not understand the very existence of insulator</a:t>
            </a:r>
            <a:r>
              <a:rPr lang="zh-CN" altLang="en-US" baseline="0" dirty="0"/>
              <a:t>！</a:t>
            </a:r>
            <a:endParaRPr lang="en-US" altLang="zh-CN" baseline="0" dirty="0"/>
          </a:p>
        </p:txBody>
      </p:sp>
    </p:spTree>
    <p:extLst>
      <p:ext uri="{BB962C8B-B14F-4D97-AF65-F5344CB8AC3E}">
        <p14:creationId xmlns:p14="http://schemas.microsoft.com/office/powerpoint/2010/main" val="3775558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12</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381000" y="687388"/>
            <a:ext cx="6096000" cy="3429000"/>
          </a:xfrm>
          <a:ln/>
        </p:spPr>
      </p:sp>
      <p:sp>
        <p:nvSpPr>
          <p:cNvPr id="1007619" name="Rectangle 3"/>
          <p:cNvSpPr>
            <a:spLocks noGrp="1" noChangeArrowheads="1"/>
          </p:cNvSpPr>
          <p:nvPr>
            <p:ph type="body" idx="1"/>
          </p:nvPr>
        </p:nvSpPr>
        <p:spPr>
          <a:xfrm>
            <a:off x="685800" y="4343400"/>
            <a:ext cx="5486400" cy="4113213"/>
          </a:xfrm>
        </p:spPr>
        <p:txBody>
          <a:bodyPr/>
          <a:lstStyle/>
          <a:p>
            <a:r>
              <a:rPr lang="en-US" altLang="zh-CN" baseline="0" dirty="0"/>
              <a:t>The invention of QM in 20</a:t>
            </a:r>
            <a:r>
              <a:rPr lang="en-US" altLang="zh-CN" baseline="30000" dirty="0"/>
              <a:t>th</a:t>
            </a:r>
            <a:r>
              <a:rPr lang="en-US" altLang="zh-CN" baseline="0" dirty="0"/>
              <a:t> century provides the principles to understand matter and materials. </a:t>
            </a:r>
          </a:p>
          <a:p>
            <a:r>
              <a:rPr lang="en-US" altLang="zh-CN" baseline="0" dirty="0"/>
              <a:t>For example, atoms form into molecules by chemical bonds. As for solids, there are essentially infinite number of atoms, hence, the real space bond picture does not work well. We need to go to  the reciprocal momentum space. This is the essence of Bloch theory – electron state is a plane wave multiplied by a periodical function. </a:t>
            </a:r>
          </a:p>
          <a:p>
            <a:endParaRPr lang="en-US" altLang="zh-CN" baseline="0" dirty="0"/>
          </a:p>
          <a:p>
            <a:r>
              <a:rPr lang="en-US" altLang="zh-CN" baseline="0" dirty="0"/>
              <a:t>The concept of crystal and the Bloch theorem are the foundation of modern condensed matter physics. The importance of Bloch theorem is that it explains the existence of insulator, which is a consequence of QM. Imagine sending an electron wave into solids, the reflection wave from each lattice site interfere constructively if its momentum is half a reciprocal lattice vector. Then the incident and reflection waves need to be treated at equal footing. Their even and odd </a:t>
            </a:r>
            <a:r>
              <a:rPr lang="en-US" altLang="zh-CN" baseline="0" dirty="0" err="1"/>
              <a:t>superpositions</a:t>
            </a:r>
            <a:r>
              <a:rPr lang="en-US" altLang="zh-CN" baseline="0" dirty="0"/>
              <a:t> split in energy forming band gap. Then if a band is fully filled, it becomes an insulator. Without quantum mechanics we could not understand the very existence of insulator</a:t>
            </a:r>
            <a:r>
              <a:rPr lang="zh-CN" altLang="en-US" baseline="0" dirty="0"/>
              <a:t>！</a:t>
            </a:r>
            <a:endParaRPr lang="en-US" altLang="zh-CN" baseline="0" dirty="0"/>
          </a:p>
        </p:txBody>
      </p:sp>
    </p:spTree>
    <p:extLst>
      <p:ext uri="{BB962C8B-B14F-4D97-AF65-F5344CB8AC3E}">
        <p14:creationId xmlns:p14="http://schemas.microsoft.com/office/powerpoint/2010/main" val="186997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13</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63458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14</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32917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15</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95153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6D84F2D-73DB-4CF0-A4EF-ABDF310F22E7}" type="slidenum">
              <a:rPr lang="en-US" altLang="zh-CN" smtClean="0"/>
              <a:pPr>
                <a:spcBef>
                  <a:spcPct val="0"/>
                </a:spcBef>
              </a:pPr>
              <a:t>16</a:t>
            </a:fld>
            <a:endParaRPr lang="en-US" altLang="zh-CN"/>
          </a:p>
        </p:txBody>
      </p:sp>
      <p:sp>
        <p:nvSpPr>
          <p:cNvPr id="116739" name="Rectangle 2"/>
          <p:cNvSpPr>
            <a:spLocks noGrp="1" noRot="1" noChangeAspect="1" noChangeArrowheads="1" noTextEdit="1"/>
          </p:cNvSpPr>
          <p:nvPr>
            <p:ph type="sldImg"/>
          </p:nvPr>
        </p:nvSpPr>
        <p:spPr>
          <a:xfrm>
            <a:off x="381000" y="687388"/>
            <a:ext cx="6096000" cy="3429000"/>
          </a:xfrm>
          <a:ln/>
        </p:spPr>
      </p:sp>
      <p:sp>
        <p:nvSpPr>
          <p:cNvPr id="11674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18823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17</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9846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18</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80962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6D84F2D-73DB-4CF0-A4EF-ABDF310F22E7}" type="slidenum">
              <a:rPr lang="en-US" altLang="zh-CN" smtClean="0"/>
              <a:pPr>
                <a:spcBef>
                  <a:spcPct val="0"/>
                </a:spcBef>
              </a:pPr>
              <a:t>19</a:t>
            </a:fld>
            <a:endParaRPr lang="en-US" altLang="zh-CN"/>
          </a:p>
        </p:txBody>
      </p:sp>
      <p:sp>
        <p:nvSpPr>
          <p:cNvPr id="116739" name="Rectangle 2"/>
          <p:cNvSpPr>
            <a:spLocks noGrp="1" noRot="1" noChangeAspect="1" noChangeArrowheads="1" noTextEdit="1"/>
          </p:cNvSpPr>
          <p:nvPr>
            <p:ph type="sldImg"/>
          </p:nvPr>
        </p:nvSpPr>
        <p:spPr>
          <a:xfrm>
            <a:off x="381000" y="687388"/>
            <a:ext cx="6096000" cy="3429000"/>
          </a:xfrm>
          <a:ln/>
        </p:spPr>
      </p:sp>
      <p:sp>
        <p:nvSpPr>
          <p:cNvPr id="11674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59580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2</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371856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1EF591C-52E1-4A19-A358-D212DC207B98}" type="slidenum">
              <a:rPr lang="en-US" altLang="zh-CN" smtClean="0"/>
              <a:pPr>
                <a:spcBef>
                  <a:spcPct val="0"/>
                </a:spcBef>
              </a:pPr>
              <a:t>20</a:t>
            </a:fld>
            <a:endParaRPr lang="en-US" altLang="zh-CN"/>
          </a:p>
        </p:txBody>
      </p:sp>
      <p:sp>
        <p:nvSpPr>
          <p:cNvPr id="118787" name="Rectangle 2"/>
          <p:cNvSpPr>
            <a:spLocks noGrp="1" noRot="1" noChangeAspect="1" noChangeArrowheads="1" noTextEdit="1"/>
          </p:cNvSpPr>
          <p:nvPr>
            <p:ph type="sldImg"/>
          </p:nvPr>
        </p:nvSpPr>
        <p:spPr>
          <a:xfrm>
            <a:off x="381000" y="687388"/>
            <a:ext cx="6096000" cy="3429000"/>
          </a:xfrm>
          <a:ln/>
        </p:spPr>
      </p:sp>
      <p:sp>
        <p:nvSpPr>
          <p:cNvPr id="11878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04696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6D84F2D-73DB-4CF0-A4EF-ABDF310F22E7}" type="slidenum">
              <a:rPr lang="en-US" altLang="zh-CN" smtClean="0"/>
              <a:pPr>
                <a:spcBef>
                  <a:spcPct val="0"/>
                </a:spcBef>
              </a:pPr>
              <a:t>21</a:t>
            </a:fld>
            <a:endParaRPr lang="en-US" altLang="zh-CN"/>
          </a:p>
        </p:txBody>
      </p:sp>
      <p:sp>
        <p:nvSpPr>
          <p:cNvPr id="116739" name="Rectangle 2"/>
          <p:cNvSpPr>
            <a:spLocks noGrp="1" noRot="1" noChangeAspect="1" noChangeArrowheads="1" noTextEdit="1"/>
          </p:cNvSpPr>
          <p:nvPr>
            <p:ph type="sldImg"/>
          </p:nvPr>
        </p:nvSpPr>
        <p:spPr>
          <a:xfrm>
            <a:off x="381000" y="687388"/>
            <a:ext cx="6096000" cy="3429000"/>
          </a:xfrm>
          <a:ln/>
        </p:spPr>
      </p:sp>
      <p:sp>
        <p:nvSpPr>
          <p:cNvPr id="11674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042319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6D84F2D-73DB-4CF0-A4EF-ABDF310F22E7}" type="slidenum">
              <a:rPr lang="en-US" altLang="zh-CN" smtClean="0"/>
              <a:pPr>
                <a:spcBef>
                  <a:spcPct val="0"/>
                </a:spcBef>
              </a:pPr>
              <a:t>22</a:t>
            </a:fld>
            <a:endParaRPr lang="en-US" altLang="zh-CN"/>
          </a:p>
        </p:txBody>
      </p:sp>
      <p:sp>
        <p:nvSpPr>
          <p:cNvPr id="116739" name="Rectangle 2"/>
          <p:cNvSpPr>
            <a:spLocks noGrp="1" noRot="1" noChangeAspect="1" noChangeArrowheads="1" noTextEdit="1"/>
          </p:cNvSpPr>
          <p:nvPr>
            <p:ph type="sldImg"/>
          </p:nvPr>
        </p:nvSpPr>
        <p:spPr>
          <a:xfrm>
            <a:off x="381000" y="687388"/>
            <a:ext cx="6096000" cy="3429000"/>
          </a:xfrm>
          <a:ln/>
        </p:spPr>
      </p:sp>
      <p:sp>
        <p:nvSpPr>
          <p:cNvPr id="11674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140016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23</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43989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24</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47458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25</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03158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C29EF-B268-4F2F-AB24-02EC0597F6B5}"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7" name="Rectangle 2"/>
          <p:cNvSpPr>
            <a:spLocks noGrp="1" noRot="1" noChangeAspect="1" noChangeArrowheads="1" noTextEdit="1"/>
          </p:cNvSpPr>
          <p:nvPr>
            <p:ph type="sldImg"/>
          </p:nvPr>
        </p:nvSpPr>
        <p:spPr>
          <a:xfrm>
            <a:off x="381000" y="687388"/>
            <a:ext cx="6096000" cy="3429000"/>
          </a:xfrm>
          <a:ln/>
        </p:spPr>
      </p:sp>
      <p:sp>
        <p:nvSpPr>
          <p:cNvPr id="1638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97486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C29EF-B268-4F2F-AB24-02EC0597F6B5}"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7" name="Rectangle 2"/>
          <p:cNvSpPr>
            <a:spLocks noGrp="1" noRot="1" noChangeAspect="1" noChangeArrowheads="1" noTextEdit="1"/>
          </p:cNvSpPr>
          <p:nvPr>
            <p:ph type="sldImg"/>
          </p:nvPr>
        </p:nvSpPr>
        <p:spPr>
          <a:xfrm>
            <a:off x="381000" y="687388"/>
            <a:ext cx="6096000" cy="3429000"/>
          </a:xfrm>
          <a:ln/>
        </p:spPr>
      </p:sp>
      <p:sp>
        <p:nvSpPr>
          <p:cNvPr id="1638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9748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7EB8411-AB15-4A41-A72C-70D33F4899E4}" type="slidenum">
              <a:rPr lang="en-US" altLang="zh-CN" smtClean="0"/>
              <a:pPr>
                <a:spcBef>
                  <a:spcPct val="0"/>
                </a:spcBef>
              </a:pPr>
              <a:t>37</a:t>
            </a:fld>
            <a:endParaRPr lang="en-US" altLang="zh-CN"/>
          </a:p>
        </p:txBody>
      </p:sp>
      <p:sp>
        <p:nvSpPr>
          <p:cNvPr id="27651" name="Rectangle 2"/>
          <p:cNvSpPr>
            <a:spLocks noGrp="1" noRot="1" noChangeAspect="1" noChangeArrowheads="1" noTextEdit="1"/>
          </p:cNvSpPr>
          <p:nvPr>
            <p:ph type="sldImg"/>
          </p:nvPr>
        </p:nvSpPr>
        <p:spPr>
          <a:xfrm>
            <a:off x="381000" y="687388"/>
            <a:ext cx="6096000" cy="3429000"/>
          </a:xfrm>
          <a:ln/>
        </p:spPr>
      </p:sp>
      <p:sp>
        <p:nvSpPr>
          <p:cNvPr id="2765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In the following, we will first review some basic facts of magnetism, and </a:t>
            </a:r>
            <a:r>
              <a:rPr lang="en-US" altLang="zh-CN" dirty="0" err="1">
                <a:latin typeface="Arial" panose="020B0604020202020204" pitchFamily="34" charset="0"/>
              </a:rPr>
              <a:t>superfluidity</a:t>
            </a:r>
            <a:r>
              <a:rPr lang="en-US" altLang="zh-CN" dirty="0">
                <a:latin typeface="Arial" panose="020B0604020202020204" pitchFamily="34" charset="0"/>
              </a:rPr>
              <a:t>,</a:t>
            </a:r>
          </a:p>
          <a:p>
            <a:pPr eaLnBrk="1" hangingPunct="1"/>
            <a:r>
              <a:rPr lang="en-US" altLang="zh-CN" dirty="0">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44733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7EB8411-AB15-4A41-A72C-70D33F4899E4}" type="slidenum">
              <a:rPr lang="en-US" altLang="zh-CN" smtClean="0"/>
              <a:pPr>
                <a:spcBef>
                  <a:spcPct val="0"/>
                </a:spcBef>
              </a:pPr>
              <a:t>38</a:t>
            </a:fld>
            <a:endParaRPr lang="en-US" altLang="zh-CN"/>
          </a:p>
        </p:txBody>
      </p:sp>
      <p:sp>
        <p:nvSpPr>
          <p:cNvPr id="27651" name="Rectangle 2"/>
          <p:cNvSpPr>
            <a:spLocks noGrp="1" noRot="1" noChangeAspect="1" noChangeArrowheads="1" noTextEdit="1"/>
          </p:cNvSpPr>
          <p:nvPr>
            <p:ph type="sldImg"/>
          </p:nvPr>
        </p:nvSpPr>
        <p:spPr>
          <a:xfrm>
            <a:off x="381000" y="687388"/>
            <a:ext cx="6096000" cy="3429000"/>
          </a:xfrm>
          <a:ln/>
        </p:spPr>
      </p:sp>
      <p:sp>
        <p:nvSpPr>
          <p:cNvPr id="2765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latin typeface="Arial" panose="020B0604020202020204" pitchFamily="34" charset="0"/>
              </a:rPr>
              <a:t>In the following, we will first review some basic facts of magnetism, and </a:t>
            </a:r>
            <a:r>
              <a:rPr lang="en-US" altLang="zh-CN" dirty="0" err="1">
                <a:latin typeface="Arial" panose="020B0604020202020204" pitchFamily="34" charset="0"/>
              </a:rPr>
              <a:t>superfluidity</a:t>
            </a:r>
            <a:r>
              <a:rPr lang="en-US" altLang="zh-CN" dirty="0">
                <a:latin typeface="Arial" panose="020B0604020202020204" pitchFamily="34" charset="0"/>
              </a:rPr>
              <a:t>,</a:t>
            </a:r>
          </a:p>
          <a:p>
            <a:pPr eaLnBrk="1" hangingPunct="1"/>
            <a:r>
              <a:rPr lang="en-US" altLang="zh-CN" dirty="0">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44733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3</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1041631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39</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71111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40</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71111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41</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294890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42</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294890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6CABAE-F360-47B9-9EED-F11B2047C9C0}"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551846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44</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212991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45</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43708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46</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2498071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430BFFF-91FC-493E-9038-55E3DB95B213}" type="slidenum">
              <a:rPr lang="en-US" altLang="zh-CN" smtClean="0"/>
              <a:pPr>
                <a:spcBef>
                  <a:spcPct val="0"/>
                </a:spcBef>
              </a:pPr>
              <a:t>47</a:t>
            </a:fld>
            <a:endParaRPr lang="en-US" altLang="zh-CN"/>
          </a:p>
        </p:txBody>
      </p:sp>
      <p:sp>
        <p:nvSpPr>
          <p:cNvPr id="31747" name="Rectangle 2"/>
          <p:cNvSpPr>
            <a:spLocks noGrp="1" noRot="1" noChangeAspect="1" noChangeArrowheads="1" noTextEdit="1"/>
          </p:cNvSpPr>
          <p:nvPr>
            <p:ph type="sldImg"/>
          </p:nvPr>
        </p:nvSpPr>
        <p:spPr>
          <a:xfrm>
            <a:off x="381000" y="687388"/>
            <a:ext cx="6096000" cy="3429000"/>
          </a:xfrm>
          <a:ln/>
        </p:spPr>
      </p:sp>
      <p:sp>
        <p:nvSpPr>
          <p:cNvPr id="3174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538248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AD839D6-4BB8-400C-AFD2-A1BD2DC5FD23}" type="slidenum">
              <a:rPr lang="en-US" altLang="zh-CN" smtClean="0"/>
              <a:pPr>
                <a:spcBef>
                  <a:spcPct val="0"/>
                </a:spcBef>
              </a:pPr>
              <a:t>50</a:t>
            </a:fld>
            <a:endParaRPr lang="en-US" altLang="zh-CN"/>
          </a:p>
        </p:txBody>
      </p:sp>
      <p:sp>
        <p:nvSpPr>
          <p:cNvPr id="126979" name="Rectangle 2"/>
          <p:cNvSpPr>
            <a:spLocks noGrp="1" noRot="1" noChangeAspect="1" noChangeArrowheads="1" noTextEdit="1"/>
          </p:cNvSpPr>
          <p:nvPr>
            <p:ph type="sldImg"/>
          </p:nvPr>
        </p:nvSpPr>
        <p:spPr>
          <a:xfrm>
            <a:off x="381000" y="687388"/>
            <a:ext cx="6096000" cy="3429000"/>
          </a:xfrm>
          <a:ln/>
        </p:spPr>
      </p:sp>
      <p:sp>
        <p:nvSpPr>
          <p:cNvPr id="12698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47956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02B27CC-896E-4171-8365-C6AA95D8BE9C}" type="slidenum">
              <a:rPr lang="en-US" altLang="zh-CN" smtClean="0"/>
              <a:pPr>
                <a:spcBef>
                  <a:spcPct val="0"/>
                </a:spcBef>
              </a:pPr>
              <a:t>4</a:t>
            </a:fld>
            <a:endParaRPr lang="en-US" altLang="zh-CN"/>
          </a:p>
        </p:txBody>
      </p:sp>
      <p:sp>
        <p:nvSpPr>
          <p:cNvPr id="112643" name="Rectangle 2"/>
          <p:cNvSpPr>
            <a:spLocks noGrp="1" noRot="1" noChangeAspect="1" noChangeArrowheads="1" noTextEdit="1"/>
          </p:cNvSpPr>
          <p:nvPr>
            <p:ph type="sldImg"/>
          </p:nvPr>
        </p:nvSpPr>
        <p:spPr>
          <a:xfrm>
            <a:off x="381000" y="687388"/>
            <a:ext cx="6096000" cy="3429000"/>
          </a:xfrm>
          <a:ln/>
        </p:spPr>
      </p:sp>
      <p:sp>
        <p:nvSpPr>
          <p:cNvPr id="112644"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3868843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F2EEAA2-6366-4F73-BEB5-F3AF9714962D}" type="slidenum">
              <a:rPr lang="en-US" altLang="zh-CN" smtClean="0"/>
              <a:pPr>
                <a:spcBef>
                  <a:spcPct val="0"/>
                </a:spcBef>
              </a:pPr>
              <a:t>51</a:t>
            </a:fld>
            <a:endParaRPr lang="en-US" altLang="zh-CN"/>
          </a:p>
        </p:txBody>
      </p:sp>
      <p:sp>
        <p:nvSpPr>
          <p:cNvPr id="183299" name="Rectangle 2"/>
          <p:cNvSpPr>
            <a:spLocks noGrp="1" noRot="1" noChangeAspect="1" noChangeArrowheads="1" noTextEdit="1"/>
          </p:cNvSpPr>
          <p:nvPr>
            <p:ph type="sldImg"/>
          </p:nvPr>
        </p:nvSpPr>
        <p:spPr>
          <a:xfrm>
            <a:off x="381000" y="685800"/>
            <a:ext cx="6096000" cy="3429000"/>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This is the summary of the interaction part. We have explained what is the</a:t>
            </a:r>
          </a:p>
          <a:p>
            <a:pPr eaLnBrk="1" hangingPunct="1"/>
            <a:r>
              <a:rPr lang="en-US" altLang="zh-CN">
                <a:latin typeface="Arial" panose="020B0604020202020204" pitchFamily="34" charset="0"/>
              </a:rPr>
              <a:t>unconventional magnetism. It is an analogy of the USC in the context</a:t>
            </a:r>
          </a:p>
          <a:p>
            <a:pPr eaLnBrk="1" hangingPunct="1"/>
            <a:r>
              <a:rPr lang="en-US" altLang="zh-CN">
                <a:latin typeface="Arial" panose="020B0604020202020204" pitchFamily="34" charset="0"/>
              </a:rPr>
              <a:t>of magnetism.</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We have showed the Umagnetic phase can be classified into isotropic phase and</a:t>
            </a:r>
          </a:p>
          <a:p>
            <a:pPr eaLnBrk="1" hangingPunct="1"/>
            <a:r>
              <a:rPr lang="en-US" altLang="zh-CN">
                <a:latin typeface="Arial" panose="020B0604020202020204" pitchFamily="34" charset="0"/>
              </a:rPr>
              <a:t>Anisotropic phase. The isotropic phase gives rise a new mechanism for dynamic</a:t>
            </a:r>
          </a:p>
          <a:p>
            <a:pPr eaLnBrk="1" hangingPunct="1"/>
            <a:r>
              <a:rPr lang="en-US" altLang="zh-CN">
                <a:latin typeface="Arial" panose="020B0604020202020204" pitchFamily="34" charset="0"/>
              </a:rPr>
              <a:t>Generation of SO from many body interactions. The anisotropic</a:t>
            </a:r>
          </a:p>
          <a:p>
            <a:pPr eaLnBrk="1" hangingPunct="1"/>
            <a:r>
              <a:rPr lang="en-US" altLang="zh-CN">
                <a:latin typeface="Arial" panose="020B0604020202020204" pitchFamily="34" charset="0"/>
              </a:rPr>
              <a:t>phase is an example of  electron liquid crystal phase with spin.</a:t>
            </a:r>
          </a:p>
        </p:txBody>
      </p:sp>
    </p:spTree>
    <p:extLst>
      <p:ext uri="{BB962C8B-B14F-4D97-AF65-F5344CB8AC3E}">
        <p14:creationId xmlns:p14="http://schemas.microsoft.com/office/powerpoint/2010/main" val="84794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D370E82-CC05-411A-9979-8AD353FB61E6}" type="slidenum">
              <a:rPr lang="en-US" altLang="zh-CN" smtClean="0"/>
              <a:pPr>
                <a:spcBef>
                  <a:spcPct val="0"/>
                </a:spcBef>
              </a:pPr>
              <a:t>52</a:t>
            </a:fld>
            <a:endParaRPr lang="en-US" altLang="zh-CN"/>
          </a:p>
        </p:txBody>
      </p:sp>
      <p:sp>
        <p:nvSpPr>
          <p:cNvPr id="185347" name="Rectangle 2"/>
          <p:cNvSpPr>
            <a:spLocks noGrp="1" noRot="1" noChangeAspect="1" noChangeArrowheads="1" noTextEdit="1"/>
          </p:cNvSpPr>
          <p:nvPr>
            <p:ph type="sldImg"/>
          </p:nvPr>
        </p:nvSpPr>
        <p:spPr>
          <a:xfrm>
            <a:off x="381000" y="685800"/>
            <a:ext cx="6096000" cy="3429000"/>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This is the summary of the interaction part. We have explained what is the</a:t>
            </a:r>
          </a:p>
          <a:p>
            <a:pPr eaLnBrk="1" hangingPunct="1"/>
            <a:r>
              <a:rPr lang="en-US" altLang="zh-CN">
                <a:latin typeface="Arial" panose="020B0604020202020204" pitchFamily="34" charset="0"/>
              </a:rPr>
              <a:t>unconventional magnetism. It is an analogy of the USC in the context</a:t>
            </a:r>
          </a:p>
          <a:p>
            <a:pPr eaLnBrk="1" hangingPunct="1"/>
            <a:r>
              <a:rPr lang="en-US" altLang="zh-CN">
                <a:latin typeface="Arial" panose="020B0604020202020204" pitchFamily="34" charset="0"/>
              </a:rPr>
              <a:t>of magnetism.</a:t>
            </a:r>
          </a:p>
          <a:p>
            <a:pPr eaLnBrk="1" hangingPunct="1"/>
            <a:endParaRPr lang="en-US" altLang="zh-CN">
              <a:latin typeface="Arial" panose="020B0604020202020204" pitchFamily="34" charset="0"/>
            </a:endParaRPr>
          </a:p>
          <a:p>
            <a:pPr eaLnBrk="1" hangingPunct="1"/>
            <a:r>
              <a:rPr lang="en-US" altLang="zh-CN">
                <a:latin typeface="Arial" panose="020B0604020202020204" pitchFamily="34" charset="0"/>
              </a:rPr>
              <a:t>We have showed the Umagnetic phase can be classified into isotropic phase and</a:t>
            </a:r>
          </a:p>
          <a:p>
            <a:pPr eaLnBrk="1" hangingPunct="1"/>
            <a:r>
              <a:rPr lang="en-US" altLang="zh-CN">
                <a:latin typeface="Arial" panose="020B0604020202020204" pitchFamily="34" charset="0"/>
              </a:rPr>
              <a:t>Anisotropic phase. The isotropic phase gives rise a new mechanism for dynamic</a:t>
            </a:r>
          </a:p>
          <a:p>
            <a:pPr eaLnBrk="1" hangingPunct="1"/>
            <a:r>
              <a:rPr lang="en-US" altLang="zh-CN">
                <a:latin typeface="Arial" panose="020B0604020202020204" pitchFamily="34" charset="0"/>
              </a:rPr>
              <a:t>Generation of SO from many body interactions. The anisotropic</a:t>
            </a:r>
          </a:p>
          <a:p>
            <a:pPr eaLnBrk="1" hangingPunct="1"/>
            <a:r>
              <a:rPr lang="en-US" altLang="zh-CN">
                <a:latin typeface="Arial" panose="020B0604020202020204" pitchFamily="34" charset="0"/>
              </a:rPr>
              <a:t>phase is an example of  electron liquid crystal phase with spin.</a:t>
            </a:r>
          </a:p>
        </p:txBody>
      </p:sp>
    </p:spTree>
    <p:extLst>
      <p:ext uri="{BB962C8B-B14F-4D97-AF65-F5344CB8AC3E}">
        <p14:creationId xmlns:p14="http://schemas.microsoft.com/office/powerpoint/2010/main" val="3249362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53</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381000" y="687388"/>
            <a:ext cx="6096000" cy="3429000"/>
          </a:xfrm>
          <a:ln/>
        </p:spPr>
      </p:sp>
      <p:sp>
        <p:nvSpPr>
          <p:cNvPr id="1007619" name="Rectangle 3"/>
          <p:cNvSpPr>
            <a:spLocks noGrp="1" noChangeArrowheads="1"/>
          </p:cNvSpPr>
          <p:nvPr>
            <p:ph type="body" idx="1"/>
          </p:nvPr>
        </p:nvSpPr>
        <p:spPr>
          <a:xfrm>
            <a:off x="685800" y="4343400"/>
            <a:ext cx="5486400" cy="4113213"/>
          </a:xfrm>
        </p:spPr>
        <p:txBody>
          <a:bodyPr/>
          <a:lstStyle/>
          <a:p>
            <a:endParaRPr lang="en-US" altLang="zh-CN" baseline="0" dirty="0"/>
          </a:p>
        </p:txBody>
      </p:sp>
    </p:spTree>
    <p:extLst>
      <p:ext uri="{BB962C8B-B14F-4D97-AF65-F5344CB8AC3E}">
        <p14:creationId xmlns:p14="http://schemas.microsoft.com/office/powerpoint/2010/main" val="4043382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55</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1647875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56</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3484335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D6CABAE-F360-47B9-9EED-F11B2047C9C0}" type="slidenum">
              <a:rPr lang="en-US" altLang="zh-CN" smtClean="0"/>
              <a:pPr>
                <a:spcBef>
                  <a:spcPct val="0"/>
                </a:spcBef>
              </a:pPr>
              <a:t>57</a:t>
            </a:fld>
            <a:endParaRPr lang="en-US" altLang="zh-CN"/>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55618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5</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112832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6</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340317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D6514E4-4841-4007-935B-36C171537EC7}" type="slidenum">
              <a:rPr lang="en-US" altLang="zh-CN" smtClean="0"/>
              <a:pPr>
                <a:spcBef>
                  <a:spcPct val="0"/>
                </a:spcBef>
              </a:pPr>
              <a:t>7</a:t>
            </a:fld>
            <a:endParaRPr lang="en-US" altLang="zh-CN"/>
          </a:p>
        </p:txBody>
      </p:sp>
      <p:sp>
        <p:nvSpPr>
          <p:cNvPr id="23555" name="Rectangle 2"/>
          <p:cNvSpPr>
            <a:spLocks noGrp="1" noRot="1" noChangeAspect="1" noChangeArrowheads="1" noTextEdit="1"/>
          </p:cNvSpPr>
          <p:nvPr>
            <p:ph type="sldImg"/>
          </p:nvPr>
        </p:nvSpPr>
        <p:spPr>
          <a:xfrm>
            <a:off x="381000" y="687388"/>
            <a:ext cx="6096000" cy="3429000"/>
          </a:xfrm>
          <a:ln/>
        </p:spPr>
      </p:sp>
      <p:sp>
        <p:nvSpPr>
          <p:cNvPr id="23556"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In the following, we will first review some basic facts of magnetism, and superfluidity,</a:t>
            </a:r>
          </a:p>
          <a:p>
            <a:pPr eaLnBrk="1" hangingPunct="1"/>
            <a:r>
              <a:rPr lang="en-US" altLang="zh-CN">
                <a:latin typeface="Arial" panose="020B0604020202020204" pitchFamily="34" charset="0"/>
              </a:rPr>
              <a:t>And provide our motivation for non-conventional generalization of them.</a:t>
            </a:r>
          </a:p>
        </p:txBody>
      </p:sp>
    </p:spTree>
    <p:extLst>
      <p:ext uri="{BB962C8B-B14F-4D97-AF65-F5344CB8AC3E}">
        <p14:creationId xmlns:p14="http://schemas.microsoft.com/office/powerpoint/2010/main" val="424968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E46295F-4B45-4CAA-8BF0-FCFF839F4232}" type="slidenum">
              <a:rPr lang="en-US" altLang="zh-CN" smtClean="0"/>
              <a:pPr>
                <a:spcBef>
                  <a:spcPct val="0"/>
                </a:spcBef>
              </a:pPr>
              <a:t>8</a:t>
            </a:fld>
            <a:endParaRPr lang="en-US" altLang="zh-CN"/>
          </a:p>
        </p:txBody>
      </p:sp>
      <p:sp>
        <p:nvSpPr>
          <p:cNvPr id="114691" name="Rectangle 2"/>
          <p:cNvSpPr>
            <a:spLocks noGrp="1" noRot="1" noChangeAspect="1" noChangeArrowheads="1" noTextEdit="1"/>
          </p:cNvSpPr>
          <p:nvPr>
            <p:ph type="sldImg"/>
          </p:nvPr>
        </p:nvSpPr>
        <p:spPr>
          <a:xfrm>
            <a:off x="381000" y="687388"/>
            <a:ext cx="6096000" cy="3429000"/>
          </a:xfrm>
          <a:ln/>
        </p:spPr>
      </p:sp>
      <p:sp>
        <p:nvSpPr>
          <p:cNvPr id="114692"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331779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15E44-9076-43B7-97DB-0FF3C29FDF7E}" type="slidenum">
              <a:rPr lang="en-US" altLang="zh-CN">
                <a:solidFill>
                  <a:srgbClr val="000000"/>
                </a:solidFill>
              </a:rPr>
              <a:pPr/>
              <a:t>9</a:t>
            </a:fld>
            <a:endParaRPr lang="en-US" altLang="zh-CN">
              <a:solidFill>
                <a:srgbClr val="000000"/>
              </a:solidFill>
            </a:endParaRPr>
          </a:p>
        </p:txBody>
      </p:sp>
      <p:sp>
        <p:nvSpPr>
          <p:cNvPr id="1007618" name="Rectangle 2"/>
          <p:cNvSpPr>
            <a:spLocks noGrp="1" noRot="1" noChangeAspect="1" noChangeArrowheads="1" noTextEdit="1"/>
          </p:cNvSpPr>
          <p:nvPr>
            <p:ph type="sldImg"/>
          </p:nvPr>
        </p:nvSpPr>
        <p:spPr>
          <a:xfrm>
            <a:off x="381000" y="687388"/>
            <a:ext cx="6096000" cy="3429000"/>
          </a:xfrm>
          <a:ln/>
        </p:spPr>
      </p:sp>
      <p:sp>
        <p:nvSpPr>
          <p:cNvPr id="1007619" name="Rectangle 3"/>
          <p:cNvSpPr>
            <a:spLocks noGrp="1" noChangeArrowheads="1"/>
          </p:cNvSpPr>
          <p:nvPr>
            <p:ph type="body" idx="1"/>
          </p:nvPr>
        </p:nvSpPr>
        <p:spPr>
          <a:xfrm>
            <a:off x="685800" y="4343400"/>
            <a:ext cx="5486400" cy="4113213"/>
          </a:xfrm>
        </p:spPr>
        <p:txBody>
          <a:bodyPr/>
          <a:lstStyle/>
          <a:p>
            <a:r>
              <a:rPr lang="en-US" altLang="zh-CN" baseline="0" dirty="0"/>
              <a:t>The invention of QM in 20</a:t>
            </a:r>
            <a:r>
              <a:rPr lang="en-US" altLang="zh-CN" baseline="30000" dirty="0"/>
              <a:t>th</a:t>
            </a:r>
            <a:r>
              <a:rPr lang="en-US" altLang="zh-CN" baseline="0" dirty="0"/>
              <a:t> century provides the principles to understand matter and materials. </a:t>
            </a:r>
          </a:p>
          <a:p>
            <a:r>
              <a:rPr lang="en-US" altLang="zh-CN" baseline="0" dirty="0"/>
              <a:t>For example, atoms form into molecules by chemical bonds. As for solids, there are essentially infinite number of atoms, hence, the real space bond picture does not work well. We need to go to  the reciprocal momentum space. This is the essence of Bloch theory – electron state is a plane wave multiplied by a periodical function. </a:t>
            </a:r>
          </a:p>
          <a:p>
            <a:endParaRPr lang="en-US" altLang="zh-CN" baseline="0" dirty="0"/>
          </a:p>
          <a:p>
            <a:r>
              <a:rPr lang="en-US" altLang="zh-CN" baseline="0" dirty="0"/>
              <a:t>The concept of crystal and the Bloch theorem are the foundation of modern condensed matter physics. The importance of Bloch theorem is that it explains the existence of insulator, which is a consequence of QM. Imagine sending an electron wave into solids, the reflection wave from each lattice site interfere constructively if its momentum is half a reciprocal lattice vector. Then the incident and reflection waves need to be treated at equal footing. Their even and odd </a:t>
            </a:r>
            <a:r>
              <a:rPr lang="en-US" altLang="zh-CN" baseline="0" dirty="0" err="1"/>
              <a:t>superpositions</a:t>
            </a:r>
            <a:r>
              <a:rPr lang="en-US" altLang="zh-CN" baseline="0" dirty="0"/>
              <a:t> split in energy forming band gap. Then if a band is fully filled, it becomes an insulator. Without quantum mechanics we could not understand the very existence of insulator</a:t>
            </a:r>
            <a:r>
              <a:rPr lang="zh-CN" altLang="en-US" baseline="0" dirty="0"/>
              <a:t>！</a:t>
            </a:r>
            <a:endParaRPr lang="en-US" altLang="zh-CN" baseline="0" dirty="0"/>
          </a:p>
        </p:txBody>
      </p:sp>
    </p:spTree>
    <p:extLst>
      <p:ext uri="{BB962C8B-B14F-4D97-AF65-F5344CB8AC3E}">
        <p14:creationId xmlns:p14="http://schemas.microsoft.com/office/powerpoint/2010/main" val="48191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AB13E06-FDBC-428F-9DFC-CB61563807DE}" type="slidenum">
              <a:rPr lang="en-US" altLang="zh-CN"/>
              <a:pPr>
                <a:defRPr/>
              </a:pPr>
              <a:t>‹#›</a:t>
            </a:fld>
            <a:endParaRPr lang="en-US" altLang="zh-CN"/>
          </a:p>
        </p:txBody>
      </p:sp>
    </p:spTree>
    <p:extLst>
      <p:ext uri="{BB962C8B-B14F-4D97-AF65-F5344CB8AC3E}">
        <p14:creationId xmlns:p14="http://schemas.microsoft.com/office/powerpoint/2010/main" val="37731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B47AF4A-EFCF-4A59-A439-E300E7211623}" type="slidenum">
              <a:rPr lang="en-US" altLang="zh-CN"/>
              <a:pPr>
                <a:defRPr/>
              </a:pPr>
              <a:t>‹#›</a:t>
            </a:fld>
            <a:endParaRPr lang="en-US" altLang="zh-CN"/>
          </a:p>
        </p:txBody>
      </p:sp>
    </p:spTree>
    <p:extLst>
      <p:ext uri="{BB962C8B-B14F-4D97-AF65-F5344CB8AC3E}">
        <p14:creationId xmlns:p14="http://schemas.microsoft.com/office/powerpoint/2010/main" val="314252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37FF87A-3C09-419C-9229-E3DEDA494B88}" type="slidenum">
              <a:rPr lang="en-US" altLang="zh-CN"/>
              <a:pPr>
                <a:defRPr/>
              </a:pPr>
              <a:t>‹#›</a:t>
            </a:fld>
            <a:endParaRPr lang="en-US" altLang="zh-CN"/>
          </a:p>
        </p:txBody>
      </p:sp>
    </p:spTree>
    <p:extLst>
      <p:ext uri="{BB962C8B-B14F-4D97-AF65-F5344CB8AC3E}">
        <p14:creationId xmlns:p14="http://schemas.microsoft.com/office/powerpoint/2010/main" val="372371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FB12FC4-E816-4F0F-B6F8-697E59B47D50}" type="slidenum">
              <a:rPr lang="en-US" altLang="zh-CN"/>
              <a:pPr>
                <a:defRPr/>
              </a:pPr>
              <a:t>‹#›</a:t>
            </a:fld>
            <a:endParaRPr lang="en-US" altLang="zh-CN"/>
          </a:p>
        </p:txBody>
      </p:sp>
    </p:spTree>
    <p:extLst>
      <p:ext uri="{BB962C8B-B14F-4D97-AF65-F5344CB8AC3E}">
        <p14:creationId xmlns:p14="http://schemas.microsoft.com/office/powerpoint/2010/main" val="413497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38E70B61-2CD5-45C2-BC79-75D882E1E7AE}" type="slidenum">
              <a:rPr lang="en-US" altLang="zh-CN"/>
              <a:pPr>
                <a:defRPr/>
              </a:pPr>
              <a:t>‹#›</a:t>
            </a:fld>
            <a:endParaRPr lang="en-US" altLang="zh-CN"/>
          </a:p>
        </p:txBody>
      </p:sp>
    </p:spTree>
    <p:extLst>
      <p:ext uri="{BB962C8B-B14F-4D97-AF65-F5344CB8AC3E}">
        <p14:creationId xmlns:p14="http://schemas.microsoft.com/office/powerpoint/2010/main" val="311545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9BFDD0-7F2A-0741-9D58-60FBDDFD2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529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6D9714-9713-9141-95F7-F6997B1774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231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C79A5-8880-5C40-9355-1A9DC2020B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223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3BD1C2-CC67-AF4E-AC7F-012C990D72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18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677871-2D51-A842-AFB9-9AAE8A707A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834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211857-F9C4-7B4E-A694-1270060F11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84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4CE95B-08FB-4656-99E7-150EB139DB54}" type="slidenum">
              <a:rPr lang="en-US" altLang="zh-CN"/>
              <a:pPr>
                <a:defRPr/>
              </a:pPr>
              <a:t>‹#›</a:t>
            </a:fld>
            <a:endParaRPr lang="en-US" altLang="zh-CN"/>
          </a:p>
        </p:txBody>
      </p:sp>
    </p:spTree>
    <p:extLst>
      <p:ext uri="{BB962C8B-B14F-4D97-AF65-F5344CB8AC3E}">
        <p14:creationId xmlns:p14="http://schemas.microsoft.com/office/powerpoint/2010/main" val="85407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0436F0-40CA-B54C-B604-3D5F393B7B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882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7A94CE-B456-EA4B-8418-970EB3BC77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9487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51F31F-4AE8-4041-B9DF-2B23EEF90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71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2E0B88-B6C0-8F4B-9032-B1BD2634FE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310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A0A05-3E0D-C74A-BE05-7B10C97415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60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D9D5E-6E8B-4CEF-9369-504C8D227E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28621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941931-D333-4151-B270-BAB90F39FF3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24026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E13C83-E7E2-44A1-A52F-619566CA5DD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7000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AFDCCA-FD2E-4348-AE31-891AA374317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8252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FEF9B5-7CB7-44A4-B043-D3CE6BAA3E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11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475133F-C9E3-4A98-B80A-D9AF14AE3670}" type="slidenum">
              <a:rPr lang="en-US" altLang="zh-CN"/>
              <a:pPr>
                <a:defRPr/>
              </a:pPr>
              <a:t>‹#›</a:t>
            </a:fld>
            <a:endParaRPr lang="en-US" altLang="zh-CN"/>
          </a:p>
        </p:txBody>
      </p:sp>
    </p:spTree>
    <p:extLst>
      <p:ext uri="{BB962C8B-B14F-4D97-AF65-F5344CB8AC3E}">
        <p14:creationId xmlns:p14="http://schemas.microsoft.com/office/powerpoint/2010/main" val="1183756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5C165D-7B58-412F-B669-0A4EEA5FA88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6108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EDCE-7AED-442E-B50C-5A954AE9189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20747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2B6A6-D08D-45B9-849E-386240FD184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9050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09835E-E97E-44CD-844C-9FA733B249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60975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AEF54F-7F98-4614-A0BC-04B3E70E51A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7301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F66F21-107E-4D07-8A46-BEB82850920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63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03EF8BA-9A8E-4FC2-8C48-3AB91C8C4ED6}" type="slidenum">
              <a:rPr lang="en-US" altLang="zh-CN"/>
              <a:pPr>
                <a:defRPr/>
              </a:pPr>
              <a:t>‹#›</a:t>
            </a:fld>
            <a:endParaRPr lang="en-US" altLang="zh-CN"/>
          </a:p>
        </p:txBody>
      </p:sp>
    </p:spTree>
    <p:extLst>
      <p:ext uri="{BB962C8B-B14F-4D97-AF65-F5344CB8AC3E}">
        <p14:creationId xmlns:p14="http://schemas.microsoft.com/office/powerpoint/2010/main" val="67084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CA98F82-63DC-4B81-B1A4-444845412E40}" type="slidenum">
              <a:rPr lang="en-US" altLang="zh-CN"/>
              <a:pPr>
                <a:defRPr/>
              </a:pPr>
              <a:t>‹#›</a:t>
            </a:fld>
            <a:endParaRPr lang="en-US" altLang="zh-CN"/>
          </a:p>
        </p:txBody>
      </p:sp>
    </p:spTree>
    <p:extLst>
      <p:ext uri="{BB962C8B-B14F-4D97-AF65-F5344CB8AC3E}">
        <p14:creationId xmlns:p14="http://schemas.microsoft.com/office/powerpoint/2010/main" val="35321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66366EB-41F4-4563-A21B-330B260E4400}" type="slidenum">
              <a:rPr lang="en-US" altLang="zh-CN"/>
              <a:pPr>
                <a:defRPr/>
              </a:pPr>
              <a:t>‹#›</a:t>
            </a:fld>
            <a:endParaRPr lang="en-US" altLang="zh-CN"/>
          </a:p>
        </p:txBody>
      </p:sp>
    </p:spTree>
    <p:extLst>
      <p:ext uri="{BB962C8B-B14F-4D97-AF65-F5344CB8AC3E}">
        <p14:creationId xmlns:p14="http://schemas.microsoft.com/office/powerpoint/2010/main" val="102385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DBE5EB8-3B15-469B-9BC8-3749A561DD6D}" type="slidenum">
              <a:rPr lang="en-US" altLang="zh-CN"/>
              <a:pPr>
                <a:defRPr/>
              </a:pPr>
              <a:t>‹#›</a:t>
            </a:fld>
            <a:endParaRPr lang="en-US" altLang="zh-CN"/>
          </a:p>
        </p:txBody>
      </p:sp>
    </p:spTree>
    <p:extLst>
      <p:ext uri="{BB962C8B-B14F-4D97-AF65-F5344CB8AC3E}">
        <p14:creationId xmlns:p14="http://schemas.microsoft.com/office/powerpoint/2010/main" val="388559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433BE1C-224E-4A1A-8C8B-328B08ABA0E9}" type="slidenum">
              <a:rPr lang="en-US" altLang="zh-CN"/>
              <a:pPr>
                <a:defRPr/>
              </a:pPr>
              <a:t>‹#›</a:t>
            </a:fld>
            <a:endParaRPr lang="en-US" altLang="zh-CN"/>
          </a:p>
        </p:txBody>
      </p:sp>
    </p:spTree>
    <p:extLst>
      <p:ext uri="{BB962C8B-B14F-4D97-AF65-F5344CB8AC3E}">
        <p14:creationId xmlns:p14="http://schemas.microsoft.com/office/powerpoint/2010/main" val="374358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C94C0F7-0BB1-45DC-B503-A0582F839A6E}" type="slidenum">
              <a:rPr lang="en-US" altLang="zh-CN"/>
              <a:pPr>
                <a:defRPr/>
              </a:pPr>
              <a:t>‹#›</a:t>
            </a:fld>
            <a:endParaRPr lang="en-US" altLang="zh-CN"/>
          </a:p>
        </p:txBody>
      </p:sp>
    </p:spTree>
    <p:extLst>
      <p:ext uri="{BB962C8B-B14F-4D97-AF65-F5344CB8AC3E}">
        <p14:creationId xmlns:p14="http://schemas.microsoft.com/office/powerpoint/2010/main" val="191908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01DA43F-7DA9-4931-AAEB-7C8BAD701E6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1" hangingPunct="1">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9EEB1FEE-1B9D-8F42-AC2E-F4C98B63FC45}" type="slidenum">
              <a:rPr lang="en-US">
                <a:solidFill>
                  <a:srgbClr val="000000"/>
                </a:solidFill>
                <a:latin typeface="Arial" charset="0"/>
                <a:ea typeface="ＭＳ Ｐゴシック" charset="0"/>
              </a:rPr>
              <a:pPr eaLnBrk="1" hangingPunct="1">
                <a:defRPr/>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23637073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pitchFamily="2" charset="-122"/>
              </a:defRPr>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itchFamily="2" charset="-122"/>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8249224-C2DB-41B1-B32E-2343B659826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6889014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ile:YBCO_high_temperature_superconductor.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YBCO_high_temperature_superconductor.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2.emf"/><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9.png"/><Relationship Id="rId7"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jpeg"/><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15.xml"/><Relationship Id="rId5" Type="http://schemas.openxmlformats.org/officeDocument/2006/relationships/image" Target="../media/image61.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6" Type="http://schemas.openxmlformats.org/officeDocument/2006/relationships/image" Target="../media/image68.emf"/><Relationship Id="rId5" Type="http://schemas.openxmlformats.org/officeDocument/2006/relationships/image" Target="../media/image71.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emf"/><Relationship Id="rId2" Type="http://schemas.openxmlformats.org/officeDocument/2006/relationships/image" Target="../media/image610.png"/><Relationship Id="rId1" Type="http://schemas.openxmlformats.org/officeDocument/2006/relationships/slideLayout" Target="../slideLayouts/slideLayout15.xml"/><Relationship Id="rId6" Type="http://schemas.openxmlformats.org/officeDocument/2006/relationships/image" Target="../media/image660.png"/><Relationship Id="rId5" Type="http://schemas.openxmlformats.org/officeDocument/2006/relationships/image" Target="../media/image710.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780.pn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en.wikipedia.org/wiki/File:YBCO_high_temperature_superconductor.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82.emf"/><Relationship Id="rId4" Type="http://schemas.openxmlformats.org/officeDocument/2006/relationships/image" Target="../media/image81.emf"/></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5.emf"/></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5.png"/><Relationship Id="rId1" Type="http://schemas.openxmlformats.org/officeDocument/2006/relationships/slideLayout" Target="../slideLayouts/slideLayout30.xml"/><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png"/><Relationship Id="rId2" Type="http://schemas.openxmlformats.org/officeDocument/2006/relationships/oleObject" Target="../embeddings/oleObject2.bin"/><Relationship Id="rId1" Type="http://schemas.openxmlformats.org/officeDocument/2006/relationships/slideLayout" Target="../slideLayouts/slideLayout30.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File:YBCO_high_temperature_superconductor.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85.emf"/></Relationships>
</file>

<file path=ppt/slides/_rels/slide56.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image" Target="../media/image108.emf"/><Relationship Id="rId5" Type="http://schemas.openxmlformats.org/officeDocument/2006/relationships/image" Target="../media/image85.emf"/><Relationship Id="rId10" Type="http://schemas.openxmlformats.org/officeDocument/2006/relationships/image" Target="../media/image107.emf"/><Relationship Id="rId4" Type="http://schemas.openxmlformats.org/officeDocument/2006/relationships/image" Target="../media/image115.png"/><Relationship Id="rId9" Type="http://schemas.openxmlformats.org/officeDocument/2006/relationships/image" Target="../media/image106.emf"/></Relationships>
</file>

<file path=ppt/slides/_rels/slide57.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8F050526-2237-41CB-9428-05DB38102E75}" type="slidenum">
              <a:rPr lang="en-US" altLang="zh-CN" sz="1400"/>
              <a:pPr>
                <a:spcBef>
                  <a:spcPct val="0"/>
                </a:spcBef>
                <a:buFontTx/>
                <a:buNone/>
              </a:pPr>
              <a:t>1</a:t>
            </a:fld>
            <a:endParaRPr lang="en-US" altLang="zh-CN" sz="1400"/>
          </a:p>
        </p:txBody>
      </p:sp>
      <p:sp>
        <p:nvSpPr>
          <p:cNvPr id="109571" name="AutoShape 2"/>
          <p:cNvSpPr>
            <a:spLocks noChangeArrowheads="1"/>
          </p:cNvSpPr>
          <p:nvPr/>
        </p:nvSpPr>
        <p:spPr bwMode="auto">
          <a:xfrm>
            <a:off x="2011924" y="703695"/>
            <a:ext cx="7710748" cy="1190625"/>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dirty="0">
                <a:solidFill>
                  <a:srgbClr val="0000CC"/>
                </a:solidFill>
                <a:latin typeface="Tahoma" panose="020B0604030504040204" pitchFamily="34" charset="0"/>
              </a:rPr>
              <a:t>电子社会学</a:t>
            </a:r>
            <a:r>
              <a:rPr lang="en-US" altLang="zh-CN" sz="3000" dirty="0">
                <a:solidFill>
                  <a:srgbClr val="0000CC"/>
                </a:solidFill>
                <a:latin typeface="Tahoma" panose="020B0604030504040204" pitchFamily="34" charset="0"/>
              </a:rPr>
              <a:t>——</a:t>
            </a:r>
            <a:r>
              <a:rPr lang="zh-CN" altLang="en-US" sz="3000" dirty="0">
                <a:solidFill>
                  <a:srgbClr val="0000CC"/>
                </a:solidFill>
                <a:latin typeface="Tahoma" panose="020B0604030504040204" pitchFamily="34" charset="0"/>
              </a:rPr>
              <a:t>凝聚态物理的风格和内容</a:t>
            </a:r>
            <a:endParaRPr lang="en-US" altLang="zh-CN" sz="3000" dirty="0">
              <a:solidFill>
                <a:srgbClr val="0000CC"/>
              </a:solidFill>
              <a:latin typeface="Tahoma" panose="020B0604030504040204" pitchFamily="34" charset="0"/>
            </a:endParaRPr>
          </a:p>
        </p:txBody>
      </p:sp>
      <p:sp>
        <p:nvSpPr>
          <p:cNvPr id="109572" name="Text Box 3"/>
          <p:cNvSpPr txBox="1">
            <a:spLocks noChangeArrowheads="1"/>
          </p:cNvSpPr>
          <p:nvPr/>
        </p:nvSpPr>
        <p:spPr bwMode="auto">
          <a:xfrm>
            <a:off x="2855640" y="2428875"/>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dirty="0">
                <a:latin typeface="Tahoma" panose="020B0604030504040204" pitchFamily="34" charset="0"/>
                <a:ea typeface="MS PGothic" panose="020B0600070205080204" pitchFamily="34" charset="-128"/>
              </a:rPr>
              <a:t>吴从军</a:t>
            </a:r>
            <a:r>
              <a:rPr kumimoji="1" lang="en-US" altLang="ja-JP" sz="2400" dirty="0">
                <a:latin typeface="Tahoma" panose="020B0604030504040204" pitchFamily="34" charset="0"/>
                <a:ea typeface="MS PGothic" panose="020B0600070205080204" pitchFamily="34" charset="-128"/>
              </a:rPr>
              <a:t> </a:t>
            </a:r>
          </a:p>
        </p:txBody>
      </p:sp>
      <p:sp>
        <p:nvSpPr>
          <p:cNvPr id="109573" name="Text Box 4"/>
          <p:cNvSpPr txBox="1">
            <a:spLocks noChangeArrowheads="1"/>
          </p:cNvSpPr>
          <p:nvPr/>
        </p:nvSpPr>
        <p:spPr bwMode="auto">
          <a:xfrm>
            <a:off x="2711625" y="6021686"/>
            <a:ext cx="7782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None/>
            </a:pPr>
            <a:r>
              <a:rPr lang="zh-CN" altLang="en-US" sz="2400" dirty="0"/>
              <a:t>西湖大学物质科学公共实验平台 </a:t>
            </a:r>
            <a:r>
              <a:rPr lang="en-US" altLang="zh-CN" sz="2000" dirty="0">
                <a:latin typeface="Tahoma" panose="020B0604030504040204" pitchFamily="34" charset="0"/>
              </a:rPr>
              <a:t>07/05/2021</a:t>
            </a:r>
          </a:p>
        </p:txBody>
      </p:sp>
      <p:sp>
        <p:nvSpPr>
          <p:cNvPr id="7" name="Text Box 4"/>
          <p:cNvSpPr txBox="1">
            <a:spLocks noChangeArrowheads="1"/>
          </p:cNvSpPr>
          <p:nvPr/>
        </p:nvSpPr>
        <p:spPr bwMode="auto">
          <a:xfrm>
            <a:off x="2933598" y="3462126"/>
            <a:ext cx="5867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200" dirty="0">
                <a:latin typeface="Tahoma" panose="020B0604030504040204" pitchFamily="34" charset="0"/>
              </a:rPr>
              <a:t>西湖大学理学院物理系</a:t>
            </a:r>
            <a:endParaRPr lang="en-US" altLang="zh-CN" sz="2200" dirty="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AutoShape 21"/>
          <p:cNvSpPr>
            <a:spLocks noChangeArrowheads="1"/>
          </p:cNvSpPr>
          <p:nvPr/>
        </p:nvSpPr>
        <p:spPr bwMode="auto">
          <a:xfrm>
            <a:off x="2499714" y="1664195"/>
            <a:ext cx="6872651" cy="62427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06594" name="Rectangle 2"/>
          <p:cNvSpPr>
            <a:spLocks noGrp="1" noChangeArrowheads="1"/>
          </p:cNvSpPr>
          <p:nvPr>
            <p:ph type="title"/>
          </p:nvPr>
        </p:nvSpPr>
        <p:spPr>
          <a:xfrm>
            <a:off x="2023463" y="258140"/>
            <a:ext cx="8229600" cy="568325"/>
          </a:xfrm>
        </p:spPr>
        <p:txBody>
          <a:bodyPr/>
          <a:lstStyle/>
          <a:p>
            <a:r>
              <a:rPr lang="en-US" altLang="zh-CN" sz="2800" u="sng" dirty="0">
                <a:solidFill>
                  <a:schemeClr val="tx1"/>
                </a:solidFill>
                <a:latin typeface="Tahoma" panose="020B0604030504040204" pitchFamily="34" charset="0"/>
              </a:rPr>
              <a:t>The Bloch theorem (1928) </a:t>
            </a:r>
            <a:endParaRPr lang="ru-RU" altLang="zh-CN" sz="2800" u="sng" dirty="0">
              <a:solidFill>
                <a:schemeClr val="tx1"/>
              </a:solidFill>
              <a:latin typeface="Tahoma" panose="020B0604030504040204" pitchFamily="34" charset="0"/>
            </a:endParaRPr>
          </a:p>
        </p:txBody>
      </p:sp>
      <p:sp>
        <p:nvSpPr>
          <p:cNvPr id="12" name="Text Box 4"/>
          <p:cNvSpPr txBox="1">
            <a:spLocks noChangeArrowheads="1"/>
          </p:cNvSpPr>
          <p:nvPr/>
        </p:nvSpPr>
        <p:spPr bwMode="auto">
          <a:xfrm>
            <a:off x="2557569" y="1758154"/>
            <a:ext cx="7034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Bond (chemistry) </a:t>
            </a:r>
            <a:r>
              <a:rPr lang="en-US" altLang="zh-CN" sz="2200" dirty="0">
                <a:solidFill>
                  <a:srgbClr val="FF0000"/>
                </a:solidFill>
                <a:latin typeface="Tahoma" panose="020B0604030504040204" pitchFamily="34" charset="0"/>
                <a:sym typeface="Wingdings" panose="05000000000000000000" pitchFamily="2" charset="2"/>
              </a:rPr>
              <a:t></a:t>
            </a:r>
            <a:r>
              <a:rPr lang="en-US" altLang="zh-CN" sz="2200" dirty="0">
                <a:solidFill>
                  <a:srgbClr val="FF0000"/>
                </a:solidFill>
                <a:latin typeface="Tahoma" panose="020B0604030504040204" pitchFamily="34" charset="0"/>
              </a:rPr>
              <a:t>  band (solid state physics)</a:t>
            </a:r>
            <a:r>
              <a:rPr lang="en-US" altLang="zh-CN" sz="2200" dirty="0">
                <a:solidFill>
                  <a:srgbClr val="0000CC"/>
                </a:solidFill>
                <a:latin typeface="Tahoma" panose="020B0604030504040204" pitchFamily="34" charset="0"/>
              </a:rPr>
              <a:t>.  </a:t>
            </a: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44839" t="5968" r="32939" b="70096"/>
          <a:stretch/>
        </p:blipFill>
        <p:spPr>
          <a:xfrm>
            <a:off x="3146521" y="3043944"/>
            <a:ext cx="1628800" cy="115126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280" y="5589242"/>
            <a:ext cx="3398423" cy="1080119"/>
          </a:xfrm>
          <a:prstGeom prst="rect">
            <a:avLst/>
          </a:prstGeom>
        </p:spPr>
      </p:pic>
      <p:pic>
        <p:nvPicPr>
          <p:cNvPr id="6" name="图片 5"/>
          <p:cNvPicPr>
            <a:picLocks noChangeAspect="1"/>
          </p:cNvPicPr>
          <p:nvPr/>
        </p:nvPicPr>
        <p:blipFill rotWithShape="1">
          <a:blip r:embed="rId5"/>
          <a:srcRect l="39753" t="22825" r="21098" b="42868"/>
          <a:stretch/>
        </p:blipFill>
        <p:spPr>
          <a:xfrm>
            <a:off x="2588410" y="4666081"/>
            <a:ext cx="3327570" cy="670978"/>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t="27990" r="23557"/>
          <a:stretch/>
        </p:blipFill>
        <p:spPr>
          <a:xfrm>
            <a:off x="6852085" y="3367264"/>
            <a:ext cx="2410061" cy="2277180"/>
          </a:xfrm>
          <a:prstGeom prst="rect">
            <a:avLst/>
          </a:prstGeom>
        </p:spPr>
      </p:pic>
      <p:sp>
        <p:nvSpPr>
          <p:cNvPr id="8" name="矩形 7"/>
          <p:cNvSpPr/>
          <p:nvPr/>
        </p:nvSpPr>
        <p:spPr>
          <a:xfrm>
            <a:off x="6852085" y="5795754"/>
            <a:ext cx="3103441" cy="769441"/>
          </a:xfrm>
          <a:prstGeom prst="rect">
            <a:avLst/>
          </a:prstGeom>
        </p:spPr>
        <p:txBody>
          <a:bodyPr wrap="square">
            <a:spAutoFit/>
          </a:bodyPr>
          <a:lstStyle/>
          <a:p>
            <a:pPr lvl="0">
              <a:spcBef>
                <a:spcPct val="50000"/>
              </a:spcBef>
            </a:pPr>
            <a:r>
              <a:rPr lang="en-US" altLang="zh-CN" sz="2200" dirty="0">
                <a:solidFill>
                  <a:srgbClr val="0000CC"/>
                </a:solidFill>
                <a:latin typeface="Tahoma" panose="020B0604030504040204" pitchFamily="34" charset="0"/>
                <a:sym typeface="Wingdings" panose="05000000000000000000" pitchFamily="2" charset="2"/>
              </a:rPr>
              <a:t>gap due to matter wave interference!</a:t>
            </a:r>
            <a:endParaRPr lang="en-US" altLang="zh-CN" sz="2200" dirty="0">
              <a:solidFill>
                <a:srgbClr val="0000CC"/>
              </a:solidFill>
              <a:latin typeface="Tahoma" panose="020B0604030504040204" pitchFamily="34" charset="0"/>
            </a:endParaRPr>
          </a:p>
        </p:txBody>
      </p:sp>
      <p:sp>
        <p:nvSpPr>
          <p:cNvPr id="9" name="下箭头 8"/>
          <p:cNvSpPr/>
          <p:nvPr/>
        </p:nvSpPr>
        <p:spPr>
          <a:xfrm>
            <a:off x="3852909" y="4290601"/>
            <a:ext cx="216024" cy="430506"/>
          </a:xfrm>
          <a:prstGeom prst="down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97617" y="997695"/>
            <a:ext cx="7421904" cy="430887"/>
          </a:xfrm>
          <a:prstGeom prst="rect">
            <a:avLst/>
          </a:prstGeom>
        </p:spPr>
        <p:txBody>
          <a:bodyPr wrap="none">
            <a:spAutoFit/>
          </a:bodyPr>
          <a:lstStyle/>
          <a:p>
            <a:pPr>
              <a:spcBef>
                <a:spcPct val="50000"/>
              </a:spcBef>
            </a:pPr>
            <a:r>
              <a:rPr lang="en-US" altLang="zh-CN" sz="2200" dirty="0">
                <a:solidFill>
                  <a:srgbClr val="0000CC"/>
                </a:solidFill>
                <a:latin typeface="Tahoma" panose="020B0604030504040204" pitchFamily="34" charset="0"/>
              </a:rPr>
              <a:t>Quantum theory of electrons in a lattice (non-interacting):</a:t>
            </a:r>
          </a:p>
        </p:txBody>
      </p:sp>
      <p:sp>
        <p:nvSpPr>
          <p:cNvPr id="13" name="矩形 12"/>
          <p:cNvSpPr/>
          <p:nvPr/>
        </p:nvSpPr>
        <p:spPr>
          <a:xfrm>
            <a:off x="2996745" y="2475556"/>
            <a:ext cx="5633915" cy="430887"/>
          </a:xfrm>
          <a:prstGeom prst="rect">
            <a:avLst/>
          </a:prstGeom>
        </p:spPr>
        <p:txBody>
          <a:bodyPr wrap="none">
            <a:spAutoFit/>
          </a:bodyPr>
          <a:lstStyle/>
          <a:p>
            <a:pPr>
              <a:spcBef>
                <a:spcPct val="50000"/>
              </a:spcBef>
            </a:pPr>
            <a:r>
              <a:rPr lang="en-US" altLang="zh-CN" sz="2200" dirty="0">
                <a:solidFill>
                  <a:srgbClr val="0000CC"/>
                </a:solidFill>
                <a:latin typeface="Tahoma" panose="020B0604030504040204" pitchFamily="34" charset="0"/>
              </a:rPr>
              <a:t>Fourier transform: real to momentum space</a:t>
            </a:r>
          </a:p>
        </p:txBody>
      </p:sp>
    </p:spTree>
    <p:extLst>
      <p:ext uri="{BB962C8B-B14F-4D97-AF65-F5344CB8AC3E}">
        <p14:creationId xmlns:p14="http://schemas.microsoft.com/office/powerpoint/2010/main" val="137181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 name="AutoShape 21"/>
          <p:cNvSpPr>
            <a:spLocks noChangeArrowheads="1"/>
          </p:cNvSpPr>
          <p:nvPr/>
        </p:nvSpPr>
        <p:spPr bwMode="auto">
          <a:xfrm>
            <a:off x="2423593" y="4253326"/>
            <a:ext cx="7196687" cy="75644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06594" name="Rectangle 2"/>
          <p:cNvSpPr>
            <a:spLocks noGrp="1" noChangeArrowheads="1"/>
          </p:cNvSpPr>
          <p:nvPr>
            <p:ph type="title"/>
          </p:nvPr>
        </p:nvSpPr>
        <p:spPr>
          <a:xfrm>
            <a:off x="2023463" y="258140"/>
            <a:ext cx="8229600" cy="568325"/>
          </a:xfrm>
        </p:spPr>
        <p:txBody>
          <a:bodyPr/>
          <a:lstStyle/>
          <a:p>
            <a:r>
              <a:rPr lang="en-US" altLang="zh-CN" sz="2800" u="sng" dirty="0">
                <a:solidFill>
                  <a:schemeClr val="tx1"/>
                </a:solidFill>
                <a:latin typeface="Tahoma" panose="020B0604030504040204" pitchFamily="34" charset="0"/>
              </a:rPr>
              <a:t>Insulator is a quantum consequence!</a:t>
            </a:r>
            <a:endParaRPr lang="ru-RU" altLang="zh-CN" sz="2800" u="sng" dirty="0">
              <a:solidFill>
                <a:schemeClr val="tx1"/>
              </a:solidFill>
              <a:latin typeface="Tahoma" panose="020B0604030504040204" pitchFamily="34" charset="0"/>
            </a:endParaRPr>
          </a:p>
        </p:txBody>
      </p:sp>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27990" r="23557"/>
          <a:stretch/>
        </p:blipFill>
        <p:spPr>
          <a:xfrm>
            <a:off x="1998595" y="1628261"/>
            <a:ext cx="3469574" cy="1932815"/>
          </a:xfrm>
          <a:prstGeom prst="rect">
            <a:avLst/>
          </a:prstGeom>
        </p:spPr>
      </p:pic>
      <p:sp>
        <p:nvSpPr>
          <p:cNvPr id="15" name="Line 9"/>
          <p:cNvSpPr>
            <a:spLocks noChangeShapeType="1"/>
          </p:cNvSpPr>
          <p:nvPr/>
        </p:nvSpPr>
        <p:spPr bwMode="auto">
          <a:xfrm>
            <a:off x="6841333" y="3131436"/>
            <a:ext cx="10797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10"/>
          <p:cNvSpPr>
            <a:spLocks noChangeShapeType="1"/>
          </p:cNvSpPr>
          <p:nvPr/>
        </p:nvSpPr>
        <p:spPr bwMode="auto">
          <a:xfrm>
            <a:off x="6841333" y="2060848"/>
            <a:ext cx="107976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AutoShape 11"/>
          <p:cNvSpPr>
            <a:spLocks/>
          </p:cNvSpPr>
          <p:nvPr/>
        </p:nvSpPr>
        <p:spPr bwMode="auto">
          <a:xfrm>
            <a:off x="6545926" y="2140067"/>
            <a:ext cx="196453" cy="909205"/>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1" name="Object 12"/>
          <p:cNvGraphicFramePr>
            <a:graphicFrameLocks noChangeAspect="1"/>
          </p:cNvGraphicFramePr>
          <p:nvPr>
            <p:extLst>
              <p:ext uri="{D42A27DB-BD31-4B8C-83A1-F6EECF244321}">
                <p14:modId xmlns:p14="http://schemas.microsoft.com/office/powerpoint/2010/main" val="1906204062"/>
              </p:ext>
            </p:extLst>
          </p:nvPr>
        </p:nvGraphicFramePr>
        <p:xfrm>
          <a:off x="5986914" y="2451404"/>
          <a:ext cx="589359" cy="436418"/>
        </p:xfrm>
        <a:graphic>
          <a:graphicData uri="http://schemas.openxmlformats.org/presentationml/2006/ole">
            <mc:AlternateContent xmlns:mc="http://schemas.openxmlformats.org/markup-compatibility/2006">
              <mc:Choice xmlns:v="urn:schemas-microsoft-com:vml" Requires="v">
                <p:oleObj name="Equation" r:id="rId4" imgW="241200" imgH="164880" progId="Equation.3">
                  <p:embed/>
                </p:oleObj>
              </mc:Choice>
              <mc:Fallback>
                <p:oleObj name="Equation" r:id="rId4" imgW="241200" imgH="164880" progId="Equation.3">
                  <p:embed/>
                  <p:pic>
                    <p:nvPicPr>
                      <p:cNvPr id="41780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914" y="2451404"/>
                        <a:ext cx="589359" cy="436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Freeform 13"/>
          <p:cNvSpPr>
            <a:spLocks/>
          </p:cNvSpPr>
          <p:nvPr/>
        </p:nvSpPr>
        <p:spPr bwMode="auto">
          <a:xfrm rot="12639444">
            <a:off x="7418376" y="2046971"/>
            <a:ext cx="1297012" cy="329513"/>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6"/>
          <p:cNvSpPr>
            <a:spLocks noChangeShapeType="1"/>
          </p:cNvSpPr>
          <p:nvPr/>
        </p:nvSpPr>
        <p:spPr bwMode="auto">
          <a:xfrm>
            <a:off x="8216504" y="3131436"/>
            <a:ext cx="10812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Freeform 24"/>
          <p:cNvSpPr>
            <a:spLocks/>
          </p:cNvSpPr>
          <p:nvPr/>
        </p:nvSpPr>
        <p:spPr bwMode="auto">
          <a:xfrm>
            <a:off x="6087535" y="1575686"/>
            <a:ext cx="3638021" cy="1788776"/>
          </a:xfrm>
          <a:custGeom>
            <a:avLst/>
            <a:gdLst>
              <a:gd name="T0" fmla="*/ 0 w 1452"/>
              <a:gd name="T1" fmla="*/ 574 h 982"/>
              <a:gd name="T2" fmla="*/ 227 w 1452"/>
              <a:gd name="T3" fmla="*/ 121 h 982"/>
              <a:gd name="T4" fmla="*/ 545 w 1452"/>
              <a:gd name="T5" fmla="*/ 982 h 982"/>
              <a:gd name="T6" fmla="*/ 772 w 1452"/>
              <a:gd name="T7" fmla="*/ 121 h 982"/>
              <a:gd name="T8" fmla="*/ 1089 w 1452"/>
              <a:gd name="T9" fmla="*/ 982 h 982"/>
              <a:gd name="T10" fmla="*/ 1361 w 1452"/>
              <a:gd name="T11" fmla="*/ 121 h 982"/>
              <a:gd name="T12" fmla="*/ 1452 w 1452"/>
              <a:gd name="T13" fmla="*/ 257 h 982"/>
            </a:gdLst>
            <a:ahLst/>
            <a:cxnLst>
              <a:cxn ang="0">
                <a:pos x="T0" y="T1"/>
              </a:cxn>
              <a:cxn ang="0">
                <a:pos x="T2" y="T3"/>
              </a:cxn>
              <a:cxn ang="0">
                <a:pos x="T4" y="T5"/>
              </a:cxn>
              <a:cxn ang="0">
                <a:pos x="T6" y="T7"/>
              </a:cxn>
              <a:cxn ang="0">
                <a:pos x="T8" y="T9"/>
              </a:cxn>
              <a:cxn ang="0">
                <a:pos x="T10" y="T11"/>
              </a:cxn>
              <a:cxn ang="0">
                <a:pos x="T12" y="T13"/>
              </a:cxn>
            </a:cxnLst>
            <a:rect l="0" t="0" r="r" b="b"/>
            <a:pathLst>
              <a:path w="1452" h="982">
                <a:moveTo>
                  <a:pt x="0" y="574"/>
                </a:moveTo>
                <a:cubicBezTo>
                  <a:pt x="68" y="313"/>
                  <a:pt x="136" y="53"/>
                  <a:pt x="227" y="121"/>
                </a:cubicBezTo>
                <a:cubicBezTo>
                  <a:pt x="318" y="189"/>
                  <a:pt x="454" y="982"/>
                  <a:pt x="545" y="982"/>
                </a:cubicBezTo>
                <a:cubicBezTo>
                  <a:pt x="636" y="982"/>
                  <a:pt x="681" y="121"/>
                  <a:pt x="772" y="121"/>
                </a:cubicBezTo>
                <a:cubicBezTo>
                  <a:pt x="863" y="121"/>
                  <a:pt x="991" y="982"/>
                  <a:pt x="1089" y="982"/>
                </a:cubicBezTo>
                <a:cubicBezTo>
                  <a:pt x="1187" y="982"/>
                  <a:pt x="1301" y="242"/>
                  <a:pt x="1361" y="121"/>
                </a:cubicBezTo>
                <a:cubicBezTo>
                  <a:pt x="1421" y="0"/>
                  <a:pt x="1437" y="234"/>
                  <a:pt x="1452" y="257"/>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 name="组合 3"/>
          <p:cNvGrpSpPr/>
          <p:nvPr/>
        </p:nvGrpSpPr>
        <p:grpSpPr>
          <a:xfrm>
            <a:off x="8446295" y="2669613"/>
            <a:ext cx="457200" cy="609600"/>
            <a:chOff x="7972955" y="4486415"/>
            <a:chExt cx="457200" cy="609600"/>
          </a:xfrm>
        </p:grpSpPr>
        <p:sp>
          <p:nvSpPr>
            <p:cNvPr id="33"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 name="组合 2"/>
          <p:cNvGrpSpPr/>
          <p:nvPr/>
        </p:nvGrpSpPr>
        <p:grpSpPr>
          <a:xfrm>
            <a:off x="8866807" y="2712238"/>
            <a:ext cx="304800" cy="609600"/>
            <a:chOff x="6186885" y="4478856"/>
            <a:chExt cx="304800" cy="609600"/>
          </a:xfrm>
        </p:grpSpPr>
        <p:sp>
          <p:nvSpPr>
            <p:cNvPr id="35"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7" name="组合 36"/>
          <p:cNvGrpSpPr/>
          <p:nvPr/>
        </p:nvGrpSpPr>
        <p:grpSpPr>
          <a:xfrm>
            <a:off x="6905880" y="2594668"/>
            <a:ext cx="457200" cy="609600"/>
            <a:chOff x="7972955" y="4486415"/>
            <a:chExt cx="457200" cy="609600"/>
          </a:xfrm>
        </p:grpSpPr>
        <p:sp>
          <p:nvSpPr>
            <p:cNvPr id="38"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0" name="组合 39"/>
          <p:cNvGrpSpPr/>
          <p:nvPr/>
        </p:nvGrpSpPr>
        <p:grpSpPr>
          <a:xfrm>
            <a:off x="7392681" y="2645445"/>
            <a:ext cx="304800" cy="609600"/>
            <a:chOff x="6186885" y="4478856"/>
            <a:chExt cx="304800" cy="609600"/>
          </a:xfrm>
        </p:grpSpPr>
        <p:sp>
          <p:nvSpPr>
            <p:cNvPr id="41"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mc:AlternateContent xmlns:mc="http://schemas.openxmlformats.org/markup-compatibility/2006" xmlns:a14="http://schemas.microsoft.com/office/drawing/2010/main">
        <mc:Choice Requires="a14">
          <p:sp>
            <p:nvSpPr>
              <p:cNvPr id="44" name="Text Box 23"/>
              <p:cNvSpPr txBox="1">
                <a:spLocks noChangeArrowheads="1"/>
              </p:cNvSpPr>
              <p:nvPr/>
            </p:nvSpPr>
            <p:spPr bwMode="auto">
              <a:xfrm>
                <a:off x="8062981" y="996558"/>
                <a:ext cx="612068" cy="472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14:m>
                  <m:oMathPara xmlns:m="http://schemas.openxmlformats.org/officeDocument/2006/math">
                    <m:oMathParaPr>
                      <m:jc m:val="centerGroup"/>
                    </m:oMathParaPr>
                    <m:oMath xmlns:m="http://schemas.openxmlformats.org/officeDocument/2006/math">
                      <m:acc>
                        <m:accPr>
                          <m:chr m:val="⃗"/>
                          <m:ctrlPr>
                            <a:rPr lang="en-US" altLang="zh-CN" sz="2200" i="1">
                              <a:solidFill>
                                <a:srgbClr val="0000CC"/>
                              </a:solidFill>
                              <a:latin typeface="Cambria Math" panose="02040503050406030204" pitchFamily="18" charset="0"/>
                            </a:rPr>
                          </m:ctrlPr>
                        </m:accPr>
                        <m:e>
                          <m:r>
                            <a:rPr lang="en-US" altLang="zh-CN" sz="2200" i="1">
                              <a:solidFill>
                                <a:srgbClr val="0000CC"/>
                              </a:solidFill>
                              <a:latin typeface="Cambria Math" panose="02040503050406030204" pitchFamily="18" charset="0"/>
                            </a:rPr>
                            <m:t>𝐸</m:t>
                          </m:r>
                        </m:e>
                      </m:acc>
                    </m:oMath>
                  </m:oMathPara>
                </a14:m>
                <a:endParaRPr lang="en-US" altLang="zh-CN" sz="2200" dirty="0">
                  <a:solidFill>
                    <a:srgbClr val="0000CC"/>
                  </a:solidFill>
                  <a:latin typeface="Tahoma" panose="020B0604030504040204" pitchFamily="34" charset="0"/>
                </a:endParaRPr>
              </a:p>
            </p:txBody>
          </p:sp>
        </mc:Choice>
        <mc:Fallback xmlns="">
          <p:sp>
            <p:nvSpPr>
              <p:cNvPr id="44" name="Text Box 23"/>
              <p:cNvSpPr txBox="1">
                <a:spLocks noRot="1" noChangeAspect="1" noMove="1" noResize="1" noEditPoints="1" noAdjustHandles="1" noChangeArrowheads="1" noChangeShapeType="1" noTextEdit="1"/>
              </p:cNvSpPr>
              <p:nvPr/>
            </p:nvSpPr>
            <p:spPr bwMode="auto">
              <a:xfrm>
                <a:off x="8062981" y="996558"/>
                <a:ext cx="612068" cy="47205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cxnSp>
        <p:nvCxnSpPr>
          <p:cNvPr id="45" name="直接箭头连接符 44"/>
          <p:cNvCxnSpPr/>
          <p:nvPr/>
        </p:nvCxnSpPr>
        <p:spPr>
          <a:xfrm flipH="1">
            <a:off x="7684708" y="1575686"/>
            <a:ext cx="10635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495601" y="4424106"/>
            <a:ext cx="7125477" cy="1446550"/>
          </a:xfrm>
          <a:prstGeom prst="rect">
            <a:avLst/>
          </a:prstGeom>
        </p:spPr>
        <p:txBody>
          <a:bodyPr wrap="none">
            <a:spAutoFit/>
          </a:bodyPr>
          <a:lstStyle/>
          <a:p>
            <a:pPr>
              <a:spcBef>
                <a:spcPct val="50000"/>
              </a:spcBef>
            </a:pPr>
            <a:r>
              <a:rPr lang="en-US" altLang="zh-CN" sz="2200" dirty="0">
                <a:solidFill>
                  <a:srgbClr val="0000CC"/>
                </a:solidFill>
                <a:latin typeface="Tahoma" panose="020B0604030504040204" pitchFamily="34" charset="0"/>
              </a:rPr>
              <a:t>Insulator as a consequence of Pauli’s exclusion principle</a:t>
            </a:r>
          </a:p>
          <a:p>
            <a:pPr>
              <a:spcBef>
                <a:spcPct val="50000"/>
              </a:spcBef>
            </a:pPr>
            <a:endParaRPr lang="en-US" altLang="zh-CN" sz="2200" dirty="0">
              <a:solidFill>
                <a:srgbClr val="0000CC"/>
              </a:solidFill>
              <a:latin typeface="Tahoma" panose="020B0604030504040204" pitchFamily="34" charset="0"/>
            </a:endParaRPr>
          </a:p>
          <a:p>
            <a:pPr>
              <a:spcBef>
                <a:spcPct val="50000"/>
              </a:spcBef>
            </a:pPr>
            <a:r>
              <a:rPr lang="en-US" altLang="zh-CN" sz="2200" dirty="0">
                <a:solidFill>
                  <a:srgbClr val="0000CC"/>
                </a:solidFill>
                <a:latin typeface="Tahoma" panose="020B0604030504040204" pitchFamily="34" charset="0"/>
              </a:rPr>
              <a:t>Fully occupied band </a:t>
            </a:r>
            <a:r>
              <a:rPr lang="en-US" altLang="zh-CN" sz="2200" dirty="0">
                <a:solidFill>
                  <a:srgbClr val="0000CC"/>
                </a:solidFill>
                <a:latin typeface="Tahoma" panose="020B0604030504040204" pitchFamily="34" charset="0"/>
                <a:sym typeface="Wingdings" panose="05000000000000000000" pitchFamily="2" charset="2"/>
              </a:rPr>
              <a:t> insulator</a:t>
            </a:r>
            <a:endParaRPr lang="en-US" altLang="zh-CN" sz="2200" dirty="0">
              <a:solidFill>
                <a:srgbClr val="0000CC"/>
              </a:solidFill>
              <a:latin typeface="Tahoma" panose="020B0604030504040204" pitchFamily="34" charset="0"/>
            </a:endParaRPr>
          </a:p>
        </p:txBody>
      </p:sp>
      <p:grpSp>
        <p:nvGrpSpPr>
          <p:cNvPr id="48" name="组合 47"/>
          <p:cNvGrpSpPr/>
          <p:nvPr/>
        </p:nvGrpSpPr>
        <p:grpSpPr>
          <a:xfrm>
            <a:off x="2893764" y="2528181"/>
            <a:ext cx="457200" cy="609600"/>
            <a:chOff x="7972955" y="4486415"/>
            <a:chExt cx="457200" cy="609600"/>
          </a:xfrm>
        </p:grpSpPr>
        <p:sp>
          <p:nvSpPr>
            <p:cNvPr id="49"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 name="组合 50"/>
          <p:cNvGrpSpPr/>
          <p:nvPr/>
        </p:nvGrpSpPr>
        <p:grpSpPr>
          <a:xfrm>
            <a:off x="3973759" y="2797895"/>
            <a:ext cx="304800" cy="609600"/>
            <a:chOff x="6186885" y="4478856"/>
            <a:chExt cx="304800" cy="609600"/>
          </a:xfrm>
        </p:grpSpPr>
        <p:sp>
          <p:nvSpPr>
            <p:cNvPr id="52"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4" name="组合 53"/>
          <p:cNvGrpSpPr/>
          <p:nvPr/>
        </p:nvGrpSpPr>
        <p:grpSpPr>
          <a:xfrm>
            <a:off x="3206277" y="2821635"/>
            <a:ext cx="457200" cy="609600"/>
            <a:chOff x="7972955" y="4486415"/>
            <a:chExt cx="457200" cy="609600"/>
          </a:xfrm>
        </p:grpSpPr>
        <p:sp>
          <p:nvSpPr>
            <p:cNvPr id="55"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7" name="组合 56"/>
          <p:cNvGrpSpPr/>
          <p:nvPr/>
        </p:nvGrpSpPr>
        <p:grpSpPr>
          <a:xfrm>
            <a:off x="3121134" y="2721598"/>
            <a:ext cx="304800" cy="609600"/>
            <a:chOff x="6186885" y="4478856"/>
            <a:chExt cx="304800" cy="609600"/>
          </a:xfrm>
        </p:grpSpPr>
        <p:sp>
          <p:nvSpPr>
            <p:cNvPr id="58"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0" name="组合 59"/>
          <p:cNvGrpSpPr/>
          <p:nvPr/>
        </p:nvGrpSpPr>
        <p:grpSpPr>
          <a:xfrm>
            <a:off x="3541068" y="2938796"/>
            <a:ext cx="304800" cy="609600"/>
            <a:chOff x="6186885" y="4478856"/>
            <a:chExt cx="304800" cy="609600"/>
          </a:xfrm>
        </p:grpSpPr>
        <p:sp>
          <p:nvSpPr>
            <p:cNvPr id="61"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组合 62"/>
          <p:cNvGrpSpPr/>
          <p:nvPr/>
        </p:nvGrpSpPr>
        <p:grpSpPr>
          <a:xfrm>
            <a:off x="3673692" y="2896897"/>
            <a:ext cx="457200" cy="609600"/>
            <a:chOff x="7972955" y="4486415"/>
            <a:chExt cx="457200" cy="609600"/>
          </a:xfrm>
        </p:grpSpPr>
        <p:sp>
          <p:nvSpPr>
            <p:cNvPr id="64"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6" name="组合 65"/>
          <p:cNvGrpSpPr/>
          <p:nvPr/>
        </p:nvGrpSpPr>
        <p:grpSpPr>
          <a:xfrm>
            <a:off x="4200283" y="2474090"/>
            <a:ext cx="304800" cy="609600"/>
            <a:chOff x="6186885" y="4478856"/>
            <a:chExt cx="304800" cy="609600"/>
          </a:xfrm>
        </p:grpSpPr>
        <p:sp>
          <p:nvSpPr>
            <p:cNvPr id="67" name="Line 62"/>
            <p:cNvSpPr>
              <a:spLocks noChangeShapeType="1"/>
            </p:cNvSpPr>
            <p:nvPr/>
          </p:nvSpPr>
          <p:spPr bwMode="auto">
            <a:xfrm>
              <a:off x="6224985" y="4478856"/>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Oval 59"/>
            <p:cNvSpPr>
              <a:spLocks noChangeArrowheads="1"/>
            </p:cNvSpPr>
            <p:nvPr/>
          </p:nvSpPr>
          <p:spPr bwMode="auto">
            <a:xfrm>
              <a:off x="6186885" y="4597022"/>
              <a:ext cx="304800" cy="304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9" name="组合 68"/>
          <p:cNvGrpSpPr/>
          <p:nvPr/>
        </p:nvGrpSpPr>
        <p:grpSpPr>
          <a:xfrm>
            <a:off x="4020444" y="2626490"/>
            <a:ext cx="457200" cy="609600"/>
            <a:chOff x="7972955" y="4486415"/>
            <a:chExt cx="457200" cy="609600"/>
          </a:xfrm>
        </p:grpSpPr>
        <p:sp>
          <p:nvSpPr>
            <p:cNvPr id="70" name="Line 61"/>
            <p:cNvSpPr>
              <a:spLocks noChangeShapeType="1"/>
            </p:cNvSpPr>
            <p:nvPr/>
          </p:nvSpPr>
          <p:spPr bwMode="auto">
            <a:xfrm flipV="1">
              <a:off x="7972955" y="448641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 name="Oval 58"/>
            <p:cNvSpPr>
              <a:spLocks noChangeArrowheads="1"/>
            </p:cNvSpPr>
            <p:nvPr/>
          </p:nvSpPr>
          <p:spPr bwMode="auto">
            <a:xfrm>
              <a:off x="8049155" y="4638815"/>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122529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AutoShape 21"/>
          <p:cNvSpPr>
            <a:spLocks noChangeArrowheads="1"/>
          </p:cNvSpPr>
          <p:nvPr/>
        </p:nvSpPr>
        <p:spPr bwMode="auto">
          <a:xfrm>
            <a:off x="2171565" y="4138230"/>
            <a:ext cx="7594448" cy="103862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06594" name="Rectangle 2"/>
          <p:cNvSpPr>
            <a:spLocks noGrp="1" noChangeArrowheads="1"/>
          </p:cNvSpPr>
          <p:nvPr>
            <p:ph type="title"/>
          </p:nvPr>
        </p:nvSpPr>
        <p:spPr>
          <a:xfrm>
            <a:off x="2023463" y="304392"/>
            <a:ext cx="8229600" cy="568325"/>
          </a:xfrm>
        </p:spPr>
        <p:txBody>
          <a:bodyPr/>
          <a:lstStyle/>
          <a:p>
            <a:r>
              <a:rPr lang="en-US" altLang="zh-CN" sz="2800" u="sng" dirty="0">
                <a:solidFill>
                  <a:schemeClr val="tx1"/>
                </a:solidFill>
                <a:latin typeface="Tahoma" panose="020B0604030504040204" pitchFamily="34" charset="0"/>
              </a:rPr>
              <a:t>Kohn-Sham (</a:t>
            </a:r>
            <a:r>
              <a:rPr lang="zh-CN" altLang="en-US" sz="2800" u="sng" dirty="0">
                <a:solidFill>
                  <a:schemeClr val="tx1"/>
                </a:solidFill>
                <a:latin typeface="Tahoma" panose="020B0604030504040204" pitchFamily="34" charset="0"/>
              </a:rPr>
              <a:t>沈吕九</a:t>
            </a:r>
            <a:r>
              <a:rPr lang="en-US" altLang="zh-CN" sz="2800" u="sng" dirty="0">
                <a:solidFill>
                  <a:schemeClr val="tx1"/>
                </a:solidFill>
                <a:latin typeface="Tahoma" panose="020B0604030504040204" pitchFamily="34" charset="0"/>
              </a:rPr>
              <a:t>) -- Density functional theory</a:t>
            </a:r>
            <a:endParaRPr lang="ru-RU" altLang="zh-CN" sz="2800" u="sng" dirty="0">
              <a:solidFill>
                <a:schemeClr val="tx1"/>
              </a:solidFill>
              <a:latin typeface="Tahoma" panose="020B0604030504040204" pitchFamily="34" charset="0"/>
            </a:endParaRPr>
          </a:p>
        </p:txBody>
      </p:sp>
      <p:sp>
        <p:nvSpPr>
          <p:cNvPr id="15" name="Text Box 4"/>
          <p:cNvSpPr txBox="1">
            <a:spLocks noChangeArrowheads="1"/>
          </p:cNvSpPr>
          <p:nvPr/>
        </p:nvSpPr>
        <p:spPr bwMode="auto">
          <a:xfrm>
            <a:off x="2072758" y="1086125"/>
            <a:ext cx="75014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FF0000"/>
                </a:solidFill>
                <a:latin typeface="Tahoma" panose="020B0604030504040204" pitchFamily="34" charset="0"/>
              </a:rPr>
              <a:t> Successful in physics, material science, chemistry</a:t>
            </a:r>
            <a:r>
              <a:rPr lang="en-US" altLang="zh-CN" sz="2200" dirty="0">
                <a:solidFill>
                  <a:srgbClr val="0000CC"/>
                </a:solidFill>
                <a:latin typeface="Tahoma" panose="020B0604030504040204" pitchFamily="34" charset="0"/>
              </a:rPr>
              <a:t>.     </a:t>
            </a:r>
          </a:p>
          <a:p>
            <a:pPr>
              <a:spcBef>
                <a:spcPct val="50000"/>
              </a:spcBef>
            </a:pPr>
            <a:r>
              <a:rPr lang="en-US" altLang="zh-CN" sz="2000" dirty="0">
                <a:latin typeface="Tahoma" panose="020B0604030504040204" pitchFamily="34" charset="0"/>
              </a:rPr>
              <a:t>     1998 Nobel Prize of Chemistry – work at UCSD physics. </a:t>
            </a:r>
          </a:p>
        </p:txBody>
      </p:sp>
      <mc:AlternateContent xmlns:mc="http://schemas.openxmlformats.org/markup-compatibility/2006" xmlns:a14="http://schemas.microsoft.com/office/drawing/2010/main">
        <mc:Choice Requires="a14">
          <p:sp>
            <p:nvSpPr>
              <p:cNvPr id="14" name="Text Box 4"/>
              <p:cNvSpPr txBox="1">
                <a:spLocks noChangeArrowheads="1"/>
              </p:cNvSpPr>
              <p:nvPr/>
            </p:nvSpPr>
            <p:spPr bwMode="auto">
              <a:xfrm>
                <a:off x="2349189" y="4329704"/>
                <a:ext cx="7416824" cy="5859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zh-CN" sz="1900" dirty="0">
                    <a:latin typeface="Tahoma" panose="020B0604030504040204" pitchFamily="34" charset="0"/>
                  </a:rPr>
                  <a:t>(</a:t>
                </a:r>
                <a14:m>
                  <m:oMath xmlns:m="http://schemas.openxmlformats.org/officeDocument/2006/math">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m:t>
                        </m:r>
                        <m:f>
                          <m:fPr>
                            <m:ctrlPr>
                              <a:rPr lang="en-US" altLang="zh-CN" sz="1900" i="1">
                                <a:latin typeface="Cambria Math" panose="02040503050406030204" pitchFamily="18" charset="0"/>
                              </a:rPr>
                            </m:ctrlPr>
                          </m:fPr>
                          <m:num>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ℏ</m:t>
                                </m:r>
                              </m:e>
                              <m:sup>
                                <m:r>
                                  <a:rPr lang="en-US" altLang="zh-CN" sz="1900" i="1">
                                    <a:latin typeface="Cambria Math" panose="02040503050406030204" pitchFamily="18" charset="0"/>
                                  </a:rPr>
                                  <m:t>2</m:t>
                                </m:r>
                              </m:sup>
                            </m:sSup>
                          </m:num>
                          <m:den>
                            <m:r>
                              <a:rPr lang="en-US" altLang="zh-CN" sz="1900" i="1">
                                <a:latin typeface="Cambria Math" panose="02040503050406030204" pitchFamily="18" charset="0"/>
                              </a:rPr>
                              <m:t>2</m:t>
                            </m:r>
                            <m:r>
                              <a:rPr lang="en-US" altLang="zh-CN" sz="1900" i="1">
                                <a:latin typeface="Cambria Math" panose="02040503050406030204" pitchFamily="18" charset="0"/>
                              </a:rPr>
                              <m:t>𝑚</m:t>
                            </m:r>
                          </m:den>
                        </m:f>
                        <m:sSup>
                          <m:sSupPr>
                            <m:ctrlPr>
                              <a:rPr lang="en-US" altLang="zh-CN" sz="1900" i="1">
                                <a:latin typeface="Cambria Math" panose="02040503050406030204" pitchFamily="18" charset="0"/>
                              </a:rPr>
                            </m:ctrlPr>
                          </m:sSupPr>
                          <m:e>
                            <m:r>
                              <a:rPr lang="en-US" altLang="zh-CN" sz="1900">
                                <a:latin typeface="Cambria Math" panose="02040503050406030204" pitchFamily="18" charset="0"/>
                              </a:rPr>
                              <m:t>𝛻</m:t>
                            </m:r>
                          </m:e>
                          <m:sup>
                            <m:r>
                              <a:rPr lang="en-US" altLang="zh-CN" sz="1900" i="1">
                                <a:latin typeface="Cambria Math" panose="02040503050406030204" pitchFamily="18" charset="0"/>
                              </a:rPr>
                              <m:t>2</m:t>
                            </m:r>
                          </m:sup>
                        </m:sSup>
                        <m:r>
                          <a:rPr lang="en-US" altLang="zh-CN" sz="1900" i="1">
                            <a:latin typeface="Cambria Math" panose="02040503050406030204" pitchFamily="18" charset="0"/>
                          </a:rPr>
                          <m:t>+</m:t>
                        </m:r>
                        <m:r>
                          <a:rPr lang="en-US" altLang="zh-CN" sz="1900" i="1">
                            <a:latin typeface="Cambria Math" panose="02040503050406030204" pitchFamily="18" charset="0"/>
                          </a:rPr>
                          <m:t>𝑉</m:t>
                        </m:r>
                        <m:d>
                          <m:dPr>
                            <m:ctrlPr>
                              <a:rPr lang="en-US" altLang="zh-CN" sz="1900" i="1">
                                <a:latin typeface="Cambria Math" panose="02040503050406030204" pitchFamily="18" charset="0"/>
                              </a:rPr>
                            </m:ctrlPr>
                          </m:dPr>
                          <m:e>
                            <m:r>
                              <a:rPr lang="en-US" altLang="zh-CN" sz="1900" i="1">
                                <a:latin typeface="Cambria Math" panose="02040503050406030204" pitchFamily="18" charset="0"/>
                              </a:rPr>
                              <m:t>𝑟</m:t>
                            </m:r>
                          </m:e>
                        </m:d>
                        <m:r>
                          <a:rPr lang="en-US" altLang="zh-CN" sz="1900" i="1">
                            <a:latin typeface="Cambria Math" panose="02040503050406030204" pitchFamily="18" charset="0"/>
                          </a:rPr>
                          <m:t>+∫</m:t>
                        </m:r>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𝑑</m:t>
                            </m:r>
                          </m:e>
                          <m:sup>
                            <m:r>
                              <a:rPr lang="en-US" altLang="zh-CN" sz="1900" i="1">
                                <a:latin typeface="Cambria Math" panose="02040503050406030204" pitchFamily="18" charset="0"/>
                              </a:rPr>
                              <m:t>3</m:t>
                            </m:r>
                          </m:sup>
                        </m:sSup>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𝑟</m:t>
                            </m:r>
                          </m:e>
                          <m:sup>
                            <m:r>
                              <a:rPr lang="en-US" altLang="zh-CN" sz="1900" i="1">
                                <a:latin typeface="Cambria Math" panose="02040503050406030204" pitchFamily="18" charset="0"/>
                              </a:rPr>
                              <m:t>′</m:t>
                            </m:r>
                          </m:sup>
                        </m:sSup>
                        <m:f>
                          <m:fPr>
                            <m:ctrlPr>
                              <a:rPr lang="en-US" altLang="zh-CN" sz="1900" i="1">
                                <a:latin typeface="Cambria Math" panose="02040503050406030204" pitchFamily="18" charset="0"/>
                              </a:rPr>
                            </m:ctrlPr>
                          </m:fPr>
                          <m:num>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𝑒</m:t>
                                </m:r>
                              </m:e>
                              <m:sup>
                                <m:r>
                                  <a:rPr lang="en-US" altLang="zh-CN" sz="1900" i="1">
                                    <a:latin typeface="Cambria Math" panose="02040503050406030204" pitchFamily="18" charset="0"/>
                                  </a:rPr>
                                  <m:t>2</m:t>
                                </m:r>
                              </m:sup>
                            </m:sSup>
                          </m:num>
                          <m:den>
                            <m:d>
                              <m:dPr>
                                <m:begChr m:val="|"/>
                                <m:endChr m:val="|"/>
                                <m:ctrlPr>
                                  <a:rPr lang="en-US" altLang="zh-CN" sz="1900" i="1">
                                    <a:latin typeface="Cambria Math" panose="02040503050406030204" pitchFamily="18" charset="0"/>
                                  </a:rPr>
                                </m:ctrlPr>
                              </m:dPr>
                              <m:e>
                                <m:r>
                                  <a:rPr lang="en-US" altLang="zh-CN" sz="1900" i="1">
                                    <a:latin typeface="Cambria Math" panose="02040503050406030204" pitchFamily="18" charset="0"/>
                                  </a:rPr>
                                  <m:t>𝑟</m:t>
                                </m:r>
                                <m:r>
                                  <a:rPr lang="en-US" altLang="zh-CN" sz="1900" i="1">
                                    <a:latin typeface="Cambria Math" panose="02040503050406030204" pitchFamily="18" charset="0"/>
                                  </a:rPr>
                                  <m:t>−</m:t>
                                </m:r>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𝑟</m:t>
                                    </m:r>
                                  </m:e>
                                  <m:sup>
                                    <m:r>
                                      <a:rPr lang="en-US" altLang="zh-CN" sz="1900" i="1">
                                        <a:latin typeface="Cambria Math" panose="02040503050406030204" pitchFamily="18" charset="0"/>
                                      </a:rPr>
                                      <m:t>′</m:t>
                                    </m:r>
                                  </m:sup>
                                </m:sSup>
                              </m:e>
                            </m:d>
                          </m:den>
                        </m:f>
                        <m:r>
                          <a:rPr lang="en-US" altLang="zh-CN" sz="1900" i="1">
                            <a:latin typeface="Cambria Math" panose="02040503050406030204" pitchFamily="18" charset="0"/>
                          </a:rPr>
                          <m:t>𝜌</m:t>
                        </m:r>
                        <m:d>
                          <m:dPr>
                            <m:ctrlPr>
                              <a:rPr lang="en-US" altLang="zh-CN" sz="1900" i="1">
                                <a:latin typeface="Cambria Math" panose="02040503050406030204" pitchFamily="18" charset="0"/>
                              </a:rPr>
                            </m:ctrlPr>
                          </m:dPr>
                          <m:e>
                            <m:sSup>
                              <m:sSupPr>
                                <m:ctrlPr>
                                  <a:rPr lang="en-US" altLang="zh-CN" sz="1900" i="1">
                                    <a:latin typeface="Cambria Math" panose="02040503050406030204" pitchFamily="18" charset="0"/>
                                  </a:rPr>
                                </m:ctrlPr>
                              </m:sSupPr>
                              <m:e>
                                <m:r>
                                  <a:rPr lang="en-US" altLang="zh-CN" sz="1900" i="1">
                                    <a:latin typeface="Cambria Math" panose="02040503050406030204" pitchFamily="18" charset="0"/>
                                  </a:rPr>
                                  <m:t>𝑟</m:t>
                                </m:r>
                              </m:e>
                              <m:sup>
                                <m:r>
                                  <a:rPr lang="en-US" altLang="zh-CN" sz="1900" i="1">
                                    <a:latin typeface="Cambria Math" panose="02040503050406030204" pitchFamily="18" charset="0"/>
                                  </a:rPr>
                                  <m:t>′</m:t>
                                </m:r>
                              </m:sup>
                            </m:sSup>
                          </m:e>
                        </m:d>
                        <m:r>
                          <a:rPr lang="en-US" altLang="zh-CN" sz="1900" i="1">
                            <a:latin typeface="Cambria Math" panose="02040503050406030204" pitchFamily="18" charset="0"/>
                          </a:rPr>
                          <m:t>+</m:t>
                        </m:r>
                        <m:f>
                          <m:fPr>
                            <m:ctrlPr>
                              <a:rPr lang="en-US" altLang="zh-CN" sz="1900" i="1">
                                <a:latin typeface="Cambria Math" panose="02040503050406030204" pitchFamily="18" charset="0"/>
                              </a:rPr>
                            </m:ctrlPr>
                          </m:fPr>
                          <m:num>
                            <m:r>
                              <a:rPr lang="en-US" altLang="zh-CN" sz="1900" i="1">
                                <a:latin typeface="Cambria Math" panose="02040503050406030204" pitchFamily="18" charset="0"/>
                              </a:rPr>
                              <m:t>𝛿</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𝜖</m:t>
                                </m:r>
                              </m:e>
                              <m:sub>
                                <m:r>
                                  <a:rPr lang="en-US" altLang="zh-CN" sz="1900" i="1">
                                    <a:latin typeface="Cambria Math" panose="02040503050406030204" pitchFamily="18" charset="0"/>
                                  </a:rPr>
                                  <m:t>𝑥𝑐</m:t>
                                </m:r>
                              </m:sub>
                            </m:sSub>
                            <m:r>
                              <a:rPr lang="en-US" altLang="zh-CN" sz="1900" i="1">
                                <a:latin typeface="Cambria Math" panose="02040503050406030204" pitchFamily="18" charset="0"/>
                              </a:rPr>
                              <m:t>(</m:t>
                            </m:r>
                            <m:r>
                              <a:rPr lang="en-US" altLang="zh-CN" sz="1900" i="1">
                                <a:latin typeface="Cambria Math" panose="02040503050406030204" pitchFamily="18" charset="0"/>
                              </a:rPr>
                              <m:t>𝜌</m:t>
                            </m:r>
                            <m:d>
                              <m:dPr>
                                <m:ctrlPr>
                                  <a:rPr lang="en-US" altLang="zh-CN" sz="1900" i="1">
                                    <a:latin typeface="Cambria Math" panose="02040503050406030204" pitchFamily="18" charset="0"/>
                                  </a:rPr>
                                </m:ctrlPr>
                              </m:dPr>
                              <m:e>
                                <m:r>
                                  <a:rPr lang="en-US" altLang="zh-CN" sz="1900" i="1">
                                    <a:latin typeface="Cambria Math" panose="02040503050406030204" pitchFamily="18" charset="0"/>
                                  </a:rPr>
                                  <m:t>𝑟</m:t>
                                </m:r>
                              </m:e>
                            </m:d>
                            <m:r>
                              <a:rPr lang="en-US" altLang="zh-CN" sz="1900" i="1">
                                <a:latin typeface="Cambria Math" panose="02040503050406030204" pitchFamily="18" charset="0"/>
                              </a:rPr>
                              <m:t>)</m:t>
                            </m:r>
                          </m:num>
                          <m:den>
                            <m:r>
                              <a:rPr lang="en-US" altLang="zh-CN" sz="1900" i="1">
                                <a:latin typeface="Cambria Math" panose="02040503050406030204" pitchFamily="18" charset="0"/>
                              </a:rPr>
                              <m:t>𝛿𝜌</m:t>
                            </m:r>
                            <m:r>
                              <a:rPr lang="en-US" altLang="zh-CN" sz="1900" i="1">
                                <a:latin typeface="Cambria Math" panose="02040503050406030204" pitchFamily="18" charset="0"/>
                              </a:rPr>
                              <m:t>(</m:t>
                            </m:r>
                            <m:r>
                              <a:rPr lang="en-US" altLang="zh-CN" sz="1900" i="1">
                                <a:latin typeface="Cambria Math" panose="02040503050406030204" pitchFamily="18" charset="0"/>
                              </a:rPr>
                              <m:t>𝑟</m:t>
                            </m:r>
                            <m:r>
                              <a:rPr lang="en-US" altLang="zh-CN" sz="1900" i="1">
                                <a:latin typeface="Cambria Math" panose="02040503050406030204" pitchFamily="18" charset="0"/>
                              </a:rPr>
                              <m:t>)</m:t>
                            </m:r>
                          </m:den>
                        </m:f>
                      </m:e>
                      <m:sup>
                        <m:r>
                          <a:rPr lang="en-US" altLang="zh-CN" sz="1900" i="1">
                            <a:latin typeface="Cambria Math" panose="02040503050406030204" pitchFamily="18" charset="0"/>
                          </a:rPr>
                          <m:t> </m:t>
                        </m:r>
                      </m:sup>
                    </m:sSup>
                    <m:r>
                      <a:rPr lang="en-US" altLang="zh-CN" sz="1900">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𝜌</m:t>
                        </m:r>
                      </m:e>
                      <m:sub>
                        <m:r>
                          <a:rPr lang="en-US" altLang="zh-CN" sz="1900" i="1">
                            <a:latin typeface="Cambria Math" panose="02040503050406030204" pitchFamily="18" charset="0"/>
                          </a:rPr>
                          <m:t>𝑖</m:t>
                        </m:r>
                        <m:r>
                          <a:rPr lang="en-US" altLang="zh-CN" sz="1900" i="1">
                            <a:latin typeface="Cambria Math" panose="02040503050406030204" pitchFamily="18" charset="0"/>
                          </a:rPr>
                          <m:t>𝜎</m:t>
                        </m:r>
                      </m:sub>
                    </m:sSub>
                    <m:d>
                      <m:dPr>
                        <m:ctrlPr>
                          <a:rPr lang="en-US" altLang="zh-CN" sz="1900" i="1">
                            <a:latin typeface="Cambria Math" panose="02040503050406030204" pitchFamily="18" charset="0"/>
                          </a:rPr>
                        </m:ctrlPr>
                      </m:dPr>
                      <m:e>
                        <m:r>
                          <a:rPr lang="en-US" altLang="zh-CN" sz="1900" i="1">
                            <a:latin typeface="Cambria Math" panose="02040503050406030204" pitchFamily="18" charset="0"/>
                          </a:rPr>
                          <m:t>𝑟</m:t>
                        </m:r>
                      </m:e>
                    </m:d>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𝜆</m:t>
                        </m:r>
                      </m:e>
                      <m:sub>
                        <m:r>
                          <a:rPr lang="en-US" altLang="zh-CN" sz="1900" i="1">
                            <a:latin typeface="Cambria Math" panose="02040503050406030204" pitchFamily="18" charset="0"/>
                          </a:rPr>
                          <m:t>𝑖</m:t>
                        </m:r>
                        <m:r>
                          <a:rPr lang="en-US" altLang="zh-CN" sz="1900" i="1">
                            <a:latin typeface="Cambria Math" panose="02040503050406030204" pitchFamily="18" charset="0"/>
                          </a:rPr>
                          <m:t>𝜎</m:t>
                        </m:r>
                      </m:sub>
                    </m:s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𝜌</m:t>
                        </m:r>
                      </m:e>
                      <m:sub>
                        <m:r>
                          <a:rPr lang="en-US" altLang="zh-CN" sz="1900" i="1">
                            <a:latin typeface="Cambria Math" panose="02040503050406030204" pitchFamily="18" charset="0"/>
                          </a:rPr>
                          <m:t>𝑖</m:t>
                        </m:r>
                        <m:r>
                          <a:rPr lang="en-US" altLang="zh-CN" sz="1900" i="1">
                            <a:latin typeface="Cambria Math" panose="02040503050406030204" pitchFamily="18" charset="0"/>
                          </a:rPr>
                          <m:t>𝜎</m:t>
                        </m:r>
                      </m:sub>
                    </m:sSub>
                    <m:d>
                      <m:dPr>
                        <m:ctrlPr>
                          <a:rPr lang="en-US" altLang="zh-CN" sz="1900" i="1">
                            <a:latin typeface="Cambria Math" panose="02040503050406030204" pitchFamily="18" charset="0"/>
                          </a:rPr>
                        </m:ctrlPr>
                      </m:dPr>
                      <m:e>
                        <m:r>
                          <a:rPr lang="en-US" altLang="zh-CN" sz="1900" i="1">
                            <a:latin typeface="Cambria Math" panose="02040503050406030204" pitchFamily="18" charset="0"/>
                          </a:rPr>
                          <m:t>𝑟</m:t>
                        </m:r>
                      </m:e>
                    </m:d>
                  </m:oMath>
                </a14:m>
                <a:r>
                  <a:rPr lang="en-US" altLang="zh-CN" sz="1900" dirty="0">
                    <a:latin typeface="Tahoma" panose="020B0604030504040204" pitchFamily="34" charset="0"/>
                  </a:rPr>
                  <a:t>.</a:t>
                </a:r>
              </a:p>
            </p:txBody>
          </p:sp>
        </mc:Choice>
        <mc:Fallback xmlns="">
          <p:sp>
            <p:nvSpPr>
              <p:cNvPr id="14" name="Text Box 4"/>
              <p:cNvSpPr txBox="1">
                <a:spLocks noRot="1" noChangeAspect="1" noMove="1" noResize="1" noEditPoints="1" noAdjustHandles="1" noChangeArrowheads="1" noChangeShapeType="1" noTextEdit="1"/>
              </p:cNvSpPr>
              <p:nvPr/>
            </p:nvSpPr>
            <p:spPr bwMode="auto">
              <a:xfrm>
                <a:off x="2349189" y="4329704"/>
                <a:ext cx="7416824" cy="585994"/>
              </a:xfrm>
              <a:prstGeom prst="rect">
                <a:avLst/>
              </a:prstGeom>
              <a:blipFill>
                <a:blip r:embed="rId3"/>
                <a:stretch>
                  <a:fillRect l="-7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 Box 4"/>
              <p:cNvSpPr txBox="1">
                <a:spLocks noChangeArrowheads="1"/>
              </p:cNvSpPr>
              <p:nvPr/>
            </p:nvSpPr>
            <p:spPr bwMode="auto">
              <a:xfrm>
                <a:off x="2970338" y="5547864"/>
                <a:ext cx="5931755" cy="8694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latin typeface="Cambria Math" panose="02040503050406030204" pitchFamily="18" charset="0"/>
                  </a:rPr>
                  <a:t>Correlation effects partially captured :</a:t>
                </a:r>
              </a:p>
              <a:p>
                <a:pPr>
                  <a:spcBef>
                    <a:spcPct val="50000"/>
                  </a:spcBef>
                </a:pP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𝜖</m:t>
                        </m:r>
                      </m:e>
                      <m:sub>
                        <m:r>
                          <a:rPr lang="en-US" altLang="zh-CN" sz="1900" i="1">
                            <a:latin typeface="Cambria Math" panose="02040503050406030204" pitchFamily="18" charset="0"/>
                          </a:rPr>
                          <m:t>𝑥𝑐</m:t>
                        </m:r>
                      </m:sub>
                    </m:sSub>
                    <m:r>
                      <a:rPr lang="en-US" altLang="zh-CN" sz="1900" i="1">
                        <a:latin typeface="Cambria Math" panose="02040503050406030204" pitchFamily="18" charset="0"/>
                      </a:rPr>
                      <m:t>(</m:t>
                    </m:r>
                    <m:r>
                      <a:rPr lang="en-US" altLang="zh-CN" sz="1900" i="1">
                        <a:latin typeface="Cambria Math" panose="02040503050406030204" pitchFamily="18" charset="0"/>
                      </a:rPr>
                      <m:t>𝜌</m:t>
                    </m:r>
                    <m:d>
                      <m:dPr>
                        <m:ctrlPr>
                          <a:rPr lang="en-US" altLang="zh-CN" sz="1900" i="1">
                            <a:latin typeface="Cambria Math" panose="02040503050406030204" pitchFamily="18" charset="0"/>
                          </a:rPr>
                        </m:ctrlPr>
                      </m:dPr>
                      <m:e>
                        <m:r>
                          <a:rPr lang="en-US" altLang="zh-CN" sz="1900" i="1">
                            <a:latin typeface="Cambria Math" panose="02040503050406030204" pitchFamily="18" charset="0"/>
                          </a:rPr>
                          <m:t>𝑟</m:t>
                        </m:r>
                      </m:e>
                    </m:d>
                  </m:oMath>
                </a14:m>
                <a:r>
                  <a:rPr lang="en-US" altLang="zh-CN" sz="1900" dirty="0">
                    <a:latin typeface="Tahoma" panose="020B0604030504040204" pitchFamily="34" charset="0"/>
                  </a:rPr>
                  <a:t>:  the exchange-correlation functional</a:t>
                </a:r>
              </a:p>
            </p:txBody>
          </p:sp>
        </mc:Choice>
        <mc:Fallback xmlns="">
          <p:sp>
            <p:nvSpPr>
              <p:cNvPr id="16" name="Text Box 4"/>
              <p:cNvSpPr txBox="1">
                <a:spLocks noRot="1" noChangeAspect="1" noMove="1" noResize="1" noEditPoints="1" noAdjustHandles="1" noChangeArrowheads="1" noChangeShapeType="1" noTextEdit="1"/>
              </p:cNvSpPr>
              <p:nvPr/>
            </p:nvSpPr>
            <p:spPr bwMode="auto">
              <a:xfrm>
                <a:off x="2970338" y="5547864"/>
                <a:ext cx="5931755" cy="869469"/>
              </a:xfrm>
              <a:prstGeom prst="rect">
                <a:avLst/>
              </a:prstGeom>
              <a:blipFill>
                <a:blip r:embed="rId4"/>
                <a:stretch>
                  <a:fillRect l="-1336" t="-4895" b="-104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0" name="Text Box 4"/>
          <p:cNvSpPr txBox="1">
            <a:spLocks noChangeArrowheads="1"/>
          </p:cNvSpPr>
          <p:nvPr/>
        </p:nvSpPr>
        <p:spPr bwMode="auto">
          <a:xfrm>
            <a:off x="2347118" y="2439760"/>
            <a:ext cx="7313278"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latin typeface="Tahoma" panose="020B0604030504040204" pitchFamily="34" charset="0"/>
              </a:rPr>
              <a:t>Two difficulties: </a:t>
            </a:r>
            <a:r>
              <a:rPr lang="en-US" altLang="zh-CN" sz="2200" dirty="0">
                <a:solidFill>
                  <a:srgbClr val="FF0000"/>
                </a:solidFill>
                <a:latin typeface="Tahoma" panose="020B0604030504040204" pitchFamily="34" charset="0"/>
              </a:rPr>
              <a:t>lattice effect and electron interactions.  </a:t>
            </a:r>
          </a:p>
          <a:p>
            <a:pPr>
              <a:spcBef>
                <a:spcPct val="50000"/>
              </a:spcBef>
            </a:pPr>
            <a:r>
              <a:rPr lang="en-US" altLang="zh-CN" sz="2200" dirty="0">
                <a:solidFill>
                  <a:srgbClr val="0000CC"/>
                </a:solidFill>
                <a:latin typeface="Tahoma" panose="020B0604030504040204" pitchFamily="34" charset="0"/>
                <a:sym typeface="Wingdings" panose="05000000000000000000" pitchFamily="2" charset="2"/>
              </a:rPr>
              <a:t> Separate difficulties and approximate interactions as an averaged effect</a:t>
            </a:r>
            <a:endParaRPr lang="en-US" altLang="zh-CN" sz="2200" dirty="0">
              <a:solidFill>
                <a:srgbClr val="FF0000"/>
              </a:solidFill>
              <a:latin typeface="Tahoma" panose="020B0604030504040204" pitchFamily="34" charset="0"/>
            </a:endParaRPr>
          </a:p>
        </p:txBody>
      </p:sp>
    </p:spTree>
    <p:extLst>
      <p:ext uri="{BB962C8B-B14F-4D97-AF65-F5344CB8AC3E}">
        <p14:creationId xmlns:p14="http://schemas.microsoft.com/office/powerpoint/2010/main" val="14803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AutoShape 21"/>
          <p:cNvSpPr>
            <a:spLocks noChangeArrowheads="1"/>
          </p:cNvSpPr>
          <p:nvPr/>
        </p:nvSpPr>
        <p:spPr bwMode="auto">
          <a:xfrm>
            <a:off x="2130163" y="5481228"/>
            <a:ext cx="4217865" cy="97210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1618" name="Rectangle 2"/>
          <p:cNvSpPr>
            <a:spLocks noGrp="1" noChangeArrowheads="1"/>
          </p:cNvSpPr>
          <p:nvPr>
            <p:ph type="title"/>
          </p:nvPr>
        </p:nvSpPr>
        <p:spPr>
          <a:xfrm>
            <a:off x="2027548" y="296864"/>
            <a:ext cx="8280920" cy="827087"/>
          </a:xfrm>
          <a:noFill/>
        </p:spPr>
        <p:txBody>
          <a:bodyPr/>
          <a:lstStyle/>
          <a:p>
            <a:pPr eaLnBrk="1" hangingPunct="1"/>
            <a:r>
              <a:rPr lang="en-US" altLang="zh-CN" sz="2700" u="sng" dirty="0" err="1">
                <a:solidFill>
                  <a:srgbClr val="0000CC"/>
                </a:solidFill>
              </a:rPr>
              <a:t>Festkörperphysik</a:t>
            </a:r>
            <a:r>
              <a:rPr lang="en-US" altLang="zh-CN" sz="2700" u="sng" dirty="0">
                <a:solidFill>
                  <a:srgbClr val="0000CC"/>
                </a:solidFill>
              </a:rPr>
              <a:t> </a:t>
            </a:r>
            <a:r>
              <a:rPr lang="en-US" altLang="zh-CN" sz="2700" u="sng" dirty="0" err="1">
                <a:solidFill>
                  <a:srgbClr val="0000CC"/>
                </a:solidFill>
              </a:rPr>
              <a:t>ist</a:t>
            </a:r>
            <a:r>
              <a:rPr lang="en-US" altLang="zh-CN" sz="2700" u="sng" dirty="0">
                <a:solidFill>
                  <a:srgbClr val="0000CC"/>
                </a:solidFill>
              </a:rPr>
              <a:t> </a:t>
            </a:r>
            <a:r>
              <a:rPr lang="en-US" altLang="zh-CN" sz="2700" u="sng" dirty="0" err="1">
                <a:solidFill>
                  <a:srgbClr val="0000CC"/>
                </a:solidFill>
              </a:rPr>
              <a:t>eine</a:t>
            </a:r>
            <a:r>
              <a:rPr lang="en-US" altLang="zh-CN" sz="2700" u="sng" dirty="0">
                <a:solidFill>
                  <a:srgbClr val="0000CC"/>
                </a:solidFill>
              </a:rPr>
              <a:t> </a:t>
            </a:r>
            <a:r>
              <a:rPr lang="en-US" altLang="zh-CN" sz="2700" u="sng" dirty="0" err="1">
                <a:solidFill>
                  <a:srgbClr val="0000CC"/>
                </a:solidFill>
              </a:rPr>
              <a:t>Schmutzphysik</a:t>
            </a:r>
            <a:r>
              <a:rPr lang="en-US" altLang="zh-CN" sz="2700" u="sng" dirty="0">
                <a:solidFill>
                  <a:srgbClr val="0000CC"/>
                </a:solidFill>
              </a:rPr>
              <a:t> – W. Pauli</a:t>
            </a:r>
            <a:r>
              <a:rPr lang="en-US" altLang="zh-CN" sz="2700" u="sng" dirty="0"/>
              <a:t> </a:t>
            </a:r>
          </a:p>
        </p:txBody>
      </p:sp>
      <p:sp>
        <p:nvSpPr>
          <p:cNvPr id="111621" name="Text Box 23"/>
          <p:cNvSpPr txBox="1">
            <a:spLocks noChangeArrowheads="1"/>
          </p:cNvSpPr>
          <p:nvPr/>
        </p:nvSpPr>
        <p:spPr bwMode="auto">
          <a:xfrm>
            <a:off x="1847528" y="1124745"/>
            <a:ext cx="51929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A</a:t>
            </a:r>
            <a:r>
              <a:rPr lang="en-US" altLang="zh-CN" sz="2200" dirty="0">
                <a:solidFill>
                  <a:srgbClr val="0000CC"/>
                </a:solidFill>
              </a:rPr>
              <a:t>pplications of quantum mechanics to messy systems?</a:t>
            </a:r>
            <a:endParaRPr lang="en-US" altLang="zh-CN" sz="2200" b="1" dirty="0">
              <a:solidFill>
                <a:srgbClr val="0000CC"/>
              </a:solidFill>
              <a:latin typeface="Tahoma" panose="020B0604030504040204" pitchFamily="34" charset="0"/>
            </a:endParaRPr>
          </a:p>
        </p:txBody>
      </p:sp>
      <p:pic>
        <p:nvPicPr>
          <p:cNvPr id="111623" name="Picture 2" descr="Yttrium barium copper oxide crystal">
            <a:hlinkClick r:id="rId3" tooltip="Yttrium barium copper oxide crystal"/>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66" t="8177" r="12609" b="16597"/>
          <a:stretch/>
        </p:blipFill>
        <p:spPr bwMode="auto">
          <a:xfrm>
            <a:off x="7508350" y="3550869"/>
            <a:ext cx="2467889" cy="178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矩形 2"/>
          <p:cNvSpPr>
            <a:spLocks noChangeArrowheads="1"/>
          </p:cNvSpPr>
          <p:nvPr/>
        </p:nvSpPr>
        <p:spPr bwMode="auto">
          <a:xfrm>
            <a:off x="7176120" y="5726110"/>
            <a:ext cx="31323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dirty="0">
                <a:solidFill>
                  <a:srgbClr val="000000"/>
                </a:solidFill>
                <a:latin typeface="Tahoma" panose="020B0604030504040204" pitchFamily="34" charset="0"/>
                <a:ea typeface="Tahoma" panose="020B0604030504040204" pitchFamily="34" charset="0"/>
                <a:cs typeface="Tahoma" panose="020B0604030504040204" pitchFamily="34" charset="0"/>
              </a:rPr>
              <a:t>Yttrium Barium Copper Oxide (The first superconductor above the boiling point of Nitrogen)</a:t>
            </a:r>
            <a:endParaRPr lang="zh-CN" altLang="en-US" sz="1600" dirty="0">
              <a:latin typeface="Tahoma" panose="020B0604030504040204" pitchFamily="34" charset="0"/>
              <a:cs typeface="Tahoma" panose="020B0604030504040204" pitchFamily="34" charset="0"/>
            </a:endParaRPr>
          </a:p>
        </p:txBody>
      </p:sp>
      <p:sp>
        <p:nvSpPr>
          <p:cNvPr id="9" name="Text Box 23"/>
          <p:cNvSpPr txBox="1">
            <a:spLocks noChangeArrowheads="1"/>
          </p:cNvSpPr>
          <p:nvPr/>
        </p:nvSpPr>
        <p:spPr bwMode="auto">
          <a:xfrm>
            <a:off x="2186154" y="2289643"/>
            <a:ext cx="42302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FF0000"/>
                </a:solidFill>
                <a:latin typeface="Tahoma" panose="020B0604030504040204" pitchFamily="34" charset="0"/>
              </a:rPr>
              <a:t>Mundane particles </a:t>
            </a:r>
            <a:r>
              <a:rPr lang="en-US" altLang="zh-CN" sz="2000" dirty="0">
                <a:latin typeface="Tahoma" panose="020B0604030504040204" pitchFamily="34" charset="0"/>
              </a:rPr>
              <a:t>-- electrons, ions, molecules...</a:t>
            </a:r>
          </a:p>
        </p:txBody>
      </p:sp>
      <p:sp>
        <p:nvSpPr>
          <p:cNvPr id="11" name="Text Box 23"/>
          <p:cNvSpPr txBox="1">
            <a:spLocks noChangeArrowheads="1"/>
          </p:cNvSpPr>
          <p:nvPr/>
        </p:nvSpPr>
        <p:spPr bwMode="auto">
          <a:xfrm>
            <a:off x="2210260" y="3220063"/>
            <a:ext cx="4206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FF0000"/>
                </a:solidFill>
                <a:latin typeface="Tahoma" panose="020B0604030504040204" pitchFamily="34" charset="0"/>
              </a:rPr>
              <a:t>Unsurprising interactions-</a:t>
            </a:r>
            <a:r>
              <a:rPr lang="en-US" altLang="zh-CN" sz="2000" dirty="0">
                <a:latin typeface="Tahoma" panose="020B0604030504040204" pitchFamily="34" charset="0"/>
              </a:rPr>
              <a:t>- Coulomb, dipolar, van der Waals…   </a:t>
            </a:r>
            <a:endParaRPr lang="en-US" altLang="zh-CN" sz="2000" baseline="30000" dirty="0">
              <a:latin typeface="Tahoma" panose="020B0604030504040204" pitchFamily="34" charset="0"/>
            </a:endParaRPr>
          </a:p>
        </p:txBody>
      </p:sp>
      <p:sp>
        <p:nvSpPr>
          <p:cNvPr id="14" name="Text Box 23"/>
          <p:cNvSpPr txBox="1">
            <a:spLocks noChangeArrowheads="1"/>
          </p:cNvSpPr>
          <p:nvPr/>
        </p:nvSpPr>
        <p:spPr bwMode="auto">
          <a:xfrm>
            <a:off x="2243573" y="4259414"/>
            <a:ext cx="385537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FF0000"/>
                </a:solidFill>
                <a:latin typeface="Tahoma" panose="020B0604030504040204" pitchFamily="34" charset="0"/>
              </a:rPr>
              <a:t>Physics of dirt!   </a:t>
            </a:r>
          </a:p>
          <a:p>
            <a:pPr eaLnBrk="1" hangingPunct="1">
              <a:spcBef>
                <a:spcPct val="50000"/>
              </a:spcBef>
              <a:buNone/>
            </a:pPr>
            <a:r>
              <a:rPr lang="en-US" altLang="zh-CN" sz="2000" dirty="0">
                <a:latin typeface="Tahoma" panose="020B0604030504040204" pitchFamily="34" charset="0"/>
              </a:rPr>
              <a:t>Insulting! </a:t>
            </a:r>
          </a:p>
        </p:txBody>
      </p:sp>
      <p:pic>
        <p:nvPicPr>
          <p:cNvPr id="2" name="图片 1"/>
          <p:cNvPicPr>
            <a:picLocks noChangeAspect="1"/>
          </p:cNvPicPr>
          <p:nvPr/>
        </p:nvPicPr>
        <p:blipFill rotWithShape="1">
          <a:blip r:embed="rId5"/>
          <a:srcRect l="5829" t="471" r="6504" b="8156"/>
          <a:stretch/>
        </p:blipFill>
        <p:spPr>
          <a:xfrm>
            <a:off x="7968208" y="1298848"/>
            <a:ext cx="1728192" cy="2084019"/>
          </a:xfrm>
          <a:prstGeom prst="rect">
            <a:avLst/>
          </a:prstGeom>
        </p:spPr>
      </p:pic>
      <p:sp>
        <p:nvSpPr>
          <p:cNvPr id="3" name="右箭头 2"/>
          <p:cNvSpPr/>
          <p:nvPr/>
        </p:nvSpPr>
        <p:spPr>
          <a:xfrm>
            <a:off x="5661250" y="4169205"/>
            <a:ext cx="1226838" cy="2717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Box 23"/>
          <p:cNvSpPr txBox="1">
            <a:spLocks noChangeArrowheads="1"/>
          </p:cNvSpPr>
          <p:nvPr/>
        </p:nvSpPr>
        <p:spPr bwMode="auto">
          <a:xfrm>
            <a:off x="2154550" y="5583970"/>
            <a:ext cx="39957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latin typeface="Tahoma" panose="020B0604030504040204" pitchFamily="34" charset="0"/>
              </a:rPr>
              <a:t>Calm down. Let us take it as a stimulus toward critical thinking. </a:t>
            </a:r>
          </a:p>
        </p:txBody>
      </p:sp>
    </p:spTree>
    <p:extLst>
      <p:ext uri="{BB962C8B-B14F-4D97-AF65-F5344CB8AC3E}">
        <p14:creationId xmlns:p14="http://schemas.microsoft.com/office/powerpoint/2010/main" val="420588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027548" y="296864"/>
            <a:ext cx="8280920" cy="827087"/>
          </a:xfrm>
          <a:noFill/>
        </p:spPr>
        <p:txBody>
          <a:bodyPr/>
          <a:lstStyle/>
          <a:p>
            <a:pPr eaLnBrk="1" hangingPunct="1"/>
            <a:r>
              <a:rPr lang="en-US" altLang="zh-CN" sz="2700" u="sng" dirty="0"/>
              <a:t>Outstanding problems? New principles?</a:t>
            </a:r>
          </a:p>
        </p:txBody>
      </p:sp>
      <p:pic>
        <p:nvPicPr>
          <p:cNvPr id="111623" name="Picture 2" descr="Yttrium barium copper oxide crystal">
            <a:hlinkClick r:id="rId3" tooltip="Yttrium barium copper oxide crystal"/>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66" t="8177" r="12609" b="16597"/>
          <a:stretch/>
        </p:blipFill>
        <p:spPr bwMode="auto">
          <a:xfrm>
            <a:off x="2423592" y="2347574"/>
            <a:ext cx="2682298" cy="193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8108" y="2192218"/>
            <a:ext cx="2633562" cy="2090128"/>
          </a:xfrm>
          <a:prstGeom prst="rect">
            <a:avLst/>
          </a:prstGeom>
        </p:spPr>
      </p:pic>
      <p:sp>
        <p:nvSpPr>
          <p:cNvPr id="4" name="左右箭头 3"/>
          <p:cNvSpPr/>
          <p:nvPr/>
        </p:nvSpPr>
        <p:spPr>
          <a:xfrm>
            <a:off x="5478923" y="3095260"/>
            <a:ext cx="1216152" cy="39604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1" name="Text Box 23"/>
          <p:cNvSpPr txBox="1">
            <a:spLocks noChangeArrowheads="1"/>
          </p:cNvSpPr>
          <p:nvPr/>
        </p:nvSpPr>
        <p:spPr bwMode="auto">
          <a:xfrm>
            <a:off x="2162064" y="1124745"/>
            <a:ext cx="77863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dirty="0">
                <a:solidFill>
                  <a:srgbClr val="0000CC"/>
                </a:solidFill>
                <a:latin typeface="Tahoma" panose="020B0604030504040204" pitchFamily="34" charset="0"/>
              </a:rPr>
              <a:t> Every sample is a universe, and the universe is just one sample. </a:t>
            </a:r>
            <a:endParaRPr lang="en-US" altLang="zh-CN" sz="2400" b="1" dirty="0">
              <a:solidFill>
                <a:srgbClr val="0000CC"/>
              </a:solidFill>
              <a:latin typeface="Tahoma" panose="020B0604030504040204" pitchFamily="34" charset="0"/>
            </a:endParaRPr>
          </a:p>
        </p:txBody>
      </p:sp>
      <p:sp>
        <p:nvSpPr>
          <p:cNvPr id="9" name="AutoShape 21"/>
          <p:cNvSpPr>
            <a:spLocks noChangeArrowheads="1"/>
          </p:cNvSpPr>
          <p:nvPr/>
        </p:nvSpPr>
        <p:spPr bwMode="auto">
          <a:xfrm>
            <a:off x="1955540" y="4804028"/>
            <a:ext cx="8244916" cy="146928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 name="Text Box 4"/>
          <p:cNvSpPr txBox="1">
            <a:spLocks noChangeArrowheads="1"/>
          </p:cNvSpPr>
          <p:nvPr/>
        </p:nvSpPr>
        <p:spPr bwMode="auto">
          <a:xfrm>
            <a:off x="2101521" y="4977172"/>
            <a:ext cx="796638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solidFill>
                  <a:srgbClr val="0000CC"/>
                </a:solidFill>
                <a:latin typeface="Tahoma" panose="020B0604030504040204" pitchFamily="34" charset="0"/>
              </a:rPr>
              <a:t>To see a World in a Grain of Sand,    And a Heaven in a Wild Flower,</a:t>
            </a:r>
          </a:p>
          <a:p>
            <a:pPr>
              <a:spcBef>
                <a:spcPct val="50000"/>
              </a:spcBef>
            </a:pPr>
            <a:r>
              <a:rPr lang="zh-CN" altLang="en-US" sz="2800" b="1" dirty="0">
                <a:solidFill>
                  <a:srgbClr val="0000CC"/>
                </a:solidFill>
                <a:latin typeface="Tahoma" panose="020B0604030504040204" pitchFamily="34" charset="0"/>
              </a:rPr>
              <a:t>     一沙一世界，                    一花一天国</a:t>
            </a:r>
            <a:endParaRPr lang="en-US" altLang="zh-CN" sz="2800" b="1" dirty="0">
              <a:solidFill>
                <a:srgbClr val="0000CC"/>
              </a:solidFill>
              <a:latin typeface="Tahoma" panose="020B0604030504040204" pitchFamily="34" charset="0"/>
            </a:endParaRPr>
          </a:p>
        </p:txBody>
      </p:sp>
    </p:spTree>
    <p:extLst>
      <p:ext uri="{BB962C8B-B14F-4D97-AF65-F5344CB8AC3E}">
        <p14:creationId xmlns:p14="http://schemas.microsoft.com/office/powerpoint/2010/main" val="492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027548" y="296864"/>
            <a:ext cx="8280920" cy="827087"/>
          </a:xfrm>
          <a:noFill/>
        </p:spPr>
        <p:txBody>
          <a:bodyPr/>
          <a:lstStyle/>
          <a:p>
            <a:pPr eaLnBrk="1" hangingPunct="1"/>
            <a:r>
              <a:rPr lang="en-US" altLang="zh-CN" sz="2700" u="sng" dirty="0"/>
              <a:t>A poet said, “The whole universe is in a glass of wine”</a:t>
            </a:r>
          </a:p>
        </p:txBody>
      </p:sp>
      <p:sp>
        <p:nvSpPr>
          <p:cNvPr id="2" name="矩形 1"/>
          <p:cNvSpPr/>
          <p:nvPr/>
        </p:nvSpPr>
        <p:spPr>
          <a:xfrm>
            <a:off x="2027548" y="1260043"/>
            <a:ext cx="8069766" cy="4493538"/>
          </a:xfrm>
          <a:prstGeom prst="rect">
            <a:avLst/>
          </a:prstGeom>
        </p:spPr>
        <p:txBody>
          <a:bodyPr wrap="square">
            <a:spAutoFit/>
          </a:bodyPr>
          <a:lstStyle/>
          <a:p>
            <a:r>
              <a:rPr lang="en-US" altLang="zh-CN" sz="2200" dirty="0">
                <a:latin typeface="Tahoma" panose="020B0604030504040204" pitchFamily="34" charset="0"/>
                <a:ea typeface="Tahoma" panose="020B0604030504040204" pitchFamily="34" charset="0"/>
                <a:cs typeface="Tahoma" panose="020B0604030504040204" pitchFamily="34" charset="0"/>
              </a:rPr>
              <a:t>There are the things of physics: </a:t>
            </a:r>
          </a:p>
          <a:p>
            <a:r>
              <a:rPr lang="en-US" altLang="zh-CN" sz="2200" dirty="0">
                <a:latin typeface="Tahoma" panose="020B0604030504040204" pitchFamily="34" charset="0"/>
                <a:ea typeface="Tahoma" panose="020B0604030504040204" pitchFamily="34" charset="0"/>
                <a:cs typeface="Tahoma" panose="020B0604030504040204" pitchFamily="34" charset="0"/>
              </a:rPr>
              <a:t>the twisting liquid which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evaporates</a:t>
            </a:r>
            <a:r>
              <a:rPr lang="en-US" altLang="zh-CN" sz="2200" dirty="0">
                <a:latin typeface="Tahoma" panose="020B0604030504040204" pitchFamily="34" charset="0"/>
                <a:ea typeface="Tahoma" panose="020B0604030504040204" pitchFamily="34" charset="0"/>
                <a:cs typeface="Tahoma" panose="020B0604030504040204" pitchFamily="34" charset="0"/>
              </a:rPr>
              <a:t> depending on the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wind and weather </a:t>
            </a:r>
            <a:r>
              <a:rPr lang="en-US" altLang="zh-CN" sz="2200" dirty="0">
                <a:latin typeface="Tahoma" panose="020B0604030504040204" pitchFamily="34" charset="0"/>
                <a:ea typeface="Tahoma" panose="020B0604030504040204" pitchFamily="34" charset="0"/>
                <a:cs typeface="Tahoma" panose="020B0604030504040204" pitchFamily="34" charset="0"/>
              </a:rPr>
              <a:t>… and our imagination adds the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atoms</a:t>
            </a:r>
            <a:r>
              <a:rPr lang="en-US" altLang="zh-CN" sz="2200" dirty="0">
                <a:latin typeface="Tahoma" panose="020B0604030504040204" pitchFamily="34" charset="0"/>
                <a:ea typeface="Tahoma" panose="020B0604030504040204" pitchFamily="34" charset="0"/>
                <a:cs typeface="Tahoma" panose="020B0604030504040204" pitchFamily="34" charset="0"/>
              </a:rPr>
              <a:t>. The glass is a distillation of the earth’s rocks, and in its composition we see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the secrets of the universe’s age</a:t>
            </a:r>
            <a:r>
              <a:rPr lang="en-US" altLang="zh-CN" sz="2200" dirty="0">
                <a:latin typeface="Tahoma" panose="020B0604030504040204" pitchFamily="34" charset="0"/>
                <a:ea typeface="Tahoma" panose="020B0604030504040204" pitchFamily="34" charset="0"/>
                <a:cs typeface="Tahoma" panose="020B0604030504040204" pitchFamily="34" charset="0"/>
              </a:rPr>
              <a:t>, and the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evolution of stars</a:t>
            </a:r>
            <a:r>
              <a:rPr lang="en-US" altLang="zh-CN" sz="2200" dirty="0">
                <a:latin typeface="Tahoma" panose="020B0604030504040204" pitchFamily="34" charset="0"/>
                <a:ea typeface="Tahoma" panose="020B0604030504040204" pitchFamily="34" charset="0"/>
                <a:cs typeface="Tahoma" panose="020B0604030504040204" pitchFamily="34" charset="0"/>
              </a:rPr>
              <a:t>.  ….</a:t>
            </a:r>
          </a:p>
          <a:p>
            <a:r>
              <a:rPr lang="en-US" altLang="zh-CN" sz="2200" dirty="0">
                <a:latin typeface="Tahoma" panose="020B0604030504040204" pitchFamily="34" charset="0"/>
                <a:ea typeface="Tahoma" panose="020B0604030504040204" pitchFamily="34" charset="0"/>
                <a:cs typeface="Tahoma" panose="020B0604030504040204" pitchFamily="34" charset="0"/>
              </a:rPr>
              <a:t>If our small minds, for some convenience, divide this glass of wine, this universe, into parts—physics, biology, geology, astronomy, psychology, and so on—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remember that nature does not know it! So let us put it all back together, not forgetting ultimately what it is for.</a:t>
            </a:r>
          </a:p>
          <a:p>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Let it give us one more final pleasure: drink it and forget it all!</a:t>
            </a:r>
            <a:endParaRPr lang="zh-CN" altLang="en-US" sz="2200" dirty="0">
              <a:solidFill>
                <a:srgbClr val="FF0000"/>
              </a:solidFill>
              <a:latin typeface="Tahoma" panose="020B0604030504040204" pitchFamily="34" charset="0"/>
              <a:cs typeface="Tahoma" panose="020B0604030504040204" pitchFamily="34" charset="0"/>
            </a:endParaRPr>
          </a:p>
        </p:txBody>
      </p:sp>
      <p:sp>
        <p:nvSpPr>
          <p:cNvPr id="10" name="Text Box 4"/>
          <p:cNvSpPr txBox="1">
            <a:spLocks noChangeArrowheads="1"/>
          </p:cNvSpPr>
          <p:nvPr/>
        </p:nvSpPr>
        <p:spPr bwMode="auto">
          <a:xfrm>
            <a:off x="2387588" y="6105118"/>
            <a:ext cx="71647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200" dirty="0">
                <a:solidFill>
                  <a:srgbClr val="0000CC"/>
                </a:solidFill>
              </a:rPr>
              <a:t>--- Feynman lectures of physics Volume (I) Chapter 3</a:t>
            </a:r>
          </a:p>
        </p:txBody>
      </p:sp>
    </p:spTree>
    <p:extLst>
      <p:ext uri="{BB962C8B-B14F-4D97-AF65-F5344CB8AC3E}">
        <p14:creationId xmlns:p14="http://schemas.microsoft.com/office/powerpoint/2010/main" val="43757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AutoShape 21"/>
          <p:cNvSpPr>
            <a:spLocks noChangeArrowheads="1"/>
          </p:cNvSpPr>
          <p:nvPr/>
        </p:nvSpPr>
        <p:spPr bwMode="auto">
          <a:xfrm>
            <a:off x="3101622" y="5552495"/>
            <a:ext cx="2400313" cy="105161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5716" name="Rectangle 2"/>
          <p:cNvSpPr>
            <a:spLocks noGrp="1" noChangeArrowheads="1"/>
          </p:cNvSpPr>
          <p:nvPr>
            <p:ph type="title"/>
          </p:nvPr>
        </p:nvSpPr>
        <p:spPr>
          <a:xfrm>
            <a:off x="2303463" y="376238"/>
            <a:ext cx="7239000" cy="457200"/>
          </a:xfrm>
          <a:noFill/>
        </p:spPr>
        <p:txBody>
          <a:bodyPr/>
          <a:lstStyle/>
          <a:p>
            <a:pPr eaLnBrk="1" hangingPunct="1"/>
            <a:r>
              <a:rPr lang="en-US" altLang="zh-CN" sz="2800" u="sng" dirty="0"/>
              <a:t>Reductionism: Divide and Conquer</a:t>
            </a:r>
          </a:p>
        </p:txBody>
      </p:sp>
      <p:pic>
        <p:nvPicPr>
          <p:cNvPr id="2" name="图片 1"/>
          <p:cNvPicPr>
            <a:picLocks noChangeAspect="1"/>
          </p:cNvPicPr>
          <p:nvPr/>
        </p:nvPicPr>
        <p:blipFill>
          <a:blip r:embed="rId3"/>
          <a:stretch>
            <a:fillRect/>
          </a:stretch>
        </p:blipFill>
        <p:spPr>
          <a:xfrm>
            <a:off x="7824192" y="2154343"/>
            <a:ext cx="2474700" cy="3597651"/>
          </a:xfrm>
          <a:prstGeom prst="rect">
            <a:avLst/>
          </a:prstGeom>
        </p:spPr>
      </p:pic>
      <p:sp>
        <p:nvSpPr>
          <p:cNvPr id="3" name="矩形 2"/>
          <p:cNvSpPr/>
          <p:nvPr/>
        </p:nvSpPr>
        <p:spPr>
          <a:xfrm>
            <a:off x="2292611" y="2368112"/>
            <a:ext cx="4752528" cy="707886"/>
          </a:xfrm>
          <a:prstGeom prst="rect">
            <a:avLst/>
          </a:prstGeom>
        </p:spPr>
        <p:txBody>
          <a:bodyPr wrap="square">
            <a:spAutoFit/>
          </a:bodyPr>
          <a:lstStyle/>
          <a:p>
            <a:pPr eaLnBrk="1" hangingPunct="1"/>
            <a:r>
              <a:rPr lang="en-US" altLang="zh-CN" sz="2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Atom  nucleus and electron   proton, neutron  quark  superstring </a:t>
            </a:r>
            <a:r>
              <a:rPr lang="en-US" altLang="zh-CN" sz="2000" dirty="0">
                <a:latin typeface="Tahoma" panose="020B0604030504040204" pitchFamily="34" charset="0"/>
                <a:ea typeface="Tahoma" panose="020B0604030504040204" pitchFamily="34" charset="0"/>
                <a:cs typeface="Tahoma" panose="020B0604030504040204" pitchFamily="34" charset="0"/>
              </a:rPr>
              <a:t>     </a:t>
            </a:r>
          </a:p>
        </p:txBody>
      </p:sp>
      <p:sp>
        <p:nvSpPr>
          <p:cNvPr id="7" name="Text Box 4"/>
          <p:cNvSpPr txBox="1">
            <a:spLocks noChangeArrowheads="1"/>
          </p:cNvSpPr>
          <p:nvPr/>
        </p:nvSpPr>
        <p:spPr bwMode="auto">
          <a:xfrm>
            <a:off x="1986674" y="1052737"/>
            <a:ext cx="72776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Democritus (460-370BC): The atomic hypothesis. </a:t>
            </a:r>
            <a:endParaRPr lang="en-US" altLang="zh-CN" sz="2200" dirty="0">
              <a:solidFill>
                <a:srgbClr val="0000CC"/>
              </a:solidFill>
            </a:endParaRPr>
          </a:p>
        </p:txBody>
      </p:sp>
      <p:sp>
        <p:nvSpPr>
          <p:cNvPr id="9" name="Text Box 4"/>
          <p:cNvSpPr txBox="1">
            <a:spLocks noChangeArrowheads="1"/>
          </p:cNvSpPr>
          <p:nvPr/>
        </p:nvSpPr>
        <p:spPr bwMode="auto">
          <a:xfrm>
            <a:off x="1969278" y="1723456"/>
            <a:ext cx="5350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Success: standard model and beyond</a:t>
            </a:r>
            <a:endParaRPr lang="en-US" altLang="zh-CN" sz="2200" dirty="0">
              <a:solidFill>
                <a:srgbClr val="0000CC"/>
              </a:solidFill>
            </a:endParaRPr>
          </a:p>
        </p:txBody>
      </p:sp>
      <p:sp>
        <p:nvSpPr>
          <p:cNvPr id="10" name="矩形 9"/>
          <p:cNvSpPr/>
          <p:nvPr/>
        </p:nvSpPr>
        <p:spPr>
          <a:xfrm>
            <a:off x="2292611" y="3344796"/>
            <a:ext cx="5008918" cy="1384995"/>
          </a:xfrm>
          <a:prstGeom prst="rect">
            <a:avLst/>
          </a:prstGeom>
        </p:spPr>
        <p:txBody>
          <a:bodyPr wrap="square">
            <a:spAutoFit/>
          </a:bodyPr>
          <a:lstStyle/>
          <a:p>
            <a:pPr eaLnBrk="1" hangingPunct="1"/>
            <a:r>
              <a:rPr lang="en-US" altLang="zh-CN" sz="2100" dirty="0"/>
              <a:t>… </a:t>
            </a:r>
            <a:r>
              <a:rPr lang="en-US" altLang="zh-CN" sz="2100" dirty="0">
                <a:solidFill>
                  <a:srgbClr val="FF0000"/>
                </a:solidFill>
              </a:rPr>
              <a:t>reductionism is a sense of hierarchy</a:t>
            </a:r>
            <a:r>
              <a:rPr lang="en-US" altLang="zh-CN" sz="2100" dirty="0"/>
              <a:t>, that some truths are less fundamental than others to which they may be reduced… -- S. Weinberg</a:t>
            </a:r>
          </a:p>
        </p:txBody>
      </p:sp>
      <p:sp>
        <p:nvSpPr>
          <p:cNvPr id="13" name="Text Box 4"/>
          <p:cNvSpPr txBox="1">
            <a:spLocks noChangeArrowheads="1"/>
          </p:cNvSpPr>
          <p:nvPr/>
        </p:nvSpPr>
        <p:spPr bwMode="auto">
          <a:xfrm>
            <a:off x="1950671" y="4905165"/>
            <a:ext cx="5350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Theory of </a:t>
            </a:r>
            <a:r>
              <a:rPr lang="en-US" altLang="zh-CN" sz="2200" dirty="0">
                <a:solidFill>
                  <a:srgbClr val="FF0000"/>
                </a:solidFill>
                <a:latin typeface="Tahoma" panose="020B0604030504040204" pitchFamily="34" charset="0"/>
              </a:rPr>
              <a:t>everything or nothing</a:t>
            </a:r>
            <a:r>
              <a:rPr lang="en-US" altLang="zh-CN" sz="2200" dirty="0">
                <a:solidFill>
                  <a:srgbClr val="0000CC"/>
                </a:solidFill>
                <a:latin typeface="Tahoma" panose="020B0604030504040204" pitchFamily="34" charset="0"/>
              </a:rPr>
              <a:t>?</a:t>
            </a:r>
            <a:endParaRPr lang="en-US" altLang="zh-CN" sz="2200" dirty="0">
              <a:solidFill>
                <a:srgbClr val="0000CC"/>
              </a:solidFill>
            </a:endParaRPr>
          </a:p>
        </p:txBody>
      </p:sp>
      <p:sp>
        <p:nvSpPr>
          <p:cNvPr id="14" name="Text Box 4"/>
          <p:cNvSpPr txBox="1">
            <a:spLocks noChangeArrowheads="1"/>
          </p:cNvSpPr>
          <p:nvPr/>
        </p:nvSpPr>
        <p:spPr bwMode="auto">
          <a:xfrm>
            <a:off x="3395700" y="5826821"/>
            <a:ext cx="19082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200" dirty="0">
                <a:solidFill>
                  <a:srgbClr val="0000CC"/>
                </a:solidFill>
              </a:rPr>
              <a:t>Hopeless.</a:t>
            </a:r>
          </a:p>
        </p:txBody>
      </p:sp>
    </p:spTree>
    <p:extLst>
      <p:ext uri="{BB962C8B-B14F-4D97-AF65-F5344CB8AC3E}">
        <p14:creationId xmlns:p14="http://schemas.microsoft.com/office/powerpoint/2010/main" val="377532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711624" y="1844824"/>
            <a:ext cx="6904336" cy="4428492"/>
          </a:xfrm>
          <a:prstGeom prst="rect">
            <a:avLst/>
          </a:prstGeom>
        </p:spPr>
      </p:pic>
      <p:pic>
        <p:nvPicPr>
          <p:cNvPr id="7" name="图片 6"/>
          <p:cNvPicPr>
            <a:picLocks noChangeAspect="1"/>
          </p:cNvPicPr>
          <p:nvPr/>
        </p:nvPicPr>
        <p:blipFill rotWithShape="1">
          <a:blip r:embed="rId4"/>
          <a:srcRect l="6807" t="15322" b="19160"/>
          <a:stretch/>
        </p:blipFill>
        <p:spPr>
          <a:xfrm>
            <a:off x="4223792" y="548680"/>
            <a:ext cx="3875851" cy="1008112"/>
          </a:xfrm>
          <a:prstGeom prst="rect">
            <a:avLst/>
          </a:prstGeom>
        </p:spPr>
      </p:pic>
    </p:spTree>
    <p:extLst>
      <p:ext uri="{BB962C8B-B14F-4D97-AF65-F5344CB8AC3E}">
        <p14:creationId xmlns:p14="http://schemas.microsoft.com/office/powerpoint/2010/main" val="24728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AutoShape 21"/>
          <p:cNvSpPr>
            <a:spLocks noChangeArrowheads="1"/>
          </p:cNvSpPr>
          <p:nvPr/>
        </p:nvSpPr>
        <p:spPr bwMode="auto">
          <a:xfrm>
            <a:off x="1847528" y="4911502"/>
            <a:ext cx="7403424" cy="103777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666" name="Rectangle 2"/>
          <p:cNvSpPr>
            <a:spLocks noGrp="1" noChangeArrowheads="1"/>
          </p:cNvSpPr>
          <p:nvPr>
            <p:ph type="title"/>
          </p:nvPr>
        </p:nvSpPr>
        <p:spPr>
          <a:xfrm>
            <a:off x="2424113" y="415925"/>
            <a:ext cx="7239000" cy="457200"/>
          </a:xfrm>
          <a:noFill/>
        </p:spPr>
        <p:txBody>
          <a:bodyPr/>
          <a:lstStyle/>
          <a:p>
            <a:pPr eaLnBrk="1" hangingPunct="1"/>
            <a:r>
              <a:rPr lang="en-US" altLang="zh-CN" sz="2800" u="sng" dirty="0"/>
              <a:t>Condensed Matter: Sociology of Particles</a:t>
            </a:r>
          </a:p>
        </p:txBody>
      </p:sp>
      <p:sp>
        <p:nvSpPr>
          <p:cNvPr id="113667" name="Text Box 3"/>
          <p:cNvSpPr txBox="1">
            <a:spLocks noChangeArrowheads="1"/>
          </p:cNvSpPr>
          <p:nvPr/>
        </p:nvSpPr>
        <p:spPr bwMode="auto">
          <a:xfrm>
            <a:off x="2455848" y="3789040"/>
            <a:ext cx="6852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dirty="0">
                <a:latin typeface="Tahoma" panose="020B0604030504040204" pitchFamily="34" charset="0"/>
              </a:rPr>
              <a:t> human:              crowd v. s.  army  </a:t>
            </a:r>
            <a:endParaRPr lang="en-US" altLang="zh-CN" sz="2000" i="1" dirty="0">
              <a:latin typeface="Cambria Math" panose="02040503050406030204" pitchFamily="18" charset="0"/>
            </a:endParaRPr>
          </a:p>
        </p:txBody>
      </p:sp>
      <p:sp>
        <p:nvSpPr>
          <p:cNvPr id="113670" name="Text Box 23"/>
          <p:cNvSpPr txBox="1">
            <a:spLocks noChangeArrowheads="1"/>
          </p:cNvSpPr>
          <p:nvPr/>
        </p:nvSpPr>
        <p:spPr bwMode="auto">
          <a:xfrm>
            <a:off x="2351585" y="2480702"/>
            <a:ext cx="543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000" b="1" dirty="0">
                <a:solidFill>
                  <a:srgbClr val="FF0000"/>
                </a:solidFill>
                <a:latin typeface="Tahoma" panose="020B0604030504040204" pitchFamily="34" charset="0"/>
              </a:rPr>
              <a:t>Strong interactions!</a:t>
            </a:r>
            <a:endParaRPr lang="en-US" altLang="zh-CN" sz="2000" b="1" baseline="30000" dirty="0">
              <a:solidFill>
                <a:srgbClr val="FF0000"/>
              </a:solidFill>
              <a:latin typeface="Tahoma" panose="020B0604030504040204" pitchFamily="34" charset="0"/>
            </a:endParaRPr>
          </a:p>
        </p:txBody>
      </p:sp>
      <p:sp>
        <p:nvSpPr>
          <p:cNvPr id="113671" name="Text Box 23"/>
          <p:cNvSpPr txBox="1">
            <a:spLocks noChangeArrowheads="1"/>
          </p:cNvSpPr>
          <p:nvPr/>
        </p:nvSpPr>
        <p:spPr bwMode="auto">
          <a:xfrm>
            <a:off x="1968940" y="3212977"/>
            <a:ext cx="7920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Organization leads to success!  -- New states of matter</a:t>
            </a:r>
            <a:endParaRPr lang="en-US" altLang="zh-CN" sz="2200" baseline="30000" dirty="0">
              <a:solidFill>
                <a:srgbClr val="0000CC"/>
              </a:solidFill>
              <a:latin typeface="Tahoma" panose="020B0604030504040204" pitchFamily="34" charset="0"/>
            </a:endParaRPr>
          </a:p>
        </p:txBody>
      </p:sp>
      <p:sp>
        <p:nvSpPr>
          <p:cNvPr id="113672" name="Text Box 23"/>
          <p:cNvSpPr txBox="1">
            <a:spLocks noChangeArrowheads="1"/>
          </p:cNvSpPr>
          <p:nvPr/>
        </p:nvSpPr>
        <p:spPr bwMode="auto">
          <a:xfrm>
            <a:off x="2315580" y="1628800"/>
            <a:ext cx="45725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000" b="1" dirty="0">
                <a:solidFill>
                  <a:srgbClr val="FF0000"/>
                </a:solidFill>
                <a:latin typeface="Tahoma" panose="020B0604030504040204" pitchFamily="34" charset="0"/>
              </a:rPr>
              <a:t>Huge amount of particles</a:t>
            </a:r>
            <a:r>
              <a:rPr lang="en-US" altLang="zh-CN" sz="2000" dirty="0">
                <a:latin typeface="Tahoma" panose="020B0604030504040204" pitchFamily="34" charset="0"/>
              </a:rPr>
              <a:t>: </a:t>
            </a:r>
            <a:r>
              <a:rPr lang="en-US" altLang="zh-CN" sz="2000" dirty="0">
                <a:solidFill>
                  <a:srgbClr val="0000CC"/>
                </a:solidFill>
                <a:latin typeface="Tahoma" panose="020B0604030504040204" pitchFamily="34" charset="0"/>
              </a:rPr>
              <a:t>10</a:t>
            </a:r>
            <a:r>
              <a:rPr lang="en-US" altLang="zh-CN" sz="2000" baseline="30000" dirty="0">
                <a:solidFill>
                  <a:srgbClr val="0000CC"/>
                </a:solidFill>
                <a:latin typeface="Tahoma" panose="020B0604030504040204" pitchFamily="34" charset="0"/>
              </a:rPr>
              <a:t>22 </a:t>
            </a:r>
            <a:r>
              <a:rPr lang="en-US" altLang="zh-CN" sz="2000" dirty="0">
                <a:solidFill>
                  <a:srgbClr val="0000CC"/>
                </a:solidFill>
                <a:latin typeface="Tahoma" panose="020B0604030504040204" pitchFamily="34" charset="0"/>
              </a:rPr>
              <a:t> per cm</a:t>
            </a:r>
            <a:r>
              <a:rPr lang="en-US" altLang="zh-CN" sz="2000" baseline="30000" dirty="0">
                <a:solidFill>
                  <a:srgbClr val="0000CC"/>
                </a:solidFill>
                <a:latin typeface="Tahoma" panose="020B0604030504040204" pitchFamily="34" charset="0"/>
              </a:rPr>
              <a:t>3 </a:t>
            </a:r>
            <a:r>
              <a:rPr lang="en-US" altLang="zh-CN" sz="2000" dirty="0">
                <a:solidFill>
                  <a:srgbClr val="0000CC"/>
                </a:solidFill>
                <a:latin typeface="Tahoma" panose="020B0604030504040204" pitchFamily="34" charset="0"/>
              </a:rPr>
              <a:t>(electrons, molecules) of matter!</a:t>
            </a:r>
            <a:endParaRPr lang="en-US" altLang="zh-CN" sz="2000" baseline="30000" dirty="0">
              <a:solidFill>
                <a:srgbClr val="0000CC"/>
              </a:solidFill>
              <a:latin typeface="Tahoma" panose="020B0604030504040204" pitchFamily="34" charset="0"/>
            </a:endParaRPr>
          </a:p>
        </p:txBody>
      </p:sp>
      <p:sp>
        <p:nvSpPr>
          <p:cNvPr id="9" name="Text Box 23"/>
          <p:cNvSpPr txBox="1">
            <a:spLocks noChangeArrowheads="1"/>
          </p:cNvSpPr>
          <p:nvPr/>
        </p:nvSpPr>
        <p:spPr bwMode="auto">
          <a:xfrm>
            <a:off x="2678958" y="6098594"/>
            <a:ext cx="6156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0000CC"/>
                </a:solidFill>
                <a:latin typeface="Tahoma" panose="020B0604030504040204" pitchFamily="34" charset="0"/>
              </a:rPr>
              <a:t>Particles (electrons)  as “citizens” of a big society </a:t>
            </a:r>
            <a:endParaRPr lang="en-US" altLang="zh-CN" sz="2000" baseline="30000" dirty="0">
              <a:solidFill>
                <a:srgbClr val="0000CC"/>
              </a:solidFill>
              <a:latin typeface="Tahoma" panose="020B0604030504040204" pitchFamily="34" charset="0"/>
            </a:endParaRPr>
          </a:p>
        </p:txBody>
      </p:sp>
      <p:sp>
        <p:nvSpPr>
          <p:cNvPr id="12" name="Text Box 23"/>
          <p:cNvSpPr txBox="1">
            <a:spLocks noChangeArrowheads="1"/>
          </p:cNvSpPr>
          <p:nvPr/>
        </p:nvSpPr>
        <p:spPr bwMode="auto">
          <a:xfrm>
            <a:off x="1968940" y="1053898"/>
            <a:ext cx="45231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Key features:</a:t>
            </a:r>
            <a:r>
              <a:rPr lang="en-US" altLang="zh-CN" sz="2200" dirty="0">
                <a:solidFill>
                  <a:srgbClr val="FF0000"/>
                </a:solidFill>
                <a:latin typeface="Tahoma" panose="020B0604030504040204" pitchFamily="34" charset="0"/>
              </a:rPr>
              <a:t> </a:t>
            </a:r>
            <a:endParaRPr lang="en-US" altLang="zh-CN" sz="2200" baseline="30000" dirty="0">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13" name="Text Box 3"/>
              <p:cNvSpPr txBox="1">
                <a:spLocks noChangeArrowheads="1"/>
              </p:cNvSpPr>
              <p:nvPr/>
            </p:nvSpPr>
            <p:spPr bwMode="auto">
              <a:xfrm>
                <a:off x="2519834" y="4252062"/>
                <a:ext cx="685253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14:m>
                  <m:oMath xmlns:m="http://schemas.openxmlformats.org/officeDocument/2006/math">
                    <m:sSub>
                      <m:sSubPr>
                        <m:ctrlPr>
                          <a:rPr lang="en-US" altLang="zh-CN" sz="2000" i="1">
                            <a:latin typeface="Cambria Math" panose="02040503050406030204" pitchFamily="18" charset="0"/>
                          </a:rPr>
                        </m:ctrlPr>
                      </m:sSubPr>
                      <m:e>
                        <m:r>
                          <m:rPr>
                            <m:sty m:val="p"/>
                          </m:rPr>
                          <a:rPr lang="en-US" altLang="zh-CN" sz="2000">
                            <a:latin typeface="Cambria Math" panose="02040503050406030204" pitchFamily="18" charset="0"/>
                          </a:rPr>
                          <m:t>H</m:t>
                        </m:r>
                      </m:e>
                      <m:sub>
                        <m:r>
                          <a:rPr lang="en-US" altLang="zh-CN" sz="2000">
                            <a:latin typeface="Cambria Math" panose="02040503050406030204" pitchFamily="18" charset="0"/>
                          </a:rPr>
                          <m:t>2</m:t>
                        </m:r>
                      </m:sub>
                    </m:sSub>
                    <m:r>
                      <m:rPr>
                        <m:sty m:val="p"/>
                      </m:rPr>
                      <a:rPr lang="en-US" altLang="zh-CN" sz="2000">
                        <a:latin typeface="Cambria Math" panose="02040503050406030204" pitchFamily="18" charset="0"/>
                      </a:rPr>
                      <m:t>O</m:t>
                    </m:r>
                  </m:oMath>
                </a14:m>
                <a:r>
                  <a:rPr lang="en-US" altLang="zh-CN" sz="2000" dirty="0">
                    <a:latin typeface="Tahoma" panose="020B0604030504040204" pitchFamily="34" charset="0"/>
                  </a:rPr>
                  <a:t> molecules:   vapor, water, and ice.  </a:t>
                </a:r>
              </a:p>
            </p:txBody>
          </p:sp>
        </mc:Choice>
        <mc:Fallback xmlns="">
          <p:sp>
            <p:nvSpPr>
              <p:cNvPr id="13" name="Text Box 3"/>
              <p:cNvSpPr txBox="1">
                <a:spLocks noRot="1" noChangeAspect="1" noMove="1" noResize="1" noEditPoints="1" noAdjustHandles="1" noChangeArrowheads="1" noChangeShapeType="1" noTextEdit="1"/>
              </p:cNvSpPr>
              <p:nvPr/>
            </p:nvSpPr>
            <p:spPr bwMode="auto">
              <a:xfrm>
                <a:off x="2519834" y="4252062"/>
                <a:ext cx="6852530" cy="400110"/>
              </a:xfrm>
              <a:prstGeom prst="rect">
                <a:avLst/>
              </a:prstGeom>
              <a:blipFill>
                <a:blip r:embed="rId3"/>
                <a:stretch>
                  <a:fillRect t="-9231"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4" name="Text Box 23"/>
          <p:cNvSpPr txBox="1">
            <a:spLocks noChangeArrowheads="1"/>
          </p:cNvSpPr>
          <p:nvPr/>
        </p:nvSpPr>
        <p:spPr bwMode="auto">
          <a:xfrm>
            <a:off x="1968940" y="4983510"/>
            <a:ext cx="84475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b="1" dirty="0">
                <a:solidFill>
                  <a:srgbClr val="0000CC"/>
                </a:solidFill>
                <a:latin typeface="Tahoma" panose="020B0604030504040204" pitchFamily="34" charset="0"/>
              </a:rPr>
              <a:t> Social behavior of particles and the underlying organizing principles. </a:t>
            </a:r>
            <a:endParaRPr lang="en-US" altLang="zh-CN" sz="2200" b="1" baseline="30000" dirty="0">
              <a:solidFill>
                <a:srgbClr val="0000CC"/>
              </a:solidFill>
              <a:latin typeface="Tahoma" panose="020B0604030504040204" pitchFamily="34" charset="0"/>
            </a:endParaRPr>
          </a:p>
        </p:txBody>
      </p:sp>
      <p:pic>
        <p:nvPicPr>
          <p:cNvPr id="2" name="图片 1"/>
          <p:cNvPicPr>
            <a:picLocks noChangeAspect="1"/>
          </p:cNvPicPr>
          <p:nvPr/>
        </p:nvPicPr>
        <p:blipFill>
          <a:blip r:embed="rId4"/>
          <a:stretch>
            <a:fillRect/>
          </a:stretch>
        </p:blipFill>
        <p:spPr>
          <a:xfrm>
            <a:off x="7500156" y="1203499"/>
            <a:ext cx="1995690" cy="1731465"/>
          </a:xfrm>
          <a:prstGeom prst="rect">
            <a:avLst/>
          </a:prstGeom>
        </p:spPr>
      </p:pic>
    </p:spTree>
    <p:extLst>
      <p:ext uri="{BB962C8B-B14F-4D97-AF65-F5344CB8AC3E}">
        <p14:creationId xmlns:p14="http://schemas.microsoft.com/office/powerpoint/2010/main" val="329745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AutoShape 21"/>
          <p:cNvSpPr>
            <a:spLocks noChangeArrowheads="1"/>
          </p:cNvSpPr>
          <p:nvPr/>
        </p:nvSpPr>
        <p:spPr bwMode="auto">
          <a:xfrm>
            <a:off x="2303463" y="1736812"/>
            <a:ext cx="6882914" cy="198022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5716" name="Rectangle 2"/>
          <p:cNvSpPr>
            <a:spLocks noGrp="1" noChangeArrowheads="1"/>
          </p:cNvSpPr>
          <p:nvPr>
            <p:ph type="title"/>
          </p:nvPr>
        </p:nvSpPr>
        <p:spPr>
          <a:xfrm>
            <a:off x="2303463" y="376238"/>
            <a:ext cx="7239000" cy="457200"/>
          </a:xfrm>
          <a:noFill/>
        </p:spPr>
        <p:txBody>
          <a:bodyPr/>
          <a:lstStyle/>
          <a:p>
            <a:pPr eaLnBrk="1" hangingPunct="1"/>
            <a:r>
              <a:rPr lang="en-US" altLang="zh-CN" sz="2800" u="sng" dirty="0"/>
              <a:t>More is different! – P. W. Anderson </a:t>
            </a:r>
          </a:p>
        </p:txBody>
      </p:sp>
      <p:sp>
        <p:nvSpPr>
          <p:cNvPr id="10" name="Text Box 23"/>
          <p:cNvSpPr txBox="1">
            <a:spLocks noChangeArrowheads="1"/>
          </p:cNvSpPr>
          <p:nvPr/>
        </p:nvSpPr>
        <p:spPr bwMode="auto">
          <a:xfrm>
            <a:off x="1847679" y="1088741"/>
            <a:ext cx="7539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b="1" dirty="0">
                <a:solidFill>
                  <a:srgbClr val="0000CC"/>
                </a:solidFill>
                <a:latin typeface="Tahoma" panose="020B0604030504040204" pitchFamily="34" charset="0"/>
              </a:rPr>
              <a:t> Quantitative </a:t>
            </a:r>
            <a:r>
              <a:rPr lang="en-US" altLang="zh-CN" sz="2200" b="1" dirty="0">
                <a:solidFill>
                  <a:srgbClr val="0000CC"/>
                </a:solidFill>
                <a:latin typeface="Tahoma" panose="020B0604030504040204" pitchFamily="34" charset="0"/>
                <a:sym typeface="Wingdings" panose="05000000000000000000" pitchFamily="2" charset="2"/>
              </a:rPr>
              <a:t></a:t>
            </a:r>
            <a:r>
              <a:rPr lang="en-US" altLang="zh-CN" sz="2200" b="1" dirty="0">
                <a:solidFill>
                  <a:srgbClr val="0000CC"/>
                </a:solidFill>
                <a:latin typeface="Tahoma" panose="020B0604030504040204" pitchFamily="34" charset="0"/>
              </a:rPr>
              <a:t> qualitative changes. </a:t>
            </a:r>
            <a:endParaRPr lang="en-US" altLang="zh-CN" sz="2200" b="1" baseline="30000" dirty="0">
              <a:solidFill>
                <a:srgbClr val="0000CC"/>
              </a:solidFill>
              <a:latin typeface="Tahoma" panose="020B0604030504040204" pitchFamily="34" charset="0"/>
            </a:endParaRPr>
          </a:p>
        </p:txBody>
      </p:sp>
      <p:sp>
        <p:nvSpPr>
          <p:cNvPr id="11" name="Text Box 12"/>
          <p:cNvSpPr txBox="1">
            <a:spLocks noChangeArrowheads="1"/>
          </p:cNvSpPr>
          <p:nvPr/>
        </p:nvSpPr>
        <p:spPr bwMode="auto">
          <a:xfrm>
            <a:off x="2580048" y="1927350"/>
            <a:ext cx="65674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dirty="0"/>
              <a:t>“The main fallacy in this kind of thinking is that the </a:t>
            </a:r>
            <a:r>
              <a:rPr lang="en-US" altLang="zh-CN" sz="2000" b="1" dirty="0">
                <a:solidFill>
                  <a:srgbClr val="FF0000"/>
                </a:solidFill>
              </a:rPr>
              <a:t>reductionist</a:t>
            </a:r>
            <a:r>
              <a:rPr lang="en-US" altLang="zh-CN" sz="2000" dirty="0"/>
              <a:t> hypothesis does not by any means imply a "</a:t>
            </a:r>
            <a:r>
              <a:rPr lang="en-US" altLang="zh-CN" sz="2000" b="1" dirty="0">
                <a:solidFill>
                  <a:srgbClr val="FF0000"/>
                </a:solidFill>
              </a:rPr>
              <a:t>constructionist</a:t>
            </a:r>
            <a:r>
              <a:rPr lang="en-US" altLang="zh-CN" sz="2000" dirty="0"/>
              <a:t>" one: the ability to reduce everything to simple fundamental laws does </a:t>
            </a:r>
            <a:r>
              <a:rPr lang="en-US" altLang="zh-CN" sz="2000" b="1" dirty="0"/>
              <a:t>NOT</a:t>
            </a:r>
            <a:r>
              <a:rPr lang="en-US" altLang="zh-CN" sz="2000" dirty="0"/>
              <a:t> imply the ability to start from those laws and </a:t>
            </a:r>
            <a:r>
              <a:rPr lang="en-US" altLang="zh-CN" sz="2000" b="1" dirty="0">
                <a:solidFill>
                  <a:srgbClr val="FF0000"/>
                </a:solidFill>
              </a:rPr>
              <a:t>reconstruct the universe</a:t>
            </a:r>
            <a:r>
              <a:rPr lang="en-US" altLang="zh-CN" sz="1800" b="1" dirty="0"/>
              <a:t>”</a:t>
            </a:r>
            <a:r>
              <a:rPr lang="en-US" altLang="zh-CN" sz="1800" dirty="0"/>
              <a:t>. </a:t>
            </a:r>
          </a:p>
        </p:txBody>
      </p:sp>
      <p:pic>
        <p:nvPicPr>
          <p:cNvPr id="1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73" y="4297604"/>
            <a:ext cx="2005013"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8197184" y="4891216"/>
            <a:ext cx="1692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600" dirty="0">
                <a:solidFill>
                  <a:srgbClr val="0000CC"/>
                </a:solidFill>
                <a:latin typeface="Tahoma" panose="020B0604030504040204" pitchFamily="34" charset="0"/>
              </a:rPr>
              <a:t>P. W. Anderson Science </a:t>
            </a:r>
            <a:r>
              <a:rPr lang="en-US" altLang="zh-CN" sz="1600" dirty="0"/>
              <a:t>Vol. 177,  393 (1972).</a:t>
            </a:r>
            <a:endParaRPr lang="en-US" altLang="zh-CN" sz="1600" dirty="0">
              <a:solidFill>
                <a:srgbClr val="0000CC"/>
              </a:solidFill>
              <a:latin typeface="Tahoma" panose="020B0604030504040204" pitchFamily="34" charset="0"/>
            </a:endParaRPr>
          </a:p>
        </p:txBody>
      </p:sp>
      <p:pic>
        <p:nvPicPr>
          <p:cNvPr id="9" name="Picture 19" descr="landau"/>
          <p:cNvPicPr>
            <a:picLocks noChangeAspect="1" noChangeArrowheads="1"/>
          </p:cNvPicPr>
          <p:nvPr/>
        </p:nvPicPr>
        <p:blipFill>
          <a:blip r:embed="rId4">
            <a:lum bright="14000"/>
            <a:extLst>
              <a:ext uri="{28A0092B-C50C-407E-A947-70E740481C1C}">
                <a14:useLocalDpi xmlns:a14="http://schemas.microsoft.com/office/drawing/2010/main" val="0"/>
              </a:ext>
            </a:extLst>
          </a:blip>
          <a:srcRect/>
          <a:stretch>
            <a:fillRect/>
          </a:stretch>
        </p:blipFill>
        <p:spPr bwMode="auto">
          <a:xfrm>
            <a:off x="3575720" y="4291783"/>
            <a:ext cx="16700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0"/>
          <p:cNvSpPr txBox="1">
            <a:spLocks noChangeArrowheads="1"/>
          </p:cNvSpPr>
          <p:nvPr/>
        </p:nvSpPr>
        <p:spPr bwMode="auto">
          <a:xfrm>
            <a:off x="2069709" y="4915339"/>
            <a:ext cx="1331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1800" dirty="0">
                <a:latin typeface="Tahoma" panose="020B0604030504040204" pitchFamily="34" charset="0"/>
              </a:rPr>
              <a:t>L. D. Landau</a:t>
            </a:r>
          </a:p>
        </p:txBody>
      </p:sp>
    </p:spTree>
    <p:extLst>
      <p:ext uri="{BB962C8B-B14F-4D97-AF65-F5344CB8AC3E}">
        <p14:creationId xmlns:p14="http://schemas.microsoft.com/office/powerpoint/2010/main" val="42352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AutoShape 21"/>
          <p:cNvSpPr>
            <a:spLocks noChangeArrowheads="1"/>
          </p:cNvSpPr>
          <p:nvPr/>
        </p:nvSpPr>
        <p:spPr bwMode="auto">
          <a:xfrm>
            <a:off x="1991544" y="1863392"/>
            <a:ext cx="7706798" cy="77352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1618" name="Rectangle 2"/>
          <p:cNvSpPr>
            <a:spLocks noGrp="1" noChangeArrowheads="1"/>
          </p:cNvSpPr>
          <p:nvPr>
            <p:ph type="title"/>
          </p:nvPr>
        </p:nvSpPr>
        <p:spPr>
          <a:xfrm>
            <a:off x="2424113" y="296864"/>
            <a:ext cx="7239000" cy="827087"/>
          </a:xfrm>
          <a:noFill/>
        </p:spPr>
        <p:txBody>
          <a:bodyPr/>
          <a:lstStyle/>
          <a:p>
            <a:pPr eaLnBrk="1" hangingPunct="1"/>
            <a:r>
              <a:rPr lang="en-US" altLang="zh-CN" sz="2800" u="sng" dirty="0"/>
              <a:t>What is condensed matter physics?</a:t>
            </a:r>
          </a:p>
        </p:txBody>
      </p:sp>
      <p:sp>
        <p:nvSpPr>
          <p:cNvPr id="111619" name="Text Box 23"/>
          <p:cNvSpPr txBox="1">
            <a:spLocks noChangeArrowheads="1"/>
          </p:cNvSpPr>
          <p:nvPr/>
        </p:nvSpPr>
        <p:spPr bwMode="auto">
          <a:xfrm>
            <a:off x="2442594" y="3474195"/>
            <a:ext cx="5885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latin typeface="Tahoma" panose="020B0604030504040204" pitchFamily="34" charset="0"/>
              </a:rPr>
              <a:t>semiconductor physics -- electronic industry</a:t>
            </a:r>
          </a:p>
        </p:txBody>
      </p:sp>
      <p:sp>
        <p:nvSpPr>
          <p:cNvPr id="14" name="Text Box 23"/>
          <p:cNvSpPr txBox="1">
            <a:spLocks noChangeArrowheads="1"/>
          </p:cNvSpPr>
          <p:nvPr/>
        </p:nvSpPr>
        <p:spPr bwMode="auto">
          <a:xfrm>
            <a:off x="2057466" y="2853184"/>
            <a:ext cx="611110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Relation to daily life: </a:t>
            </a:r>
          </a:p>
        </p:txBody>
      </p:sp>
      <p:sp>
        <p:nvSpPr>
          <p:cNvPr id="15" name="Text Box 23"/>
          <p:cNvSpPr txBox="1">
            <a:spLocks noChangeArrowheads="1"/>
          </p:cNvSpPr>
          <p:nvPr/>
        </p:nvSpPr>
        <p:spPr bwMode="auto">
          <a:xfrm>
            <a:off x="2057465" y="1196753"/>
            <a:ext cx="7706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Old name: solid state physics (actually sounds better). </a:t>
            </a:r>
          </a:p>
        </p:txBody>
      </p:sp>
      <p:sp>
        <p:nvSpPr>
          <p:cNvPr id="7" name="Text Box 23"/>
          <p:cNvSpPr txBox="1">
            <a:spLocks noChangeArrowheads="1"/>
          </p:cNvSpPr>
          <p:nvPr/>
        </p:nvSpPr>
        <p:spPr bwMode="auto">
          <a:xfrm>
            <a:off x="2058274" y="2024845"/>
            <a:ext cx="7706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Unsophisticated, not cool --- the impression to the public. </a:t>
            </a:r>
          </a:p>
        </p:txBody>
      </p:sp>
      <p:sp>
        <p:nvSpPr>
          <p:cNvPr id="8" name="Text Box 23"/>
          <p:cNvSpPr txBox="1">
            <a:spLocks noChangeArrowheads="1"/>
          </p:cNvSpPr>
          <p:nvPr/>
        </p:nvSpPr>
        <p:spPr bwMode="auto">
          <a:xfrm>
            <a:off x="2436426" y="4079394"/>
            <a:ext cx="7620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FF0000"/>
                </a:solidFill>
                <a:latin typeface="Tahoma" panose="020B0604030504040204" pitchFamily="34" charset="0"/>
              </a:rPr>
              <a:t>solid, liquid, gas</a:t>
            </a:r>
          </a:p>
          <a:p>
            <a:pPr eaLnBrk="1" hangingPunct="1">
              <a:spcBef>
                <a:spcPct val="50000"/>
              </a:spcBef>
              <a:buNone/>
            </a:pPr>
            <a:r>
              <a:rPr lang="en-US" altLang="zh-CN" sz="2000" dirty="0">
                <a:solidFill>
                  <a:srgbClr val="FF0000"/>
                </a:solidFill>
                <a:latin typeface="Tahoma" panose="020B0604030504040204" pitchFamily="34" charset="0"/>
              </a:rPr>
              <a:t>metal, insulator, magnetism, superconductivity/</a:t>
            </a:r>
            <a:r>
              <a:rPr lang="en-US" altLang="zh-CN" sz="2000" dirty="0" err="1">
                <a:solidFill>
                  <a:srgbClr val="FF0000"/>
                </a:solidFill>
                <a:latin typeface="Tahoma" panose="020B0604030504040204" pitchFamily="34" charset="0"/>
              </a:rPr>
              <a:t>superfluidity</a:t>
            </a:r>
            <a:r>
              <a:rPr lang="en-US" altLang="zh-CN" sz="2000" dirty="0">
                <a:solidFill>
                  <a:srgbClr val="FF0000"/>
                </a:solidFill>
                <a:latin typeface="Tahoma" panose="020B0604030504040204" pitchFamily="34" charset="0"/>
              </a:rPr>
              <a:t> ..</a:t>
            </a:r>
          </a:p>
        </p:txBody>
      </p:sp>
      <p:sp>
        <p:nvSpPr>
          <p:cNvPr id="10" name="Text Box 23"/>
          <p:cNvSpPr txBox="1">
            <a:spLocks noChangeArrowheads="1"/>
          </p:cNvSpPr>
          <p:nvPr/>
        </p:nvSpPr>
        <p:spPr bwMode="auto">
          <a:xfrm>
            <a:off x="2394265" y="5133382"/>
            <a:ext cx="74195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latin typeface="Tahoma" panose="020B0604030504040204" pitchFamily="34" charset="0"/>
              </a:rPr>
              <a:t>soft condensed matter: polymer, protein, membrane, jamming, packing, avalanche….  </a:t>
            </a:r>
          </a:p>
        </p:txBody>
      </p:sp>
      <p:sp>
        <p:nvSpPr>
          <p:cNvPr id="11" name="Text Box 23"/>
          <p:cNvSpPr txBox="1">
            <a:spLocks noChangeArrowheads="1"/>
          </p:cNvSpPr>
          <p:nvPr/>
        </p:nvSpPr>
        <p:spPr bwMode="auto">
          <a:xfrm>
            <a:off x="2027548" y="6022450"/>
            <a:ext cx="69151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Too diverse and hard to be articulate…. </a:t>
            </a:r>
          </a:p>
        </p:txBody>
      </p:sp>
    </p:spTree>
    <p:extLst>
      <p:ext uri="{BB962C8B-B14F-4D97-AF65-F5344CB8AC3E}">
        <p14:creationId xmlns:p14="http://schemas.microsoft.com/office/powerpoint/2010/main" val="57006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2027238" y="2984481"/>
            <a:ext cx="3816114" cy="3004587"/>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7763" name="Rectangle 3"/>
          <p:cNvSpPr>
            <a:spLocks noGrp="1" noChangeArrowheads="1"/>
          </p:cNvSpPr>
          <p:nvPr>
            <p:ph type="title"/>
          </p:nvPr>
        </p:nvSpPr>
        <p:spPr>
          <a:xfrm>
            <a:off x="2424113" y="404813"/>
            <a:ext cx="7239000" cy="457200"/>
          </a:xfrm>
          <a:noFill/>
        </p:spPr>
        <p:txBody>
          <a:bodyPr/>
          <a:lstStyle/>
          <a:p>
            <a:pPr eaLnBrk="1" hangingPunct="1"/>
            <a:r>
              <a:rPr lang="en-US" altLang="zh-CN" sz="2800" u="sng"/>
              <a:t>More is different! </a:t>
            </a:r>
          </a:p>
        </p:txBody>
      </p:sp>
      <p:sp>
        <p:nvSpPr>
          <p:cNvPr id="117765" name="Text Box 5"/>
          <p:cNvSpPr txBox="1">
            <a:spLocks noChangeArrowheads="1"/>
          </p:cNvSpPr>
          <p:nvPr/>
        </p:nvSpPr>
        <p:spPr bwMode="auto">
          <a:xfrm>
            <a:off x="2170969" y="1266831"/>
            <a:ext cx="8066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dirty="0"/>
              <a:t>“The behavior of large and complex aggregates of elementary particles, it turns out, is not to be understood in terms of a simple extrapolation of the properties of a few particles. </a:t>
            </a:r>
          </a:p>
        </p:txBody>
      </p:sp>
      <p:pic>
        <p:nvPicPr>
          <p:cNvPr id="1177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12" y="2779287"/>
            <a:ext cx="42687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2206948" y="3209501"/>
            <a:ext cx="36364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dirty="0"/>
              <a:t>“Instead, </a:t>
            </a:r>
            <a:r>
              <a:rPr lang="en-US" altLang="zh-CN" sz="2000" dirty="0">
                <a:solidFill>
                  <a:srgbClr val="FF0000"/>
                </a:solidFill>
              </a:rPr>
              <a:t>at </a:t>
            </a:r>
            <a:r>
              <a:rPr lang="en-US" altLang="zh-CN" sz="2000" b="1" dirty="0">
                <a:solidFill>
                  <a:srgbClr val="FF0000"/>
                </a:solidFill>
              </a:rPr>
              <a:t>each level of complexity</a:t>
            </a:r>
            <a:r>
              <a:rPr lang="en-US" altLang="zh-CN" sz="2000" dirty="0">
                <a:solidFill>
                  <a:srgbClr val="FF0000"/>
                </a:solidFill>
              </a:rPr>
              <a:t> </a:t>
            </a:r>
            <a:r>
              <a:rPr lang="en-US" altLang="zh-CN" sz="2000" dirty="0"/>
              <a:t>entirely new properties appear, and the understanding of </a:t>
            </a:r>
            <a:r>
              <a:rPr lang="en-US" altLang="zh-CN" sz="2000" dirty="0">
                <a:solidFill>
                  <a:srgbClr val="FF0000"/>
                </a:solidFill>
              </a:rPr>
              <a:t>the </a:t>
            </a:r>
            <a:r>
              <a:rPr lang="en-US" altLang="zh-CN" sz="2000" b="1" dirty="0">
                <a:solidFill>
                  <a:srgbClr val="FF0000"/>
                </a:solidFill>
              </a:rPr>
              <a:t>new behaviors</a:t>
            </a:r>
            <a:r>
              <a:rPr lang="en-US" altLang="zh-CN" sz="2000" dirty="0">
                <a:solidFill>
                  <a:srgbClr val="FF0000"/>
                </a:solidFill>
              </a:rPr>
              <a:t> </a:t>
            </a:r>
            <a:r>
              <a:rPr lang="en-US" altLang="zh-CN" sz="2000" dirty="0"/>
              <a:t>requires research which I think is as</a:t>
            </a:r>
            <a:r>
              <a:rPr lang="en-US" altLang="zh-CN" sz="2000" b="1" dirty="0"/>
              <a:t> </a:t>
            </a:r>
            <a:r>
              <a:rPr lang="en-US" altLang="zh-CN" sz="2000" b="1" dirty="0">
                <a:solidFill>
                  <a:srgbClr val="FF0000"/>
                </a:solidFill>
              </a:rPr>
              <a:t>fundamental</a:t>
            </a:r>
            <a:r>
              <a:rPr lang="en-US" altLang="zh-CN" sz="2000" dirty="0"/>
              <a:t> in its nature as any other”.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AutoShape 21"/>
          <p:cNvSpPr>
            <a:spLocks noChangeArrowheads="1"/>
          </p:cNvSpPr>
          <p:nvPr/>
        </p:nvSpPr>
        <p:spPr bwMode="auto">
          <a:xfrm>
            <a:off x="2135561" y="5013176"/>
            <a:ext cx="7370899" cy="133214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5716" name="Rectangle 2"/>
          <p:cNvSpPr>
            <a:spLocks noGrp="1" noChangeArrowheads="1"/>
          </p:cNvSpPr>
          <p:nvPr>
            <p:ph type="title"/>
          </p:nvPr>
        </p:nvSpPr>
        <p:spPr>
          <a:xfrm>
            <a:off x="2303463" y="332656"/>
            <a:ext cx="7239000" cy="457200"/>
          </a:xfrm>
          <a:noFill/>
        </p:spPr>
        <p:txBody>
          <a:bodyPr/>
          <a:lstStyle/>
          <a:p>
            <a:pPr eaLnBrk="1" hangingPunct="1"/>
            <a:r>
              <a:rPr lang="en-US" altLang="zh-CN" sz="2800" u="sng" dirty="0"/>
              <a:t>Analogy: medical science </a:t>
            </a:r>
            <a:r>
              <a:rPr lang="en-US" altLang="zh-CN" sz="2800" u="sng" dirty="0" err="1"/>
              <a:t>v.s</a:t>
            </a:r>
            <a:r>
              <a:rPr lang="en-US" altLang="zh-CN" sz="2800" u="sng" dirty="0"/>
              <a:t>. sociology </a:t>
            </a:r>
          </a:p>
        </p:txBody>
      </p:sp>
      <p:sp>
        <p:nvSpPr>
          <p:cNvPr id="11" name="Text Box 4"/>
          <p:cNvSpPr txBox="1">
            <a:spLocks noChangeArrowheads="1"/>
          </p:cNvSpPr>
          <p:nvPr/>
        </p:nvSpPr>
        <p:spPr bwMode="auto">
          <a:xfrm>
            <a:off x="2159759" y="1030171"/>
            <a:ext cx="78177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The functions of human-body organs are governed by medical laws, and the laws of a society certainly obey the medical laws.    </a:t>
            </a:r>
            <a:endParaRPr lang="en-US" altLang="zh-CN" sz="2200" dirty="0">
              <a:solidFill>
                <a:srgbClr val="0000CC"/>
              </a:solidFill>
            </a:endParaRPr>
          </a:p>
        </p:txBody>
      </p:sp>
      <p:sp>
        <p:nvSpPr>
          <p:cNvPr id="12" name="Text Box 4"/>
          <p:cNvSpPr txBox="1">
            <a:spLocks noChangeArrowheads="1"/>
          </p:cNvSpPr>
          <p:nvPr/>
        </p:nvSpPr>
        <p:spPr bwMode="auto">
          <a:xfrm>
            <a:off x="2165992" y="3508019"/>
            <a:ext cx="742090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Social sciences should be consistent with the medical science, but cannot be reduced to, or, be derived from, the medical science.  </a:t>
            </a:r>
            <a:endParaRPr lang="en-US" altLang="zh-CN" sz="2200" dirty="0">
              <a:solidFill>
                <a:srgbClr val="0000CC"/>
              </a:solidFill>
            </a:endParaRPr>
          </a:p>
        </p:txBody>
      </p:sp>
      <p:sp>
        <p:nvSpPr>
          <p:cNvPr id="16" name="Text Box 4"/>
          <p:cNvSpPr txBox="1">
            <a:spLocks noChangeArrowheads="1"/>
          </p:cNvSpPr>
          <p:nvPr/>
        </p:nvSpPr>
        <p:spPr bwMode="auto">
          <a:xfrm>
            <a:off x="2206468" y="5265205"/>
            <a:ext cx="7453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Summarize experimental facts, propose new physical laws, and discover the underlying principles. </a:t>
            </a:r>
            <a:endParaRPr lang="en-US" altLang="zh-CN" sz="2200" dirty="0">
              <a:solidFill>
                <a:srgbClr val="0000CC"/>
              </a:solidFill>
            </a:endParaRPr>
          </a:p>
        </p:txBody>
      </p:sp>
      <p:sp>
        <p:nvSpPr>
          <p:cNvPr id="9" name="矩形 8"/>
          <p:cNvSpPr/>
          <p:nvPr/>
        </p:nvSpPr>
        <p:spPr>
          <a:xfrm>
            <a:off x="2535725" y="2332661"/>
            <a:ext cx="7006739" cy="923330"/>
          </a:xfrm>
          <a:prstGeom prst="rect">
            <a:avLst/>
          </a:prstGeom>
        </p:spPr>
        <p:txBody>
          <a:bodyPr wrap="square">
            <a:spAutoFit/>
          </a:bodyPr>
          <a:lstStyle/>
          <a:p>
            <a:pPr eaLnBrk="1" hangingPunct="1"/>
            <a:r>
              <a:rPr lang="en-US" altLang="zh-CN" dirty="0"/>
              <a:t>Politicians should respect the fact that humans need to eat to survive, otherwise, the society will not run. But this is insufficient to run a society.  </a:t>
            </a:r>
          </a:p>
        </p:txBody>
      </p:sp>
    </p:spTree>
    <p:extLst>
      <p:ext uri="{BB962C8B-B14F-4D97-AF65-F5344CB8AC3E}">
        <p14:creationId xmlns:p14="http://schemas.microsoft.com/office/powerpoint/2010/main" val="412124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a:xfrm>
            <a:off x="2303463" y="332656"/>
            <a:ext cx="7239000" cy="457200"/>
          </a:xfrm>
          <a:noFill/>
        </p:spPr>
        <p:txBody>
          <a:bodyPr/>
          <a:lstStyle/>
          <a:p>
            <a:pPr eaLnBrk="1" hangingPunct="1"/>
            <a:r>
              <a:rPr lang="en-US" altLang="zh-CN" sz="2800" u="sng" dirty="0"/>
              <a:t>What are outstanding problems?</a:t>
            </a:r>
          </a:p>
        </p:txBody>
      </p:sp>
      <p:sp>
        <p:nvSpPr>
          <p:cNvPr id="17" name="Text Box 4"/>
          <p:cNvSpPr txBox="1">
            <a:spLocks noChangeArrowheads="1"/>
          </p:cNvSpPr>
          <p:nvPr/>
        </p:nvSpPr>
        <p:spPr bwMode="auto">
          <a:xfrm>
            <a:off x="2243572" y="1142209"/>
            <a:ext cx="77768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To identify itself, condensed matter needs its own outstanding problems:</a:t>
            </a:r>
            <a:endParaRPr lang="en-US" altLang="zh-CN" sz="2200" dirty="0">
              <a:solidFill>
                <a:srgbClr val="0000CC"/>
              </a:solidFill>
            </a:endParaRPr>
          </a:p>
        </p:txBody>
      </p:sp>
      <p:sp>
        <p:nvSpPr>
          <p:cNvPr id="19" name="Text Box 23"/>
          <p:cNvSpPr txBox="1">
            <a:spLocks noChangeArrowheads="1"/>
          </p:cNvSpPr>
          <p:nvPr/>
        </p:nvSpPr>
        <p:spPr bwMode="auto">
          <a:xfrm>
            <a:off x="2627648" y="2204864"/>
            <a:ext cx="70927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eaLnBrk="1" hangingPunct="1">
              <a:spcBef>
                <a:spcPct val="50000"/>
              </a:spcBef>
            </a:pPr>
            <a:r>
              <a:rPr lang="en-US" altLang="zh-CN" sz="2400" dirty="0">
                <a:solidFill>
                  <a:srgbClr val="FF0000"/>
                </a:solidFill>
                <a:latin typeface="Tahoma" panose="020B0604030504040204" pitchFamily="34" charset="0"/>
              </a:rPr>
              <a:t>Superconductivity/</a:t>
            </a:r>
            <a:r>
              <a:rPr lang="en-US" altLang="zh-CN" sz="2400" dirty="0" err="1">
                <a:solidFill>
                  <a:srgbClr val="FF0000"/>
                </a:solidFill>
                <a:latin typeface="Tahoma" panose="020B0604030504040204" pitchFamily="34" charset="0"/>
              </a:rPr>
              <a:t>Superfluidity</a:t>
            </a:r>
            <a:r>
              <a:rPr lang="en-US" altLang="zh-CN" sz="2400" dirty="0">
                <a:solidFill>
                  <a:srgbClr val="FF0000"/>
                </a:solidFill>
                <a:latin typeface="Tahoma" panose="020B0604030504040204" pitchFamily="34" charset="0"/>
              </a:rPr>
              <a:t> </a:t>
            </a:r>
          </a:p>
          <a:p>
            <a:pPr marL="342900" indent="-342900" eaLnBrk="1" hangingPunct="1">
              <a:spcBef>
                <a:spcPct val="50000"/>
              </a:spcBef>
            </a:pPr>
            <a:r>
              <a:rPr lang="en-US" altLang="zh-CN" sz="2400" dirty="0">
                <a:latin typeface="Tahoma" panose="020B0604030504040204" pitchFamily="34" charset="0"/>
              </a:rPr>
              <a:t>Magnetism</a:t>
            </a:r>
          </a:p>
          <a:p>
            <a:pPr marL="342900" indent="-342900" eaLnBrk="1" hangingPunct="1">
              <a:spcBef>
                <a:spcPct val="50000"/>
              </a:spcBef>
            </a:pPr>
            <a:r>
              <a:rPr lang="en-US" altLang="zh-CN" sz="2400" dirty="0">
                <a:latin typeface="Tahoma" panose="020B0604030504040204" pitchFamily="34" charset="0"/>
              </a:rPr>
              <a:t>Topological physics</a:t>
            </a:r>
          </a:p>
          <a:p>
            <a:pPr marL="342900" indent="-342900" eaLnBrk="1" hangingPunct="1">
              <a:spcBef>
                <a:spcPct val="50000"/>
              </a:spcBef>
            </a:pPr>
            <a:r>
              <a:rPr lang="en-US" altLang="zh-CN" sz="2400" dirty="0">
                <a:latin typeface="Tahoma" panose="020B0604030504040204" pitchFamily="34" charset="0"/>
              </a:rPr>
              <a:t>Dynamics and correlation</a:t>
            </a:r>
          </a:p>
          <a:p>
            <a:pPr marL="342900" indent="-342900" eaLnBrk="1" hangingPunct="1">
              <a:spcBef>
                <a:spcPct val="50000"/>
              </a:spcBef>
            </a:pPr>
            <a:r>
              <a:rPr lang="en-US" altLang="zh-CN" sz="2400" dirty="0">
                <a:latin typeface="Tahoma" panose="020B0604030504040204" pitchFamily="34" charset="0"/>
              </a:rPr>
              <a:t>Bio-process, life, consciousness</a:t>
            </a:r>
          </a:p>
          <a:p>
            <a:pPr marL="342900" indent="-342900" eaLnBrk="1" hangingPunct="1">
              <a:spcBef>
                <a:spcPct val="50000"/>
              </a:spcBef>
            </a:pPr>
            <a:r>
              <a:rPr lang="en-US" altLang="zh-CN" sz="2400" dirty="0">
                <a:latin typeface="Tahoma" panose="020B0604030504040204" pitchFamily="34" charset="0"/>
              </a:rPr>
              <a:t>Methodological and conceptual feedbacks to high energy, AMO, astrophysics, even other branches of sciences.    </a:t>
            </a:r>
          </a:p>
        </p:txBody>
      </p:sp>
    </p:spTree>
    <p:extLst>
      <p:ext uri="{BB962C8B-B14F-4D97-AF65-F5344CB8AC3E}">
        <p14:creationId xmlns:p14="http://schemas.microsoft.com/office/powerpoint/2010/main" val="1992681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AutoShape 21"/>
          <p:cNvSpPr>
            <a:spLocks noChangeArrowheads="1"/>
          </p:cNvSpPr>
          <p:nvPr/>
        </p:nvSpPr>
        <p:spPr bwMode="auto">
          <a:xfrm>
            <a:off x="1812334" y="1277920"/>
            <a:ext cx="5759830" cy="197106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666" name="Rectangle 2"/>
          <p:cNvSpPr>
            <a:spLocks noGrp="1" noChangeArrowheads="1"/>
          </p:cNvSpPr>
          <p:nvPr>
            <p:ph type="title"/>
          </p:nvPr>
        </p:nvSpPr>
        <p:spPr>
          <a:xfrm>
            <a:off x="2495600" y="361756"/>
            <a:ext cx="7239000" cy="744823"/>
          </a:xfrm>
          <a:noFill/>
        </p:spPr>
        <p:txBody>
          <a:bodyPr/>
          <a:lstStyle/>
          <a:p>
            <a:pPr eaLnBrk="1" hangingPunct="1"/>
            <a:r>
              <a:rPr lang="en-US" altLang="zh-CN" sz="2800" u="sng" dirty="0" err="1"/>
              <a:t>Superfluidity</a:t>
            </a:r>
            <a:r>
              <a:rPr lang="en-US" altLang="zh-CN" sz="2800" u="sng" dirty="0"/>
              <a:t>/Superconductivity </a:t>
            </a:r>
          </a:p>
        </p:txBody>
      </p:sp>
      <mc:AlternateContent xmlns:mc="http://schemas.openxmlformats.org/markup-compatibility/2006" xmlns:a14="http://schemas.microsoft.com/office/drawing/2010/main">
        <mc:Choice Requires="a14">
          <p:sp>
            <p:nvSpPr>
              <p:cNvPr id="20" name="Text Box 23"/>
              <p:cNvSpPr txBox="1">
                <a:spLocks noChangeArrowheads="1"/>
              </p:cNvSpPr>
              <p:nvPr/>
            </p:nvSpPr>
            <p:spPr bwMode="auto">
              <a:xfrm>
                <a:off x="1993164" y="1412777"/>
                <a:ext cx="5687013" cy="16158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1911  </a:t>
                </a:r>
                <a:r>
                  <a:rPr lang="en-US" altLang="zh-CN" sz="2200" dirty="0" err="1">
                    <a:solidFill>
                      <a:srgbClr val="0000CC"/>
                    </a:solidFill>
                    <a:latin typeface="Tahoma" panose="020B0604030504040204" pitchFamily="34" charset="0"/>
                  </a:rPr>
                  <a:t>Onnes</a:t>
                </a:r>
                <a:r>
                  <a:rPr lang="en-US" altLang="zh-CN" sz="2200" dirty="0">
                    <a:solidFill>
                      <a:srgbClr val="0000CC"/>
                    </a:solidFill>
                    <a:latin typeface="Tahoma" panose="020B0604030504040204" pitchFamily="34" charset="0"/>
                  </a:rPr>
                  <a:t>, discovery of Hg superconductivity at 4.2K   </a:t>
                </a:r>
              </a:p>
              <a:p>
                <a:pPr eaLnBrk="1" hangingPunct="1">
                  <a:spcBef>
                    <a:spcPct val="50000"/>
                  </a:spcBef>
                </a:pPr>
                <a:r>
                  <a:rPr lang="en-US" altLang="zh-CN" sz="2200" dirty="0">
                    <a:solidFill>
                      <a:srgbClr val="0000CC"/>
                    </a:solidFill>
                    <a:latin typeface="Tahoma" panose="020B0604030504040204" pitchFamily="34" charset="0"/>
                  </a:rPr>
                  <a:t> 1937  Kapitsa, Allen, </a:t>
                </a:r>
                <a:r>
                  <a:rPr lang="en-US" altLang="zh-CN" sz="2200" dirty="0" err="1">
                    <a:solidFill>
                      <a:srgbClr val="0000CC"/>
                    </a:solidFill>
                    <a:latin typeface="Tahoma" panose="020B0604030504040204" pitchFamily="34" charset="0"/>
                  </a:rPr>
                  <a:t>Misener's</a:t>
                </a:r>
                <a:r>
                  <a:rPr lang="en-US" altLang="zh-CN" sz="2200" dirty="0">
                    <a:solidFill>
                      <a:srgbClr val="0000CC"/>
                    </a:solidFill>
                    <a:latin typeface="Tahoma" panose="020B0604030504040204" pitchFamily="34" charset="0"/>
                  </a:rPr>
                  <a:t> discovery of superfluid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 </m:t>
                        </m:r>
                      </m:e>
                      <m:sup>
                        <m:r>
                          <a:rPr lang="en-US" altLang="zh-CN" sz="2200" i="1">
                            <a:solidFill>
                              <a:srgbClr val="0000CC"/>
                            </a:solidFill>
                            <a:latin typeface="Cambria Math" panose="02040503050406030204" pitchFamily="18" charset="0"/>
                          </a:rPr>
                          <m:t>4</m:t>
                        </m:r>
                      </m:sup>
                    </m:sSup>
                  </m:oMath>
                </a14:m>
                <a:r>
                  <a:rPr lang="en-US" altLang="zh-CN" sz="2200" dirty="0">
                    <a:solidFill>
                      <a:srgbClr val="0000CC"/>
                    </a:solidFill>
                    <a:latin typeface="Tahoma" panose="020B0604030504040204" pitchFamily="34" charset="0"/>
                  </a:rPr>
                  <a:t>He</a:t>
                </a:r>
              </a:p>
            </p:txBody>
          </p:sp>
        </mc:Choice>
        <mc:Fallback xmlns="">
          <p:sp>
            <p:nvSpPr>
              <p:cNvPr id="20" name="Text Box 23"/>
              <p:cNvSpPr txBox="1">
                <a:spLocks noRot="1" noChangeAspect="1" noMove="1" noResize="1" noEditPoints="1" noAdjustHandles="1" noChangeArrowheads="1" noChangeShapeType="1" noTextEdit="1"/>
              </p:cNvSpPr>
              <p:nvPr/>
            </p:nvSpPr>
            <p:spPr bwMode="auto">
              <a:xfrm>
                <a:off x="1993164" y="1412777"/>
                <a:ext cx="5687013" cy="1615827"/>
              </a:xfrm>
              <a:prstGeom prst="rect">
                <a:avLst/>
              </a:prstGeom>
              <a:blipFill>
                <a:blip r:embed="rId3"/>
                <a:stretch>
                  <a:fillRect l="-1501" t="-2642" b="-64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8026350" y="1161855"/>
            <a:ext cx="2099519" cy="2640703"/>
          </a:xfrm>
          <a:prstGeom prst="rect">
            <a:avLst/>
          </a:prstGeom>
        </p:spPr>
      </p:pic>
      <p:pic>
        <p:nvPicPr>
          <p:cNvPr id="8" name="图片 7"/>
          <p:cNvPicPr>
            <a:picLocks noChangeAspect="1"/>
          </p:cNvPicPr>
          <p:nvPr/>
        </p:nvPicPr>
        <p:blipFill rotWithShape="1">
          <a:blip r:embed="rId5"/>
          <a:srcRect r="19212"/>
          <a:stretch/>
        </p:blipFill>
        <p:spPr>
          <a:xfrm>
            <a:off x="7680176" y="4135441"/>
            <a:ext cx="2647882" cy="1954696"/>
          </a:xfrm>
          <a:prstGeom prst="rect">
            <a:avLst/>
          </a:prstGeom>
        </p:spPr>
      </p:pic>
      <p:sp>
        <p:nvSpPr>
          <p:cNvPr id="12" name="Text Box 23"/>
          <p:cNvSpPr txBox="1">
            <a:spLocks noChangeArrowheads="1"/>
          </p:cNvSpPr>
          <p:nvPr/>
        </p:nvSpPr>
        <p:spPr bwMode="auto">
          <a:xfrm>
            <a:off x="8159968" y="6222967"/>
            <a:ext cx="1980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solidFill>
                  <a:srgbClr val="FF0000"/>
                </a:solidFill>
                <a:latin typeface="Tahoma" panose="020B0604030504040204" pitchFamily="34" charset="0"/>
              </a:rPr>
              <a:t>Zero resistance</a:t>
            </a:r>
            <a:r>
              <a:rPr lang="en-US" altLang="zh-CN" sz="2000" dirty="0">
                <a:latin typeface="Tahoma" panose="020B0604030504040204" pitchFamily="34" charset="0"/>
              </a:rPr>
              <a:t>    </a:t>
            </a:r>
          </a:p>
        </p:txBody>
      </p:sp>
      <p:sp>
        <p:nvSpPr>
          <p:cNvPr id="9" name="Text Box 4"/>
          <p:cNvSpPr txBox="1">
            <a:spLocks noChangeArrowheads="1"/>
          </p:cNvSpPr>
          <p:nvPr/>
        </p:nvSpPr>
        <p:spPr bwMode="auto">
          <a:xfrm>
            <a:off x="2023602" y="3717310"/>
            <a:ext cx="4644516"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Feynman could not solve it! </a:t>
            </a:r>
          </a:p>
          <a:p>
            <a:pPr eaLnBrk="1" hangingPunct="1">
              <a:spcBef>
                <a:spcPct val="0"/>
              </a:spcBef>
              <a:buNone/>
            </a:pPr>
            <a:endParaRPr lang="en-US" altLang="zh-CN" sz="2200" dirty="0">
              <a:solidFill>
                <a:srgbClr val="0000CC"/>
              </a:solidFill>
              <a:latin typeface="Tahoma" panose="020B0604030504040204" pitchFamily="34" charset="0"/>
            </a:endParaRPr>
          </a:p>
          <a:p>
            <a:pPr eaLnBrk="1" hangingPunct="1">
              <a:spcBef>
                <a:spcPct val="0"/>
              </a:spcBef>
              <a:buNone/>
            </a:pPr>
            <a:r>
              <a:rPr lang="en-US" altLang="zh-CN" sz="2200" dirty="0">
                <a:solidFill>
                  <a:srgbClr val="0000CC"/>
                </a:solidFill>
                <a:latin typeface="Tahoma" panose="020B0604030504040204" pitchFamily="34" charset="0"/>
              </a:rPr>
              <a:t>“</a:t>
            </a:r>
            <a:r>
              <a:rPr lang="en-US" altLang="zh-CN" sz="2000" dirty="0">
                <a:solidFill>
                  <a:srgbClr val="0000CC"/>
                </a:solidFill>
                <a:latin typeface="Tahoma" panose="020B0604030504040204" pitchFamily="34" charset="0"/>
                <a:ea typeface="Tahoma" panose="020B0604030504040204" pitchFamily="34" charset="0"/>
                <a:cs typeface="Tahoma" panose="020B0604030504040204" pitchFamily="34" charset="0"/>
              </a:rPr>
              <a:t>The story of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Feynman’s epic battle </a:t>
            </a:r>
            <a:r>
              <a:rPr lang="en-US" altLang="zh-CN" sz="2000" dirty="0">
                <a:solidFill>
                  <a:srgbClr val="0000CC"/>
                </a:solidFill>
                <a:latin typeface="Tahoma" panose="020B0604030504040204" pitchFamily="34" charset="0"/>
                <a:ea typeface="Tahoma" panose="020B0604030504040204" pitchFamily="34" charset="0"/>
                <a:cs typeface="Tahoma" panose="020B0604030504040204" pitchFamily="34" charset="0"/>
              </a:rPr>
              <a:t>with superconductivity is a little-known chapter in his scientific career. As it turned out, </a:t>
            </a:r>
            <a:r>
              <a:rPr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Feynman was the loser in that struggle…….” </a:t>
            </a:r>
          </a:p>
        </p:txBody>
      </p:sp>
    </p:spTree>
    <p:extLst>
      <p:ext uri="{BB962C8B-B14F-4D97-AF65-F5344CB8AC3E}">
        <p14:creationId xmlns:p14="http://schemas.microsoft.com/office/powerpoint/2010/main" val="45237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21"/>
          <p:cNvSpPr>
            <a:spLocks noChangeArrowheads="1"/>
          </p:cNvSpPr>
          <p:nvPr/>
        </p:nvSpPr>
        <p:spPr bwMode="auto">
          <a:xfrm>
            <a:off x="1811524" y="5308764"/>
            <a:ext cx="8532948" cy="1152128"/>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666" name="Rectangle 2"/>
          <p:cNvSpPr>
            <a:spLocks noGrp="1" noChangeArrowheads="1"/>
          </p:cNvSpPr>
          <p:nvPr>
            <p:ph type="title"/>
          </p:nvPr>
        </p:nvSpPr>
        <p:spPr>
          <a:xfrm>
            <a:off x="2424113" y="451930"/>
            <a:ext cx="7239000" cy="744823"/>
          </a:xfrm>
          <a:noFill/>
        </p:spPr>
        <p:txBody>
          <a:bodyPr/>
          <a:lstStyle/>
          <a:p>
            <a:pPr eaLnBrk="1" hangingPunct="1"/>
            <a:r>
              <a:rPr lang="en-US" altLang="zh-CN" sz="2800" u="sng" dirty="0" err="1"/>
              <a:t>Superfluidity</a:t>
            </a:r>
            <a:r>
              <a:rPr lang="en-US" altLang="zh-CN" sz="2800" u="sng" dirty="0"/>
              <a:t>/Superconductivity – pre BCS</a:t>
            </a:r>
          </a:p>
        </p:txBody>
      </p:sp>
      <mc:AlternateContent xmlns:mc="http://schemas.openxmlformats.org/markup-compatibility/2006" xmlns:a14="http://schemas.microsoft.com/office/drawing/2010/main">
        <mc:Choice Requires="a14">
          <p:sp>
            <p:nvSpPr>
              <p:cNvPr id="20" name="Text Box 23"/>
              <p:cNvSpPr txBox="1">
                <a:spLocks noChangeArrowheads="1"/>
              </p:cNvSpPr>
              <p:nvPr/>
            </p:nvSpPr>
            <p:spPr bwMode="auto">
              <a:xfrm>
                <a:off x="1993164" y="1412776"/>
                <a:ext cx="7811249" cy="48320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1911  </a:t>
                </a:r>
                <a:r>
                  <a:rPr lang="en-US" altLang="zh-CN" sz="2200" dirty="0" err="1">
                    <a:solidFill>
                      <a:srgbClr val="0000CC"/>
                    </a:solidFill>
                    <a:latin typeface="Tahoma" panose="020B0604030504040204" pitchFamily="34" charset="0"/>
                  </a:rPr>
                  <a:t>Onnes</a:t>
                </a:r>
                <a:r>
                  <a:rPr lang="en-US" altLang="zh-CN" sz="2200" dirty="0">
                    <a:solidFill>
                      <a:srgbClr val="0000CC"/>
                    </a:solidFill>
                    <a:latin typeface="Tahoma" panose="020B0604030504040204" pitchFamily="34" charset="0"/>
                  </a:rPr>
                  <a:t>, discovery of Hg superconductivity at 4.2K   </a:t>
                </a:r>
                <a:endParaRPr lang="en-US" altLang="zh-CN" sz="2200" baseline="30000" dirty="0">
                  <a:solidFill>
                    <a:srgbClr val="FF0000"/>
                  </a:solidFill>
                  <a:latin typeface="Tahoma" panose="020B0604030504040204" pitchFamily="34" charset="0"/>
                </a:endParaRPr>
              </a:p>
              <a:p>
                <a:pPr eaLnBrk="1" hangingPunct="1">
                  <a:spcBef>
                    <a:spcPct val="50000"/>
                  </a:spcBef>
                </a:pPr>
                <a:r>
                  <a:rPr lang="en-US" altLang="zh-CN" sz="2200" dirty="0">
                    <a:solidFill>
                      <a:srgbClr val="0000CC"/>
                    </a:solidFill>
                    <a:latin typeface="Tahoma" panose="020B0604030504040204" pitchFamily="34" charset="0"/>
                  </a:rPr>
                  <a:t> 1933  Meissner, the perfect diamagnetism  </a:t>
                </a:r>
              </a:p>
              <a:p>
                <a:pPr eaLnBrk="1" hangingPunct="1">
                  <a:spcBef>
                    <a:spcPct val="50000"/>
                  </a:spcBef>
                  <a:buNone/>
                </a:pPr>
                <a:endParaRPr lang="en-US" altLang="zh-CN" sz="2200" dirty="0">
                  <a:solidFill>
                    <a:srgbClr val="0000CC"/>
                  </a:solidFill>
                  <a:latin typeface="Tahoma" panose="020B0604030504040204" pitchFamily="34" charset="0"/>
                </a:endParaRPr>
              </a:p>
              <a:p>
                <a:pPr eaLnBrk="1" hangingPunct="1">
                  <a:spcBef>
                    <a:spcPct val="50000"/>
                  </a:spcBef>
                </a:pPr>
                <a:r>
                  <a:rPr lang="en-US" altLang="zh-CN" sz="2200" dirty="0">
                    <a:solidFill>
                      <a:srgbClr val="0000CC"/>
                    </a:solidFill>
                    <a:latin typeface="Tahoma" panose="020B0604030504040204" pitchFamily="34" charset="0"/>
                  </a:rPr>
                  <a:t> 1935  London equation</a:t>
                </a:r>
              </a:p>
              <a:p>
                <a:pPr eaLnBrk="1" hangingPunct="1">
                  <a:spcBef>
                    <a:spcPct val="50000"/>
                  </a:spcBef>
                </a:pPr>
                <a:r>
                  <a:rPr lang="en-US" altLang="zh-CN" sz="2200" dirty="0">
                    <a:solidFill>
                      <a:srgbClr val="0000CC"/>
                    </a:solidFill>
                    <a:latin typeface="Tahoma" panose="020B0604030504040204" pitchFamily="34" charset="0"/>
                  </a:rPr>
                  <a:t> 1937  Kapitsa, Allen, </a:t>
                </a:r>
                <a:r>
                  <a:rPr lang="en-US" altLang="zh-CN" sz="2200" dirty="0" err="1">
                    <a:solidFill>
                      <a:srgbClr val="0000CC"/>
                    </a:solidFill>
                    <a:latin typeface="Tahoma" panose="020B0604030504040204" pitchFamily="34" charset="0"/>
                  </a:rPr>
                  <a:t>Misener's</a:t>
                </a:r>
                <a:r>
                  <a:rPr lang="en-US" altLang="zh-CN" sz="2200" dirty="0">
                    <a:solidFill>
                      <a:srgbClr val="0000CC"/>
                    </a:solidFill>
                    <a:latin typeface="Tahoma" panose="020B0604030504040204" pitchFamily="34" charset="0"/>
                  </a:rPr>
                  <a:t> discovery of superfluid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 </m:t>
                        </m:r>
                      </m:e>
                      <m:sup>
                        <m:r>
                          <a:rPr lang="en-US" altLang="zh-CN" sz="2200" i="1">
                            <a:solidFill>
                              <a:srgbClr val="0000CC"/>
                            </a:solidFill>
                            <a:latin typeface="Cambria Math" panose="02040503050406030204" pitchFamily="18" charset="0"/>
                          </a:rPr>
                          <m:t>4</m:t>
                        </m:r>
                      </m:sup>
                    </m:sSup>
                  </m:oMath>
                </a14:m>
                <a:r>
                  <a:rPr lang="en-US" altLang="zh-CN" sz="2200" dirty="0">
                    <a:solidFill>
                      <a:srgbClr val="0000CC"/>
                    </a:solidFill>
                    <a:latin typeface="Tahoma" panose="020B0604030504040204" pitchFamily="34" charset="0"/>
                  </a:rPr>
                  <a:t>He</a:t>
                </a:r>
              </a:p>
              <a:p>
                <a:pPr eaLnBrk="1" hangingPunct="1">
                  <a:spcBef>
                    <a:spcPct val="50000"/>
                  </a:spcBef>
                </a:pPr>
                <a:r>
                  <a:rPr lang="en-US" altLang="zh-CN" sz="2200" dirty="0">
                    <a:solidFill>
                      <a:srgbClr val="0000CC"/>
                    </a:solidFill>
                    <a:latin typeface="Tahoma" panose="020B0604030504040204" pitchFamily="34" charset="0"/>
                  </a:rPr>
                  <a:t> 1950  </a:t>
                </a:r>
                <a:r>
                  <a:rPr lang="en-US" altLang="zh-CN" sz="2200" dirty="0" err="1">
                    <a:solidFill>
                      <a:srgbClr val="0000CC"/>
                    </a:solidFill>
                    <a:latin typeface="Tahoma" panose="020B0604030504040204" pitchFamily="34" charset="0"/>
                  </a:rPr>
                  <a:t>Ginzburg</a:t>
                </a:r>
                <a:r>
                  <a:rPr lang="en-US" altLang="zh-CN" sz="2200" dirty="0">
                    <a:solidFill>
                      <a:srgbClr val="0000CC"/>
                    </a:solidFill>
                    <a:latin typeface="Tahoma" panose="020B0604030504040204" pitchFamily="34" charset="0"/>
                  </a:rPr>
                  <a:t>-Landau theory</a:t>
                </a:r>
              </a:p>
              <a:p>
                <a:pPr eaLnBrk="1" hangingPunct="1">
                  <a:spcBef>
                    <a:spcPct val="50000"/>
                  </a:spcBef>
                </a:pPr>
                <a:r>
                  <a:rPr lang="en-US" altLang="zh-CN" sz="2200" dirty="0">
                    <a:solidFill>
                      <a:srgbClr val="0000CC"/>
                    </a:solidFill>
                    <a:latin typeface="Tahoma" panose="020B0604030504040204" pitchFamily="34" charset="0"/>
                  </a:rPr>
                  <a:t> 1957  </a:t>
                </a:r>
                <a:r>
                  <a:rPr lang="en-US" altLang="zh-CN" sz="2200" dirty="0" err="1">
                    <a:solidFill>
                      <a:srgbClr val="0000CC"/>
                    </a:solidFill>
                    <a:latin typeface="Tahoma" panose="020B0604030504040204" pitchFamily="34" charset="0"/>
                  </a:rPr>
                  <a:t>Abrikosov's</a:t>
                </a:r>
                <a:r>
                  <a:rPr lang="en-US" altLang="zh-CN" sz="2200" dirty="0">
                    <a:solidFill>
                      <a:srgbClr val="0000CC"/>
                    </a:solidFill>
                    <a:latin typeface="Tahoma" panose="020B0604030504040204" pitchFamily="34" charset="0"/>
                  </a:rPr>
                  <a:t> vortex state</a:t>
                </a:r>
              </a:p>
              <a:p>
                <a:pPr eaLnBrk="1" hangingPunct="1">
                  <a:spcBef>
                    <a:spcPct val="50000"/>
                  </a:spcBef>
                </a:pPr>
                <a:endParaRPr lang="en-US" altLang="zh-CN" sz="2200" dirty="0">
                  <a:solidFill>
                    <a:srgbClr val="0000CC"/>
                  </a:solidFill>
                  <a:latin typeface="Tahoma" panose="020B0604030504040204" pitchFamily="34" charset="0"/>
                </a:endParaRPr>
              </a:p>
              <a:p>
                <a:pPr eaLnBrk="1" hangingPunct="1">
                  <a:spcBef>
                    <a:spcPct val="50000"/>
                  </a:spcBef>
                </a:pPr>
                <a:r>
                  <a:rPr lang="en-US" altLang="zh-CN" sz="2200" dirty="0">
                    <a:solidFill>
                      <a:srgbClr val="0000CC"/>
                    </a:solidFill>
                    <a:latin typeface="Tahoma" panose="020B0604030504040204" pitchFamily="34" charset="0"/>
                  </a:rPr>
                  <a:t> 1957 </a:t>
                </a:r>
                <a:r>
                  <a:rPr lang="en-US" altLang="zh-CN" sz="2200" dirty="0">
                    <a:solidFill>
                      <a:srgbClr val="FF0000"/>
                    </a:solidFill>
                    <a:latin typeface="Tahoma" panose="020B0604030504040204" pitchFamily="34" charset="0"/>
                  </a:rPr>
                  <a:t>The microscopic theory – Bardeen, Cooper, Schrieffer (BCS)</a:t>
                </a:r>
              </a:p>
            </p:txBody>
          </p:sp>
        </mc:Choice>
        <mc:Fallback xmlns="">
          <p:sp>
            <p:nvSpPr>
              <p:cNvPr id="20" name="Text Box 23"/>
              <p:cNvSpPr txBox="1">
                <a:spLocks noRot="1" noChangeAspect="1" noMove="1" noResize="1" noEditPoints="1" noAdjustHandles="1" noChangeArrowheads="1" noChangeShapeType="1" noTextEdit="1"/>
              </p:cNvSpPr>
              <p:nvPr/>
            </p:nvSpPr>
            <p:spPr bwMode="auto">
              <a:xfrm>
                <a:off x="1993164" y="1412776"/>
                <a:ext cx="7811249" cy="4832092"/>
              </a:xfrm>
              <a:prstGeom prst="rect">
                <a:avLst/>
              </a:prstGeom>
              <a:blipFill>
                <a:blip r:embed="rId3"/>
                <a:stretch>
                  <a:fillRect l="-1093" t="-884" r="-78" b="-17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80919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25</a:t>
            </a:fld>
            <a:endParaRPr lang="en-US" altLang="zh-CN" sz="1400"/>
          </a:p>
        </p:txBody>
      </p:sp>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New concepts needed!</a:t>
            </a:r>
          </a:p>
        </p:txBody>
      </p:sp>
      <p:sp>
        <p:nvSpPr>
          <p:cNvPr id="28681" name="Rectangle 99"/>
          <p:cNvSpPr>
            <a:spLocks noChangeArrowheads="1"/>
          </p:cNvSpPr>
          <p:nvPr/>
        </p:nvSpPr>
        <p:spPr bwMode="auto">
          <a:xfrm>
            <a:off x="2171564" y="980729"/>
            <a:ext cx="73879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Superconductor is NOT an ideal conductor.</a:t>
            </a:r>
          </a:p>
        </p:txBody>
      </p:sp>
      <p:sp>
        <p:nvSpPr>
          <p:cNvPr id="92" name="Rectangle 15"/>
          <p:cNvSpPr>
            <a:spLocks noChangeArrowheads="1"/>
          </p:cNvSpPr>
          <p:nvPr/>
        </p:nvSpPr>
        <p:spPr bwMode="auto">
          <a:xfrm>
            <a:off x="2502702" y="1556792"/>
            <a:ext cx="70856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indent="-457200" eaLnBrk="1" hangingPunct="1">
              <a:spcBef>
                <a:spcPct val="0"/>
              </a:spcBef>
              <a:buFont typeface="+mj-lt"/>
              <a:buAutoNum type="arabicPeriod"/>
            </a:pPr>
            <a:r>
              <a:rPr lang="en-US" altLang="zh-CN" sz="2200" dirty="0">
                <a:solidFill>
                  <a:srgbClr val="FF0000"/>
                </a:solidFill>
                <a:latin typeface="Tahoma" panose="020B0604030504040204" pitchFamily="34" charset="0"/>
              </a:rPr>
              <a:t>Best conductors (Ag, Au) do not </a:t>
            </a:r>
            <a:r>
              <a:rPr lang="en-US" altLang="zh-CN" sz="2200" dirty="0" err="1">
                <a:solidFill>
                  <a:srgbClr val="FF0000"/>
                </a:solidFill>
                <a:latin typeface="Tahoma" panose="020B0604030504040204" pitchFamily="34" charset="0"/>
              </a:rPr>
              <a:t>superconduct</a:t>
            </a:r>
            <a:r>
              <a:rPr lang="en-US" altLang="zh-CN" sz="2200" dirty="0">
                <a:solidFill>
                  <a:srgbClr val="FF0000"/>
                </a:solidFill>
                <a:latin typeface="Tahoma" panose="020B0604030504040204" pitchFamily="34" charset="0"/>
              </a:rPr>
              <a:t>.</a:t>
            </a:r>
          </a:p>
          <a:p>
            <a:pPr marL="457200" indent="-457200" eaLnBrk="1" hangingPunct="1">
              <a:spcBef>
                <a:spcPct val="0"/>
              </a:spcBef>
              <a:buFont typeface="+mj-lt"/>
              <a:buAutoNum type="arabicPeriod"/>
            </a:pPr>
            <a:endParaRPr lang="en-US" altLang="zh-CN" sz="2200" dirty="0">
              <a:solidFill>
                <a:srgbClr val="FF0000"/>
              </a:solidFill>
              <a:latin typeface="Tahoma" panose="020B0604030504040204" pitchFamily="34" charset="0"/>
            </a:endParaRPr>
          </a:p>
          <a:p>
            <a:pPr marL="457200" indent="-457200" eaLnBrk="1" hangingPunct="1">
              <a:spcBef>
                <a:spcPct val="0"/>
              </a:spcBef>
              <a:buFont typeface="+mj-lt"/>
              <a:buAutoNum type="arabicPeriod"/>
            </a:pPr>
            <a:r>
              <a:rPr lang="en-US" altLang="zh-CN" sz="2200" dirty="0">
                <a:solidFill>
                  <a:srgbClr val="FF0000"/>
                </a:solidFill>
                <a:latin typeface="Tahoma" panose="020B0604030504040204" pitchFamily="34" charset="0"/>
              </a:rPr>
              <a:t>Good superconductors are often bad conductors above Tc.</a:t>
            </a:r>
          </a:p>
        </p:txBody>
      </p:sp>
      <p:pic>
        <p:nvPicPr>
          <p:cNvPr id="12" name="Picture 5" descr="Supercondu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561" y="4366853"/>
            <a:ext cx="2412268" cy="204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2135560" y="3176972"/>
            <a:ext cx="8047174"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Meissner effect – complete diamagnetism</a:t>
            </a:r>
          </a:p>
          <a:p>
            <a:pPr>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magnetic field (B) cannot penetrate the bulk superconductor</a:t>
            </a:r>
          </a:p>
        </p:txBody>
      </p:sp>
      <p:sp>
        <p:nvSpPr>
          <p:cNvPr id="2" name="AutoShape 2" descr="Free floating frogs | Science and Industry Museum"/>
          <p:cNvSpPr>
            <a:spLocks noChangeAspect="1" noChangeArrowheads="1"/>
          </p:cNvSpPr>
          <p:nvPr/>
        </p:nvSpPr>
        <p:spPr bwMode="auto">
          <a:xfrm>
            <a:off x="1679575" y="-144463"/>
            <a:ext cx="1572109" cy="1572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p:cNvPicPr>
            <a:picLocks noChangeAspect="1"/>
          </p:cNvPicPr>
          <p:nvPr/>
        </p:nvPicPr>
        <p:blipFill rotWithShape="1">
          <a:blip r:embed="rId4"/>
          <a:srcRect l="19238" t="32994" r="14583" b="12106"/>
          <a:stretch/>
        </p:blipFill>
        <p:spPr>
          <a:xfrm>
            <a:off x="6924092" y="4328055"/>
            <a:ext cx="1780710" cy="2082525"/>
          </a:xfrm>
          <a:prstGeom prst="rect">
            <a:avLst/>
          </a:prstGeom>
        </p:spPr>
      </p:pic>
    </p:spTree>
    <p:extLst>
      <p:ext uri="{BB962C8B-B14F-4D97-AF65-F5344CB8AC3E}">
        <p14:creationId xmlns:p14="http://schemas.microsoft.com/office/powerpoint/2010/main" val="37114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39517" y="362585"/>
            <a:ext cx="8644939" cy="744823"/>
          </a:xfrm>
          <a:noFill/>
        </p:spPr>
        <p:txBody>
          <a:bodyPr/>
          <a:lstStyle/>
          <a:p>
            <a:pPr eaLnBrk="1" hangingPunct="1"/>
            <a:r>
              <a:rPr lang="en-US" altLang="zh-CN" sz="2800" u="sng" dirty="0"/>
              <a:t>Ideal conductor </a:t>
            </a:r>
            <a:r>
              <a:rPr lang="en-US" altLang="zh-CN" sz="2800" u="sng" dirty="0" err="1"/>
              <a:t>v.s</a:t>
            </a:r>
            <a:r>
              <a:rPr lang="en-US" altLang="zh-CN" sz="2800" u="sng" dirty="0"/>
              <a:t> superconductor</a:t>
            </a:r>
          </a:p>
        </p:txBody>
      </p:sp>
      <mc:AlternateContent xmlns:mc="http://schemas.openxmlformats.org/markup-compatibility/2006" xmlns:a14="http://schemas.microsoft.com/office/drawing/2010/main">
        <mc:Choice Requires="a14">
          <p:sp>
            <p:nvSpPr>
              <p:cNvPr id="12" name="Text Box 4"/>
              <p:cNvSpPr txBox="1">
                <a:spLocks noChangeArrowheads="1"/>
              </p:cNvSpPr>
              <p:nvPr/>
            </p:nvSpPr>
            <p:spPr bwMode="auto">
              <a:xfrm>
                <a:off x="1999370" y="3365969"/>
                <a:ext cx="1054360" cy="83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14:m>
                  <m:oMathPara xmlns:m="http://schemas.openxmlformats.org/officeDocument/2006/math">
                    <m:oMathParaPr>
                      <m:jc m:val="centerGroup"/>
                    </m:oMathParaPr>
                    <m:oMath xmlns:m="http://schemas.openxmlformats.org/officeDocument/2006/math">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𝑇</m:t>
                          </m:r>
                          <m:r>
                            <a:rPr lang="en-US" altLang="zh-CN" sz="2200" i="1">
                              <a:solidFill>
                                <a:srgbClr val="0000CC"/>
                              </a:solidFill>
                              <a:latin typeface="Cambria Math" panose="02040503050406030204" pitchFamily="18" charset="0"/>
                            </a:rPr>
                            <m:t>&lt;</m:t>
                          </m:r>
                          <m:r>
                            <a:rPr lang="en-US" altLang="zh-CN" sz="2200" i="1">
                              <a:solidFill>
                                <a:srgbClr val="0000CC"/>
                              </a:solidFill>
                              <a:latin typeface="Cambria Math" panose="02040503050406030204" pitchFamily="18" charset="0"/>
                            </a:rPr>
                            <m:t>𝑇</m:t>
                          </m:r>
                        </m:e>
                        <m:sub>
                          <m:r>
                            <a:rPr lang="en-US" altLang="zh-CN" sz="2200" i="1">
                              <a:solidFill>
                                <a:srgbClr val="0000CC"/>
                              </a:solidFill>
                              <a:latin typeface="Cambria Math" panose="02040503050406030204" pitchFamily="18" charset="0"/>
                            </a:rPr>
                            <m:t>𝑐</m:t>
                          </m:r>
                        </m:sub>
                        <m:sup>
                          <m:r>
                            <a:rPr lang="en-US" altLang="zh-CN" sz="2200" i="1">
                              <a:solidFill>
                                <a:srgbClr val="0000CC"/>
                              </a:solidFill>
                              <a:latin typeface="Cambria Math" panose="02040503050406030204" pitchFamily="18" charset="0"/>
                            </a:rPr>
                            <m:t> </m:t>
                          </m:r>
                        </m:sup>
                      </m:sSubSup>
                    </m:oMath>
                  </m:oMathPara>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B=0</a:t>
                </a:r>
              </a:p>
            </p:txBody>
          </p:sp>
        </mc:Choice>
        <mc:Fallback xmlns="">
          <p:sp>
            <p:nvSpPr>
              <p:cNvPr id="12" name="Text Box 4"/>
              <p:cNvSpPr txBox="1">
                <a:spLocks noRot="1" noChangeAspect="1" noMove="1" noResize="1" noEditPoints="1" noAdjustHandles="1" noChangeArrowheads="1" noChangeShapeType="1" noTextEdit="1"/>
              </p:cNvSpPr>
              <p:nvPr/>
            </p:nvSpPr>
            <p:spPr bwMode="auto">
              <a:xfrm>
                <a:off x="1999370" y="3365969"/>
                <a:ext cx="1054360" cy="837152"/>
              </a:xfrm>
              <a:prstGeom prst="rect">
                <a:avLst/>
              </a:prstGeom>
              <a:blipFill>
                <a:blip r:embed="rId2"/>
                <a:stretch>
                  <a:fillRect b="-15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 name="矩形 3"/>
          <p:cNvSpPr/>
          <p:nvPr/>
        </p:nvSpPr>
        <p:spPr>
          <a:xfrm>
            <a:off x="4223793" y="4881156"/>
            <a:ext cx="3056903" cy="1200329"/>
          </a:xfrm>
          <a:prstGeom prst="rect">
            <a:avLst/>
          </a:prstGeom>
        </p:spPr>
        <p:txBody>
          <a:bodyPr wrap="square">
            <a:spAutoFit/>
          </a:bodyPr>
          <a:lstStyle/>
          <a:p>
            <a:r>
              <a:rPr lang="en-US" altLang="zh-CN" dirty="0">
                <a:solidFill>
                  <a:srgbClr val="FF0000"/>
                </a:solidFill>
              </a:rPr>
              <a:t>Lentz’s law: </a:t>
            </a:r>
            <a:r>
              <a:rPr lang="en-US" altLang="zh-CN" dirty="0"/>
              <a:t>Screening currents develop in both cases to prevent the B-field to penetrate inside. </a:t>
            </a:r>
            <a:endParaRPr lang="zh-CN" altLang="en-US" dirty="0"/>
          </a:p>
        </p:txBody>
      </p:sp>
      <p:pic>
        <p:nvPicPr>
          <p:cNvPr id="6" name="图片 5"/>
          <p:cNvPicPr>
            <a:picLocks noChangeAspect="1"/>
          </p:cNvPicPr>
          <p:nvPr/>
        </p:nvPicPr>
        <p:blipFill rotWithShape="1">
          <a:blip r:embed="rId3"/>
          <a:srcRect l="49212" t="5901" r="12988" b="38450"/>
          <a:stretch/>
        </p:blipFill>
        <p:spPr>
          <a:xfrm>
            <a:off x="4482761" y="1664804"/>
            <a:ext cx="2380340" cy="2628292"/>
          </a:xfrm>
          <a:prstGeom prst="rect">
            <a:avLst/>
          </a:prstGeom>
        </p:spPr>
      </p:pic>
      <p:sp>
        <p:nvSpPr>
          <p:cNvPr id="7" name="椭圆 6"/>
          <p:cNvSpPr/>
          <p:nvPr/>
        </p:nvSpPr>
        <p:spPr>
          <a:xfrm>
            <a:off x="2058108" y="1997817"/>
            <a:ext cx="936104" cy="9361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a:off x="3407429" y="2645910"/>
            <a:ext cx="6840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03"/>
          <a:stretch/>
        </p:blipFill>
        <p:spPr bwMode="auto">
          <a:xfrm rot="10800000">
            <a:off x="8436260" y="1420635"/>
            <a:ext cx="1692188" cy="3026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 name="直接箭头连接符 18"/>
          <p:cNvCxnSpPr/>
          <p:nvPr/>
        </p:nvCxnSpPr>
        <p:spPr>
          <a:xfrm>
            <a:off x="7413761" y="2566728"/>
            <a:ext cx="6840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 Box 4"/>
          <p:cNvSpPr txBox="1">
            <a:spLocks noChangeArrowheads="1"/>
          </p:cNvSpPr>
          <p:nvPr/>
        </p:nvSpPr>
        <p:spPr bwMode="auto">
          <a:xfrm>
            <a:off x="3289149" y="1696429"/>
            <a:ext cx="10543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Apply B-field</a:t>
            </a:r>
          </a:p>
        </p:txBody>
      </p:sp>
      <mc:AlternateContent xmlns:mc="http://schemas.openxmlformats.org/markup-compatibility/2006" xmlns:a14="http://schemas.microsoft.com/office/drawing/2010/main">
        <mc:Choice Requires="a14">
          <p:sp>
            <p:nvSpPr>
              <p:cNvPr id="25" name="Text Box 4"/>
              <p:cNvSpPr txBox="1">
                <a:spLocks noChangeArrowheads="1"/>
              </p:cNvSpPr>
              <p:nvPr/>
            </p:nvSpPr>
            <p:spPr bwMode="auto">
              <a:xfrm>
                <a:off x="7260170" y="2934030"/>
                <a:ext cx="1054360" cy="837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14:m>
                  <m:oMathPara xmlns:m="http://schemas.openxmlformats.org/officeDocument/2006/math">
                    <m:oMathParaPr>
                      <m:jc m:val="centerGroup"/>
                    </m:oMathParaPr>
                    <m:oMath xmlns:m="http://schemas.openxmlformats.org/officeDocument/2006/math">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𝑇</m:t>
                          </m:r>
                          <m:r>
                            <a:rPr lang="en-US" altLang="zh-CN" sz="2200" i="1">
                              <a:solidFill>
                                <a:srgbClr val="0000CC"/>
                              </a:solidFill>
                              <a:latin typeface="Cambria Math" panose="02040503050406030204" pitchFamily="18" charset="0"/>
                            </a:rPr>
                            <m:t>&gt;</m:t>
                          </m:r>
                          <m:r>
                            <a:rPr lang="en-US" altLang="zh-CN" sz="2200" i="1">
                              <a:solidFill>
                                <a:srgbClr val="0000CC"/>
                              </a:solidFill>
                              <a:latin typeface="Cambria Math" panose="02040503050406030204" pitchFamily="18" charset="0"/>
                            </a:rPr>
                            <m:t>𝑇</m:t>
                          </m:r>
                        </m:e>
                        <m:sub>
                          <m:r>
                            <a:rPr lang="en-US" altLang="zh-CN" sz="2200" i="1">
                              <a:solidFill>
                                <a:srgbClr val="0000CC"/>
                              </a:solidFill>
                              <a:latin typeface="Cambria Math" panose="02040503050406030204" pitchFamily="18" charset="0"/>
                            </a:rPr>
                            <m:t>𝑐</m:t>
                          </m:r>
                        </m:sub>
                        <m:sup>
                          <m:r>
                            <a:rPr lang="en-US" altLang="zh-CN" sz="2200" i="1">
                              <a:solidFill>
                                <a:srgbClr val="0000CC"/>
                              </a:solidFill>
                              <a:latin typeface="Cambria Math" panose="02040503050406030204" pitchFamily="18" charset="0"/>
                            </a:rPr>
                            <m:t> </m:t>
                          </m:r>
                        </m:sup>
                      </m:sSubSup>
                    </m:oMath>
                  </m:oMathPara>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B=0</a:t>
                </a:r>
              </a:p>
            </p:txBody>
          </p:sp>
        </mc:Choice>
        <mc:Fallback xmlns="">
          <p:sp>
            <p:nvSpPr>
              <p:cNvPr id="25" name="Text Box 4"/>
              <p:cNvSpPr txBox="1">
                <a:spLocks noRot="1" noChangeAspect="1" noMove="1" noResize="1" noEditPoints="1" noAdjustHandles="1" noChangeArrowheads="1" noChangeShapeType="1" noTextEdit="1"/>
              </p:cNvSpPr>
              <p:nvPr/>
            </p:nvSpPr>
            <p:spPr bwMode="auto">
              <a:xfrm>
                <a:off x="7260170" y="2934030"/>
                <a:ext cx="1054360" cy="837152"/>
              </a:xfrm>
              <a:prstGeom prst="rect">
                <a:avLst/>
              </a:prstGeom>
              <a:blipFill>
                <a:blip r:embed="rId5"/>
                <a:stretch>
                  <a:fillRect b="-14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6" name="矩形 25"/>
          <p:cNvSpPr/>
          <p:nvPr/>
        </p:nvSpPr>
        <p:spPr>
          <a:xfrm>
            <a:off x="7932205" y="5019654"/>
            <a:ext cx="2312999" cy="923330"/>
          </a:xfrm>
          <a:prstGeom prst="rect">
            <a:avLst/>
          </a:prstGeom>
        </p:spPr>
        <p:txBody>
          <a:bodyPr wrap="square">
            <a:spAutoFit/>
          </a:bodyPr>
          <a:lstStyle/>
          <a:p>
            <a:r>
              <a:rPr lang="en-US" altLang="zh-CN" dirty="0"/>
              <a:t>Screening currents decays </a:t>
            </a:r>
            <a:r>
              <a:rPr lang="en-US" altLang="zh-CN" dirty="0">
                <a:sym typeface="Wingdings" panose="05000000000000000000" pitchFamily="2" charset="2"/>
              </a:rPr>
              <a:t></a:t>
            </a:r>
            <a:r>
              <a:rPr lang="en-US" altLang="zh-CN" dirty="0"/>
              <a:t> B-field enters the bulk</a:t>
            </a:r>
            <a:endParaRPr lang="zh-CN" altLang="en-US" dirty="0"/>
          </a:p>
        </p:txBody>
      </p:sp>
    </p:spTree>
    <p:extLst>
      <p:ext uri="{BB962C8B-B14F-4D97-AF65-F5344CB8AC3E}">
        <p14:creationId xmlns:p14="http://schemas.microsoft.com/office/powerpoint/2010/main" val="2708016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739517" y="296653"/>
            <a:ext cx="8644939" cy="744823"/>
          </a:xfrm>
          <a:noFill/>
        </p:spPr>
        <p:txBody>
          <a:bodyPr/>
          <a:lstStyle/>
          <a:p>
            <a:pPr eaLnBrk="1" hangingPunct="1"/>
            <a:r>
              <a:rPr lang="en-US" altLang="zh-CN" sz="2800" u="sng" dirty="0"/>
              <a:t>Meissner effect: </a:t>
            </a:r>
            <a:r>
              <a:rPr lang="en-US" altLang="zh-CN" sz="2800" u="sng" dirty="0">
                <a:solidFill>
                  <a:srgbClr val="FF0000"/>
                </a:solidFill>
              </a:rPr>
              <a:t>beyond Lenz law</a:t>
            </a:r>
          </a:p>
        </p:txBody>
      </p:sp>
      <mc:AlternateContent xmlns:mc="http://schemas.openxmlformats.org/markup-compatibility/2006" xmlns:a14="http://schemas.microsoft.com/office/drawing/2010/main">
        <mc:Choice Requires="a14">
          <p:sp>
            <p:nvSpPr>
              <p:cNvPr id="16" name="Text Box 4"/>
              <p:cNvSpPr txBox="1">
                <a:spLocks noChangeArrowheads="1"/>
              </p:cNvSpPr>
              <p:nvPr/>
            </p:nvSpPr>
            <p:spPr bwMode="auto">
              <a:xfrm>
                <a:off x="4112751" y="1107273"/>
                <a:ext cx="4252454"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sz="2200" dirty="0">
                    <a:solidFill>
                      <a:srgbClr val="0000CC"/>
                    </a:solidFill>
                  </a:rPr>
                  <a:t>C</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ool the sample again</a:t>
                </a:r>
                <a14:m>
                  <m:oMath xmlns:m="http://schemas.openxmlformats.org/officeDocument/2006/math">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𝑇</m:t>
                        </m:r>
                        <m:r>
                          <a:rPr lang="en-US" altLang="zh-CN" sz="2200" i="1">
                            <a:solidFill>
                              <a:srgbClr val="0000CC"/>
                            </a:solidFill>
                            <a:latin typeface="Cambria Math" panose="02040503050406030204" pitchFamily="18" charset="0"/>
                          </a:rPr>
                          <m:t>&lt;</m:t>
                        </m:r>
                        <m:r>
                          <a:rPr lang="en-US" altLang="zh-CN" sz="2200" i="1">
                            <a:solidFill>
                              <a:srgbClr val="0000CC"/>
                            </a:solidFill>
                            <a:latin typeface="Cambria Math" panose="02040503050406030204" pitchFamily="18" charset="0"/>
                          </a:rPr>
                          <m:t>𝑇</m:t>
                        </m:r>
                      </m:e>
                      <m:sub>
                        <m:r>
                          <a:rPr lang="en-US" altLang="zh-CN" sz="2200" i="1">
                            <a:solidFill>
                              <a:srgbClr val="0000CC"/>
                            </a:solidFill>
                            <a:latin typeface="Cambria Math" panose="02040503050406030204" pitchFamily="18" charset="0"/>
                          </a:rPr>
                          <m:t>𝑐</m:t>
                        </m:r>
                      </m:sub>
                      <m:sup>
                        <m:r>
                          <a:rPr lang="en-US" altLang="zh-CN" sz="2200" i="1">
                            <a:solidFill>
                              <a:srgbClr val="0000CC"/>
                            </a:solidFill>
                            <a:latin typeface="Cambria Math" panose="02040503050406030204" pitchFamily="18" charset="0"/>
                          </a:rPr>
                          <m:t> </m:t>
                        </m:r>
                      </m:sup>
                    </m:sSubSup>
                  </m:oMath>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 Box 4"/>
              <p:cNvSpPr txBox="1">
                <a:spLocks noRot="1" noChangeAspect="1" noMove="1" noResize="1" noEditPoints="1" noAdjustHandles="1" noChangeArrowheads="1" noChangeShapeType="1" noTextEdit="1"/>
              </p:cNvSpPr>
              <p:nvPr/>
            </p:nvSpPr>
            <p:spPr bwMode="auto">
              <a:xfrm>
                <a:off x="4112751" y="1107273"/>
                <a:ext cx="4252454" cy="430887"/>
              </a:xfrm>
              <a:prstGeom prst="rect">
                <a:avLst/>
              </a:prstGeom>
              <a:blipFill>
                <a:blip r:embed="rId2"/>
                <a:stretch>
                  <a:fillRect l="-1865" t="-10000"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10" name="图片 9"/>
          <p:cNvPicPr>
            <a:picLocks noChangeAspect="1"/>
          </p:cNvPicPr>
          <p:nvPr/>
        </p:nvPicPr>
        <p:blipFill rotWithShape="1">
          <a:blip r:embed="rId3"/>
          <a:srcRect l="49212" t="6013" r="12988" b="52822"/>
          <a:stretch/>
        </p:blipFill>
        <p:spPr>
          <a:xfrm>
            <a:off x="2721841" y="1924204"/>
            <a:ext cx="2380340" cy="1944216"/>
          </a:xfrm>
          <a:prstGeom prst="rect">
            <a:avLst/>
          </a:prstGeom>
        </p:spPr>
      </p:pic>
      <p:sp>
        <p:nvSpPr>
          <p:cNvPr id="17" name="Text Box 4"/>
          <p:cNvSpPr txBox="1">
            <a:spLocks noChangeArrowheads="1"/>
          </p:cNvSpPr>
          <p:nvPr/>
        </p:nvSpPr>
        <p:spPr bwMode="auto">
          <a:xfrm>
            <a:off x="2250082" y="5661249"/>
            <a:ext cx="81165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Note that the screening current is against the direction by the Lentz law (pointed by J. Hirsch).  </a:t>
            </a:r>
          </a:p>
        </p:txBody>
      </p:sp>
      <p:pic>
        <p:nvPicPr>
          <p:cNvPr id="2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03" t="19503"/>
          <a:stretch/>
        </p:blipFill>
        <p:spPr bwMode="auto">
          <a:xfrm rot="10800000">
            <a:off x="7640312" y="1596511"/>
            <a:ext cx="1692188" cy="2436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4"/>
          <p:cNvSpPr txBox="1">
            <a:spLocks noChangeArrowheads="1"/>
          </p:cNvSpPr>
          <p:nvPr/>
        </p:nvSpPr>
        <p:spPr bwMode="auto">
          <a:xfrm>
            <a:off x="2250082" y="4266918"/>
            <a:ext cx="40619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Superconductor: B-field repelled again; independent on history;</a:t>
            </a:r>
          </a:p>
        </p:txBody>
      </p:sp>
      <p:sp>
        <p:nvSpPr>
          <p:cNvPr id="24" name="Text Box 4"/>
          <p:cNvSpPr txBox="1">
            <a:spLocks noChangeArrowheads="1"/>
          </p:cNvSpPr>
          <p:nvPr/>
        </p:nvSpPr>
        <p:spPr bwMode="auto">
          <a:xfrm>
            <a:off x="7032104" y="4302157"/>
            <a:ext cx="2908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Ideal conductor: maintain its history</a:t>
            </a:r>
          </a:p>
        </p:txBody>
      </p:sp>
    </p:spTree>
    <p:extLst>
      <p:ext uri="{BB962C8B-B14F-4D97-AF65-F5344CB8AC3E}">
        <p14:creationId xmlns:p14="http://schemas.microsoft.com/office/powerpoint/2010/main" val="177091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AutoShape 21"/>
          <p:cNvSpPr>
            <a:spLocks noChangeArrowheads="1"/>
          </p:cNvSpPr>
          <p:nvPr/>
        </p:nvSpPr>
        <p:spPr bwMode="auto">
          <a:xfrm>
            <a:off x="4779695" y="2312877"/>
            <a:ext cx="5031420" cy="120367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pic>
        <p:nvPicPr>
          <p:cNvPr id="2355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1330785"/>
            <a:ext cx="1742728" cy="213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1000" y="3897053"/>
            <a:ext cx="1594780" cy="2273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
          <p:cNvSpPr>
            <a:spLocks noGrp="1" noChangeArrowheads="1"/>
          </p:cNvSpPr>
          <p:nvPr>
            <p:ph type="title"/>
          </p:nvPr>
        </p:nvSpPr>
        <p:spPr>
          <a:xfrm>
            <a:off x="1739517" y="362585"/>
            <a:ext cx="8644939" cy="744823"/>
          </a:xfrm>
          <a:noFill/>
        </p:spPr>
        <p:txBody>
          <a:bodyPr/>
          <a:lstStyle/>
          <a:p>
            <a:pPr eaLnBrk="1" hangingPunct="1"/>
            <a:r>
              <a:rPr lang="en-US" altLang="zh-CN" sz="2800" u="sng" dirty="0"/>
              <a:t>E&amp;M responses: The London equation</a:t>
            </a:r>
          </a:p>
        </p:txBody>
      </p:sp>
      <mc:AlternateContent xmlns:mc="http://schemas.openxmlformats.org/markup-compatibility/2006" xmlns:a14="http://schemas.microsoft.com/office/drawing/2010/main">
        <mc:Choice Requires="a14">
          <p:sp>
            <p:nvSpPr>
              <p:cNvPr id="17" name="Text Box 4"/>
              <p:cNvSpPr txBox="1">
                <a:spLocks noChangeArrowheads="1"/>
              </p:cNvSpPr>
              <p:nvPr/>
            </p:nvSpPr>
            <p:spPr bwMode="auto">
              <a:xfrm>
                <a:off x="4985395" y="1426909"/>
                <a:ext cx="4825720" cy="474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14:m>
                  <m:oMath xmlns:m="http://schemas.openxmlformats.org/officeDocument/2006/math">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𝑇</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  </m:t>
                    </m:r>
                    <m: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𝑇</m:t>
                        </m:r>
                      </m:sub>
                    </m:sSub>
                    <m: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=0,  </m:t>
                    </m:r>
                    <m: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=0 </m:t>
                    </m:r>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7" name="Text Box 4"/>
              <p:cNvSpPr txBox="1">
                <a:spLocks noRot="1" noChangeAspect="1" noMove="1" noResize="1" noEditPoints="1" noAdjustHandles="1" noChangeArrowheads="1" noChangeShapeType="1" noTextEdit="1"/>
              </p:cNvSpPr>
              <p:nvPr/>
            </p:nvSpPr>
            <p:spPr bwMode="auto">
              <a:xfrm>
                <a:off x="4985395" y="1426909"/>
                <a:ext cx="4825720" cy="47423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 Box 4"/>
              <p:cNvSpPr txBox="1">
                <a:spLocks noChangeArrowheads="1"/>
              </p:cNvSpPr>
              <p:nvPr/>
            </p:nvSpPr>
            <p:spPr bwMode="auto">
              <a:xfrm>
                <a:off x="7152323" y="3881265"/>
                <a:ext cx="2444294" cy="8531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14:m>
                  <m:oMathPara xmlns:m="http://schemas.openxmlformats.org/officeDocument/2006/math">
                    <m:oMathParaPr>
                      <m:jc m:val="centerGroup"/>
                    </m:oMathParaPr>
                    <m:oMath xmlns:m="http://schemas.openxmlformats.org/officeDocument/2006/math">
                      <m:sSubSup>
                        <m:sSub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𝜌</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b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f>
                        <m:f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fPr>
                        <m:num>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𝑒</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sup>
                          </m:sSup>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𝑛</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Sub>
                        </m:num>
                        <m:den>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𝑚𝑐</m:t>
                          </m:r>
                        </m:den>
                      </m:f>
                      <m: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m:t>
                      </m:r>
                      <m:f>
                        <m:f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fPr>
                        <m:num>
                          <m:r>
                            <m:rPr>
                              <m:sty m:val="p"/>
                            </m:rPr>
                            <a:rPr lang="en-US" altLang="zh-CN" sz="2200">
                              <a:solidFill>
                                <a:srgbClr val="0000CC"/>
                              </a:solidFill>
                              <a:latin typeface="Cambria Math" panose="02040503050406030204" pitchFamily="18" charset="0"/>
                              <a:ea typeface="Tahoma" panose="020B0604030504040204" pitchFamily="34" charset="0"/>
                              <a:cs typeface="Tahoma" panose="020B0604030504040204" pitchFamily="34" charset="0"/>
                            </a:rPr>
                            <m:t>c</m:t>
                          </m:r>
                        </m:num>
                        <m:den>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4</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𝜋</m:t>
                          </m:r>
                          <m:sSubSup>
                            <m:sSub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𝜆</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sup>
                          </m:sSubSup>
                        </m:den>
                      </m:f>
                    </m:oMath>
                  </m:oMathPara>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 Box 4"/>
              <p:cNvSpPr txBox="1">
                <a:spLocks noRot="1" noChangeAspect="1" noMove="1" noResize="1" noEditPoints="1" noAdjustHandles="1" noChangeArrowheads="1" noChangeShapeType="1" noTextEdit="1"/>
              </p:cNvSpPr>
              <p:nvPr/>
            </p:nvSpPr>
            <p:spPr bwMode="auto">
              <a:xfrm>
                <a:off x="7152323" y="3881265"/>
                <a:ext cx="2444294" cy="85311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图片 2"/>
          <p:cNvPicPr>
            <a:picLocks noChangeAspect="1"/>
          </p:cNvPicPr>
          <p:nvPr/>
        </p:nvPicPr>
        <p:blipFill>
          <a:blip r:embed="rId6"/>
          <a:stretch>
            <a:fillRect/>
          </a:stretch>
        </p:blipFill>
        <p:spPr>
          <a:xfrm>
            <a:off x="7329490" y="5387138"/>
            <a:ext cx="2503227" cy="809206"/>
          </a:xfrm>
          <a:prstGeom prst="rect">
            <a:avLst/>
          </a:prstGeom>
        </p:spPr>
      </p:pic>
      <p:sp>
        <p:nvSpPr>
          <p:cNvPr id="21" name="Text Box 4"/>
          <p:cNvSpPr txBox="1">
            <a:spLocks noChangeArrowheads="1"/>
          </p:cNvSpPr>
          <p:nvPr/>
        </p:nvSpPr>
        <p:spPr bwMode="auto">
          <a:xfrm>
            <a:off x="4804387" y="3939895"/>
            <a:ext cx="25151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Superfluid density:</a:t>
            </a:r>
          </a:p>
        </p:txBody>
      </p:sp>
      <p:sp>
        <p:nvSpPr>
          <p:cNvPr id="22" name="Text Box 4"/>
          <p:cNvSpPr txBox="1">
            <a:spLocks noChangeArrowheads="1"/>
          </p:cNvSpPr>
          <p:nvPr/>
        </p:nvSpPr>
        <p:spPr bwMode="auto">
          <a:xfrm>
            <a:off x="4779695" y="2391455"/>
            <a:ext cx="51742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Response to the vector potential A:</a:t>
            </a:r>
          </a:p>
        </p:txBody>
      </p:sp>
      <p:sp>
        <p:nvSpPr>
          <p:cNvPr id="23" name="Text Box 4"/>
          <p:cNvSpPr txBox="1">
            <a:spLocks noChangeArrowheads="1"/>
          </p:cNvSpPr>
          <p:nvPr/>
        </p:nvSpPr>
        <p:spPr bwMode="auto">
          <a:xfrm>
            <a:off x="4749085" y="5229025"/>
            <a:ext cx="25151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Penetration depth</a:t>
            </a:r>
          </a:p>
        </p:txBody>
      </p:sp>
      <mc:AlternateContent xmlns:mc="http://schemas.openxmlformats.org/markup-compatibility/2006" xmlns:a14="http://schemas.microsoft.com/office/drawing/2010/main">
        <mc:Choice Requires="a14">
          <p:sp>
            <p:nvSpPr>
              <p:cNvPr id="24" name="Text Box 4"/>
              <p:cNvSpPr txBox="1">
                <a:spLocks noChangeArrowheads="1"/>
              </p:cNvSpPr>
              <p:nvPr/>
            </p:nvSpPr>
            <p:spPr bwMode="auto">
              <a:xfrm>
                <a:off x="6276021" y="2955056"/>
                <a:ext cx="1620181" cy="474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14:m>
                  <m:oMath xmlns:m="http://schemas.openxmlformats.org/officeDocument/2006/math">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𝐽</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Sub>
                      </m:e>
                    </m:acc>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𝜌</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acc>
                          <m:accPr>
                            <m: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acc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𝐴</m:t>
                            </m:r>
                          </m:e>
                        </m:acc>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𝑇</m:t>
                        </m:r>
                      </m:sub>
                    </m:sSub>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4" name="Text Box 4"/>
              <p:cNvSpPr txBox="1">
                <a:spLocks noRot="1" noChangeAspect="1" noMove="1" noResize="1" noEditPoints="1" noAdjustHandles="1" noChangeArrowheads="1" noChangeShapeType="1" noTextEdit="1"/>
              </p:cNvSpPr>
              <p:nvPr/>
            </p:nvSpPr>
            <p:spPr bwMode="auto">
              <a:xfrm>
                <a:off x="6276021" y="2955056"/>
                <a:ext cx="1620181" cy="4742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101119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1735538" y="332657"/>
            <a:ext cx="8644939" cy="744823"/>
          </a:xfrm>
          <a:noFill/>
        </p:spPr>
        <p:txBody>
          <a:bodyPr/>
          <a:lstStyle/>
          <a:p>
            <a:pPr eaLnBrk="1" hangingPunct="1"/>
            <a:r>
              <a:rPr lang="en-US" altLang="zh-CN" sz="2800" u="sng" dirty="0">
                <a:solidFill>
                  <a:schemeClr val="tx1"/>
                </a:solidFill>
                <a:latin typeface="Tahoma" panose="020B0604030504040204" pitchFamily="34" charset="0"/>
                <a:ea typeface="Tahoma" panose="020B0604030504040204" pitchFamily="34" charset="0"/>
                <a:cs typeface="Tahoma" panose="020B0604030504040204" pitchFamily="34" charset="0"/>
              </a:rPr>
              <a:t>Who is Lev Landau (1908-1968)?</a:t>
            </a:r>
          </a:p>
        </p:txBody>
      </p:sp>
      <p:pic>
        <p:nvPicPr>
          <p:cNvPr id="3" name="图片 2"/>
          <p:cNvPicPr>
            <a:picLocks noChangeAspect="1"/>
          </p:cNvPicPr>
          <p:nvPr/>
        </p:nvPicPr>
        <p:blipFill>
          <a:blip r:embed="rId2"/>
          <a:stretch>
            <a:fillRect/>
          </a:stretch>
        </p:blipFill>
        <p:spPr>
          <a:xfrm>
            <a:off x="2279577" y="1304764"/>
            <a:ext cx="1641965" cy="2288326"/>
          </a:xfrm>
          <a:prstGeom prst="rect">
            <a:avLst/>
          </a:prstGeom>
        </p:spPr>
      </p:pic>
      <p:sp>
        <p:nvSpPr>
          <p:cNvPr id="6" name="矩形 5"/>
          <p:cNvSpPr/>
          <p:nvPr/>
        </p:nvSpPr>
        <p:spPr>
          <a:xfrm>
            <a:off x="4475820" y="1107407"/>
            <a:ext cx="5796644" cy="5509200"/>
          </a:xfrm>
          <a:prstGeom prst="rect">
            <a:avLst/>
          </a:prstGeom>
        </p:spPr>
        <p:txBody>
          <a:bodyPr wrap="square">
            <a:spAutoFit/>
          </a:bodyPr>
          <a:lstStyle/>
          <a:p>
            <a:pPr algn="ctr"/>
            <a:r>
              <a:rPr lang="en-US" altLang="zh-CN" sz="2200" dirty="0">
                <a:latin typeface="Tahoma" panose="020B0604030504040204" pitchFamily="34" charset="0"/>
                <a:ea typeface="Tahoma" panose="020B0604030504040204" pitchFamily="34" charset="0"/>
                <a:cs typeface="Tahoma" panose="020B0604030504040204" pitchFamily="34" charset="0"/>
              </a:rPr>
              <a:t>Ten Commandments</a:t>
            </a:r>
          </a:p>
          <a:p>
            <a:pPr algn="ctr"/>
            <a:endParaRPr lang="en-US" altLang="zh-CN" sz="22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tLang="zh-CN" sz="2200" dirty="0">
                <a:latin typeface="Tahoma" panose="020B0604030504040204" pitchFamily="34" charset="0"/>
                <a:ea typeface="Tahoma" panose="020B0604030504040204" pitchFamily="34" charset="0"/>
                <a:cs typeface="Tahoma" panose="020B0604030504040204" pitchFamily="34" charset="0"/>
              </a:rPr>
              <a:t>1927, Density matrix; </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1930, Landau diamagnetism; </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1935, Dynamics of </a:t>
            </a:r>
            <a:r>
              <a:rPr lang="en-US" altLang="zh-CN" sz="2200" dirty="0" err="1">
                <a:solidFill>
                  <a:srgbClr val="FF0000"/>
                </a:solidFill>
                <a:latin typeface="Tahoma" panose="020B0604030504040204" pitchFamily="34" charset="0"/>
                <a:ea typeface="Tahoma" panose="020B0604030504040204" pitchFamily="34" charset="0"/>
                <a:cs typeface="Tahoma" panose="020B0604030504040204" pitchFamily="34" charset="0"/>
              </a:rPr>
              <a:t>ferromagnets</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 (with E. </a:t>
            </a:r>
            <a:r>
              <a:rPr lang="en-US" altLang="zh-CN" sz="2200" dirty="0" err="1">
                <a:solidFill>
                  <a:srgbClr val="FF0000"/>
                </a:solidFill>
                <a:latin typeface="Tahoma" panose="020B0604030504040204" pitchFamily="34" charset="0"/>
                <a:ea typeface="Tahoma" panose="020B0604030504040204" pitchFamily="34" charset="0"/>
                <a:cs typeface="Tahoma" panose="020B0604030504040204" pitchFamily="34" charset="0"/>
              </a:rPr>
              <a:t>Lifshitz</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1937, Theory of phase transitions (1937); </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1937, Intermediate state of superconductors; </a:t>
            </a:r>
          </a:p>
          <a:p>
            <a:pPr marL="342900" indent="-342900">
              <a:buFont typeface="+mj-lt"/>
              <a:buAutoNum type="arabicPeriod"/>
            </a:pPr>
            <a:r>
              <a:rPr lang="en-US" altLang="zh-CN" sz="2200" dirty="0">
                <a:latin typeface="Tahoma" panose="020B0604030504040204" pitchFamily="34" charset="0"/>
                <a:ea typeface="Tahoma" panose="020B0604030504040204" pitchFamily="34" charset="0"/>
                <a:cs typeface="Tahoma" panose="020B0604030504040204" pitchFamily="34" charset="0"/>
              </a:rPr>
              <a:t>1937, Statistical theory of nuclei (1937); </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1941, Theory of </a:t>
            </a:r>
            <a:r>
              <a:rPr lang="en-US" altLang="zh-CN" sz="2200" dirty="0" err="1">
                <a:solidFill>
                  <a:srgbClr val="FF0000"/>
                </a:solidFill>
                <a:latin typeface="Tahoma" panose="020B0604030504040204" pitchFamily="34" charset="0"/>
                <a:ea typeface="Tahoma" panose="020B0604030504040204" pitchFamily="34" charset="0"/>
                <a:cs typeface="Tahoma" panose="020B0604030504040204" pitchFamily="34" charset="0"/>
              </a:rPr>
              <a:t>superfluidity</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 (1941); </a:t>
            </a:r>
          </a:p>
          <a:p>
            <a:pPr marL="342900" indent="-342900">
              <a:buFont typeface="+mj-lt"/>
              <a:buAutoNum type="arabicPeriod"/>
            </a:pPr>
            <a:r>
              <a:rPr lang="en-US" altLang="zh-CN" sz="2200" dirty="0">
                <a:latin typeface="Tahoma" panose="020B0604030504040204" pitchFamily="34" charset="0"/>
                <a:ea typeface="Tahoma" panose="020B0604030504040204" pitchFamily="34" charset="0"/>
                <a:cs typeface="Tahoma" panose="020B0604030504040204" pitchFamily="34" charset="0"/>
              </a:rPr>
              <a:t>1954, Renormalization of electron charge in quantum electrodynamics (1954, with A. </a:t>
            </a:r>
            <a:r>
              <a:rPr lang="en-US" altLang="zh-CN" sz="2200" dirty="0" err="1">
                <a:latin typeface="Tahoma" panose="020B0604030504040204" pitchFamily="34" charset="0"/>
                <a:ea typeface="Tahoma" panose="020B0604030504040204" pitchFamily="34" charset="0"/>
                <a:cs typeface="Tahoma" panose="020B0604030504040204" pitchFamily="34" charset="0"/>
              </a:rPr>
              <a:t>Abrikosov</a:t>
            </a:r>
            <a:r>
              <a:rPr lang="en-US" altLang="zh-CN" sz="2200" dirty="0">
                <a:latin typeface="Tahoma" panose="020B0604030504040204" pitchFamily="34" charset="0"/>
                <a:ea typeface="Tahoma" panose="020B0604030504040204" pitchFamily="34" charset="0"/>
                <a:cs typeface="Tahoma" panose="020B0604030504040204" pitchFamily="34" charset="0"/>
              </a:rPr>
              <a:t> and I. </a:t>
            </a:r>
            <a:r>
              <a:rPr lang="en-US" altLang="zh-CN" sz="2200" dirty="0" err="1">
                <a:latin typeface="Tahoma" panose="020B0604030504040204" pitchFamily="34" charset="0"/>
                <a:ea typeface="Tahoma" panose="020B0604030504040204" pitchFamily="34" charset="0"/>
                <a:cs typeface="Tahoma" panose="020B0604030504040204" pitchFamily="34" charset="0"/>
              </a:rPr>
              <a:t>Khalatnikov</a:t>
            </a:r>
            <a:r>
              <a:rPr lang="en-US" altLang="zh-CN" sz="22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mj-lt"/>
              <a:buAutoNum type="arabicPeriod"/>
            </a:pP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1956, Theory of Fermi Liquid; </a:t>
            </a:r>
          </a:p>
          <a:p>
            <a:pPr marL="342900" indent="-342900">
              <a:buFont typeface="+mj-lt"/>
              <a:buAutoNum type="arabicPeriod"/>
            </a:pPr>
            <a:r>
              <a:rPr lang="en-US" altLang="zh-CN" sz="2200" dirty="0">
                <a:latin typeface="Tahoma" panose="020B0604030504040204" pitchFamily="34" charset="0"/>
                <a:ea typeface="Tahoma" panose="020B0604030504040204" pitchFamily="34" charset="0"/>
                <a:cs typeface="Tahoma" panose="020B0604030504040204" pitchFamily="34" charset="0"/>
              </a:rPr>
              <a:t>1957,Two-component neutrino theory. </a:t>
            </a:r>
          </a:p>
        </p:txBody>
      </p:sp>
      <p:pic>
        <p:nvPicPr>
          <p:cNvPr id="8" name="图片 7"/>
          <p:cNvPicPr>
            <a:picLocks noChangeAspect="1"/>
          </p:cNvPicPr>
          <p:nvPr/>
        </p:nvPicPr>
        <p:blipFill>
          <a:blip r:embed="rId3"/>
          <a:stretch>
            <a:fillRect/>
          </a:stretch>
        </p:blipFill>
        <p:spPr>
          <a:xfrm>
            <a:off x="2171564" y="4089348"/>
            <a:ext cx="1670842" cy="2124236"/>
          </a:xfrm>
          <a:prstGeom prst="rect">
            <a:avLst/>
          </a:prstGeom>
        </p:spPr>
      </p:pic>
    </p:spTree>
    <p:extLst>
      <p:ext uri="{BB962C8B-B14F-4D97-AF65-F5344CB8AC3E}">
        <p14:creationId xmlns:p14="http://schemas.microsoft.com/office/powerpoint/2010/main" val="382029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424113" y="296864"/>
            <a:ext cx="7752969" cy="827087"/>
          </a:xfrm>
          <a:noFill/>
        </p:spPr>
        <p:txBody>
          <a:bodyPr/>
          <a:lstStyle/>
          <a:p>
            <a:pPr eaLnBrk="1" hangingPunct="1"/>
            <a:r>
              <a:rPr lang="en-US" altLang="zh-CN" sz="2800" u="sng" dirty="0"/>
              <a:t>One-sentence introduction (I)</a:t>
            </a:r>
          </a:p>
        </p:txBody>
      </p:sp>
      <p:sp>
        <p:nvSpPr>
          <p:cNvPr id="111619" name="Text Box 23"/>
          <p:cNvSpPr txBox="1">
            <a:spLocks noChangeArrowheads="1"/>
          </p:cNvSpPr>
          <p:nvPr/>
        </p:nvSpPr>
        <p:spPr bwMode="auto">
          <a:xfrm>
            <a:off x="1947149" y="1160749"/>
            <a:ext cx="82299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High energy:</a:t>
            </a:r>
            <a:r>
              <a:rPr lang="en-US" altLang="zh-CN" sz="2200" dirty="0">
                <a:solidFill>
                  <a:srgbClr val="0000CC"/>
                </a:solidFill>
                <a:latin typeface="Tahoma" panose="020B0604030504040204" pitchFamily="34" charset="0"/>
                <a:sym typeface="Wingdings" panose="05000000000000000000" pitchFamily="2" charset="2"/>
              </a:rPr>
              <a:t> Physics at the </a:t>
            </a:r>
            <a:r>
              <a:rPr lang="en-US" altLang="zh-CN" sz="2200" b="1" dirty="0">
                <a:solidFill>
                  <a:srgbClr val="FF0000"/>
                </a:solidFill>
                <a:latin typeface="Tahoma" panose="020B0604030504040204" pitchFamily="34" charset="0"/>
                <a:sym typeface="Wingdings" panose="05000000000000000000" pitchFamily="2" charset="2"/>
              </a:rPr>
              <a:t>smallest </a:t>
            </a:r>
            <a:r>
              <a:rPr lang="en-US" altLang="zh-CN" sz="2200" dirty="0">
                <a:latin typeface="Tahoma" panose="020B0604030504040204" pitchFamily="34" charset="0"/>
                <a:sym typeface="Wingdings" panose="05000000000000000000" pitchFamily="2" charset="2"/>
              </a:rPr>
              <a:t>space-time scale. </a:t>
            </a:r>
            <a:r>
              <a:rPr lang="en-US" altLang="zh-CN" sz="2200" dirty="0">
                <a:solidFill>
                  <a:srgbClr val="0000CC"/>
                </a:solidFill>
                <a:latin typeface="Tahoma" panose="020B0604030504040204" pitchFamily="34" charset="0"/>
                <a:sym typeface="Wingdings" panose="05000000000000000000" pitchFamily="2" charset="2"/>
              </a:rPr>
              <a:t> </a:t>
            </a:r>
            <a:endParaRPr lang="en-US" altLang="zh-CN" sz="2200" dirty="0">
              <a:solidFill>
                <a:srgbClr val="0000CC"/>
              </a:solidFill>
              <a:latin typeface="Tahoma" panose="020B0604030504040204" pitchFamily="34" charset="0"/>
            </a:endParaRPr>
          </a:p>
        </p:txBody>
      </p:sp>
      <p:sp>
        <p:nvSpPr>
          <p:cNvPr id="10" name="Text Box 23"/>
          <p:cNvSpPr txBox="1">
            <a:spLocks noChangeArrowheads="1"/>
          </p:cNvSpPr>
          <p:nvPr/>
        </p:nvSpPr>
        <p:spPr bwMode="auto">
          <a:xfrm>
            <a:off x="2375839" y="5877273"/>
            <a:ext cx="37563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1800" dirty="0">
                <a:latin typeface="Tahoma" panose="020B0604030504040204" pitchFamily="34" charset="0"/>
              </a:rPr>
              <a:t>Microscopic structure of space-time,  fundamental particles/interactions. </a:t>
            </a:r>
          </a:p>
        </p:txBody>
      </p:sp>
      <p:pic>
        <p:nvPicPr>
          <p:cNvPr id="2" name="图片 1"/>
          <p:cNvPicPr>
            <a:picLocks noChangeAspect="1"/>
          </p:cNvPicPr>
          <p:nvPr/>
        </p:nvPicPr>
        <p:blipFill>
          <a:blip r:embed="rId3"/>
          <a:stretch>
            <a:fillRect/>
          </a:stretch>
        </p:blipFill>
        <p:spPr>
          <a:xfrm>
            <a:off x="2783632" y="3140969"/>
            <a:ext cx="2940756" cy="2373079"/>
          </a:xfrm>
          <a:prstGeom prst="rect">
            <a:avLst/>
          </a:prstGeom>
        </p:spPr>
      </p:pic>
      <p:sp>
        <p:nvSpPr>
          <p:cNvPr id="12" name="Text Box 23"/>
          <p:cNvSpPr txBox="1">
            <a:spLocks noChangeArrowheads="1"/>
          </p:cNvSpPr>
          <p:nvPr/>
        </p:nvSpPr>
        <p:spPr bwMode="auto">
          <a:xfrm>
            <a:off x="1942582" y="1988841"/>
            <a:ext cx="47654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Astrophysics: Physics at the </a:t>
            </a:r>
            <a:r>
              <a:rPr lang="en-US" altLang="zh-CN" sz="2200" b="1" dirty="0">
                <a:solidFill>
                  <a:srgbClr val="FF0000"/>
                </a:solidFill>
                <a:latin typeface="Tahoma" panose="020B0604030504040204" pitchFamily="34" charset="0"/>
                <a:sym typeface="Wingdings" panose="05000000000000000000" pitchFamily="2" charset="2"/>
              </a:rPr>
              <a:t>largest</a:t>
            </a:r>
            <a:r>
              <a:rPr lang="en-US" altLang="zh-CN" sz="2200" dirty="0">
                <a:solidFill>
                  <a:srgbClr val="0000CC"/>
                </a:solidFill>
                <a:latin typeface="Tahoma" panose="020B0604030504040204" pitchFamily="34" charset="0"/>
                <a:sym typeface="Wingdings" panose="05000000000000000000" pitchFamily="2" charset="2"/>
              </a:rPr>
              <a:t> space-time scale.  </a:t>
            </a:r>
            <a:endParaRPr lang="en-US" altLang="zh-CN" sz="2200" dirty="0">
              <a:solidFill>
                <a:srgbClr val="0000CC"/>
              </a:solidFill>
              <a:latin typeface="Tahoma" panose="020B0604030504040204" pitchFamily="34" charset="0"/>
            </a:endParaRPr>
          </a:p>
        </p:txBody>
      </p:sp>
      <p:pic>
        <p:nvPicPr>
          <p:cNvPr id="3" name="图片 2"/>
          <p:cNvPicPr>
            <a:picLocks noChangeAspect="1"/>
          </p:cNvPicPr>
          <p:nvPr/>
        </p:nvPicPr>
        <p:blipFill>
          <a:blip r:embed="rId4"/>
          <a:stretch>
            <a:fillRect/>
          </a:stretch>
        </p:blipFill>
        <p:spPr>
          <a:xfrm>
            <a:off x="6924092" y="1713050"/>
            <a:ext cx="2844316" cy="4112412"/>
          </a:xfrm>
          <a:prstGeom prst="rect">
            <a:avLst/>
          </a:prstGeom>
        </p:spPr>
      </p:pic>
      <p:sp>
        <p:nvSpPr>
          <p:cNvPr id="15" name="Text Box 23"/>
          <p:cNvSpPr txBox="1">
            <a:spLocks noChangeArrowheads="1"/>
          </p:cNvSpPr>
          <p:nvPr/>
        </p:nvSpPr>
        <p:spPr bwMode="auto">
          <a:xfrm>
            <a:off x="7179313" y="5983969"/>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1800" dirty="0">
                <a:latin typeface="Tahoma" panose="020B0604030504040204" pitchFamily="34" charset="0"/>
              </a:rPr>
              <a:t>The birth, evolution and fate of the universe.</a:t>
            </a:r>
          </a:p>
        </p:txBody>
      </p:sp>
    </p:spTree>
    <p:extLst>
      <p:ext uri="{BB962C8B-B14F-4D97-AF65-F5344CB8AC3E}">
        <p14:creationId xmlns:p14="http://schemas.microsoft.com/office/powerpoint/2010/main" val="3052959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AutoShape 21"/>
          <p:cNvSpPr>
            <a:spLocks noChangeArrowheads="1"/>
          </p:cNvSpPr>
          <p:nvPr/>
        </p:nvSpPr>
        <p:spPr bwMode="auto">
          <a:xfrm>
            <a:off x="1813513" y="293630"/>
            <a:ext cx="8496944" cy="806345"/>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6" name="Rectangle 2"/>
          <p:cNvSpPr>
            <a:spLocks noGrp="1" noChangeArrowheads="1"/>
          </p:cNvSpPr>
          <p:nvPr>
            <p:ph type="title"/>
          </p:nvPr>
        </p:nvSpPr>
        <p:spPr>
          <a:xfrm>
            <a:off x="1739517" y="362585"/>
            <a:ext cx="8644939" cy="744823"/>
          </a:xfrm>
          <a:noFill/>
        </p:spPr>
        <p:txBody>
          <a:bodyPr/>
          <a:lstStyle/>
          <a:p>
            <a:pPr eaLnBrk="1" hangingPunct="1"/>
            <a:r>
              <a:rPr lang="en-US" altLang="zh-CN" sz="2800" u="sng" dirty="0"/>
              <a:t>New concept: Landau theory of phase </a:t>
            </a:r>
            <a:r>
              <a:rPr lang="en-US" altLang="zh-CN" sz="2800" u="sng" dirty="0" err="1"/>
              <a:t>transiton</a:t>
            </a:r>
            <a:endParaRPr lang="en-US" altLang="zh-CN" sz="2800" u="sng" dirty="0">
              <a:solidFill>
                <a:srgbClr val="FF0000"/>
              </a:solidFill>
            </a:endParaRPr>
          </a:p>
        </p:txBody>
      </p:sp>
      <p:grpSp>
        <p:nvGrpSpPr>
          <p:cNvPr id="5" name="组合 4"/>
          <p:cNvGrpSpPr/>
          <p:nvPr/>
        </p:nvGrpSpPr>
        <p:grpSpPr>
          <a:xfrm>
            <a:off x="2827993" y="4362897"/>
            <a:ext cx="2409484" cy="1999179"/>
            <a:chOff x="3475486" y="1547920"/>
            <a:chExt cx="2008436" cy="1796203"/>
          </a:xfrm>
        </p:grpSpPr>
        <p:grpSp>
          <p:nvGrpSpPr>
            <p:cNvPr id="31" name="Group 17"/>
            <p:cNvGrpSpPr>
              <a:grpSpLocks/>
            </p:cNvGrpSpPr>
            <p:nvPr/>
          </p:nvGrpSpPr>
          <p:grpSpPr bwMode="auto">
            <a:xfrm>
              <a:off x="3475486" y="1715762"/>
              <a:ext cx="1727228" cy="1628361"/>
              <a:chOff x="672" y="1978"/>
              <a:chExt cx="1661" cy="1288"/>
            </a:xfrm>
          </p:grpSpPr>
          <p:grpSp>
            <p:nvGrpSpPr>
              <p:cNvPr id="47" name="Group 18"/>
              <p:cNvGrpSpPr>
                <a:grpSpLocks/>
              </p:cNvGrpSpPr>
              <p:nvPr/>
            </p:nvGrpSpPr>
            <p:grpSpPr bwMode="auto">
              <a:xfrm>
                <a:off x="672" y="1984"/>
                <a:ext cx="1661" cy="1282"/>
                <a:chOff x="2880" y="1920"/>
                <a:chExt cx="2544" cy="1968"/>
              </a:xfrm>
            </p:grpSpPr>
            <p:sp>
              <p:nvSpPr>
                <p:cNvPr id="49" name="Line 19"/>
                <p:cNvSpPr>
                  <a:spLocks noChangeShapeType="1"/>
                </p:cNvSpPr>
                <p:nvPr/>
              </p:nvSpPr>
              <p:spPr bwMode="auto">
                <a:xfrm flipV="1">
                  <a:off x="4080" y="1920"/>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20"/>
                <p:cNvSpPr>
                  <a:spLocks noChangeShapeType="1"/>
                </p:cNvSpPr>
                <p:nvPr/>
              </p:nvSpPr>
              <p:spPr bwMode="auto">
                <a:xfrm>
                  <a:off x="2880" y="3408"/>
                  <a:ext cx="25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8" name="Freeform 21"/>
              <p:cNvSpPr>
                <a:spLocks/>
              </p:cNvSpPr>
              <p:nvPr/>
            </p:nvSpPr>
            <p:spPr bwMode="auto">
              <a:xfrm>
                <a:off x="875" y="1978"/>
                <a:ext cx="1167" cy="976"/>
              </a:xfrm>
              <a:custGeom>
                <a:avLst/>
                <a:gdLst>
                  <a:gd name="T0" fmla="*/ 0 w 1576"/>
                  <a:gd name="T1" fmla="*/ 0 h 1229"/>
                  <a:gd name="T2" fmla="*/ 90 w 1576"/>
                  <a:gd name="T3" fmla="*/ 333 h 1229"/>
                  <a:gd name="T4" fmla="*/ 235 w 1576"/>
                  <a:gd name="T5" fmla="*/ 488 h 1229"/>
                  <a:gd name="T6" fmla="*/ 381 w 1576"/>
                  <a:gd name="T7" fmla="*/ 332 h 1229"/>
                  <a:gd name="T8" fmla="*/ 474 w 1576"/>
                  <a:gd name="T9" fmla="*/ 3 h 1229"/>
                  <a:gd name="T10" fmla="*/ 0 60000 65536"/>
                  <a:gd name="T11" fmla="*/ 0 60000 65536"/>
                  <a:gd name="T12" fmla="*/ 0 60000 65536"/>
                  <a:gd name="T13" fmla="*/ 0 60000 65536"/>
                  <a:gd name="T14" fmla="*/ 0 60000 65536"/>
                  <a:gd name="T15" fmla="*/ 0 w 1576"/>
                  <a:gd name="T16" fmla="*/ 0 h 1229"/>
                  <a:gd name="T17" fmla="*/ 1576 w 1576"/>
                  <a:gd name="T18" fmla="*/ 1229 h 1229"/>
                </a:gdLst>
                <a:ahLst/>
                <a:cxnLst>
                  <a:cxn ang="T10">
                    <a:pos x="T0" y="T1"/>
                  </a:cxn>
                  <a:cxn ang="T11">
                    <a:pos x="T2" y="T3"/>
                  </a:cxn>
                  <a:cxn ang="T12">
                    <a:pos x="T4" y="T5"/>
                  </a:cxn>
                  <a:cxn ang="T13">
                    <a:pos x="T6" y="T7"/>
                  </a:cxn>
                  <a:cxn ang="T14">
                    <a:pos x="T8" y="T9"/>
                  </a:cxn>
                </a:cxnLst>
                <a:rect l="T15" t="T16" r="T17" b="T18"/>
                <a:pathLst>
                  <a:path w="1576" h="1229">
                    <a:moveTo>
                      <a:pt x="0" y="0"/>
                    </a:moveTo>
                    <a:cubicBezTo>
                      <a:pt x="50" y="139"/>
                      <a:pt x="170" y="631"/>
                      <a:pt x="301" y="836"/>
                    </a:cubicBezTo>
                    <a:cubicBezTo>
                      <a:pt x="432" y="1041"/>
                      <a:pt x="623" y="1229"/>
                      <a:pt x="784" y="1229"/>
                    </a:cubicBezTo>
                    <a:cubicBezTo>
                      <a:pt x="945" y="1229"/>
                      <a:pt x="1138" y="1036"/>
                      <a:pt x="1270" y="833"/>
                    </a:cubicBezTo>
                    <a:cubicBezTo>
                      <a:pt x="1402" y="630"/>
                      <a:pt x="1512" y="180"/>
                      <a:pt x="1576" y="8"/>
                    </a:cubicBezTo>
                  </a:path>
                </a:pathLst>
              </a:custGeom>
              <a:noFill/>
              <a:ln w="19050">
                <a:solidFill>
                  <a:srgbClr val="CE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pic>
          <p:nvPicPr>
            <p:cNvPr id="32"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9172" y="1547920"/>
              <a:ext cx="214571" cy="30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6686" y="2846487"/>
              <a:ext cx="217236" cy="239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2857" y="2139784"/>
              <a:ext cx="459795" cy="254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 name="Group 25"/>
          <p:cNvGrpSpPr>
            <a:grpSpLocks/>
          </p:cNvGrpSpPr>
          <p:nvPr/>
        </p:nvGrpSpPr>
        <p:grpSpPr bwMode="auto">
          <a:xfrm>
            <a:off x="6904886" y="4202392"/>
            <a:ext cx="2407247" cy="1934596"/>
            <a:chOff x="3712" y="1370"/>
            <a:chExt cx="1363" cy="1124"/>
          </a:xfrm>
        </p:grpSpPr>
        <p:grpSp>
          <p:nvGrpSpPr>
            <p:cNvPr id="37" name="Group 26"/>
            <p:cNvGrpSpPr>
              <a:grpSpLocks/>
            </p:cNvGrpSpPr>
            <p:nvPr/>
          </p:nvGrpSpPr>
          <p:grpSpPr bwMode="auto">
            <a:xfrm>
              <a:off x="3712" y="1532"/>
              <a:ext cx="1152" cy="962"/>
              <a:chOff x="3360" y="1875"/>
              <a:chExt cx="1864" cy="1535"/>
            </a:xfrm>
          </p:grpSpPr>
          <p:grpSp>
            <p:nvGrpSpPr>
              <p:cNvPr id="41" name="Group 27"/>
              <p:cNvGrpSpPr>
                <a:grpSpLocks/>
              </p:cNvGrpSpPr>
              <p:nvPr/>
            </p:nvGrpSpPr>
            <p:grpSpPr bwMode="auto">
              <a:xfrm>
                <a:off x="3366" y="1875"/>
                <a:ext cx="1858" cy="1535"/>
                <a:chOff x="2880" y="1920"/>
                <a:chExt cx="2544" cy="1968"/>
              </a:xfrm>
            </p:grpSpPr>
            <p:sp>
              <p:nvSpPr>
                <p:cNvPr id="45" name="Line 28"/>
                <p:cNvSpPr>
                  <a:spLocks noChangeShapeType="1"/>
                </p:cNvSpPr>
                <p:nvPr/>
              </p:nvSpPr>
              <p:spPr bwMode="auto">
                <a:xfrm flipV="1">
                  <a:off x="4080" y="1920"/>
                  <a:ext cx="0" cy="196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Line 29"/>
                <p:cNvSpPr>
                  <a:spLocks noChangeShapeType="1"/>
                </p:cNvSpPr>
                <p:nvPr/>
              </p:nvSpPr>
              <p:spPr bwMode="auto">
                <a:xfrm>
                  <a:off x="2880" y="3408"/>
                  <a:ext cx="2544"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2" name="Group 30"/>
              <p:cNvGrpSpPr>
                <a:grpSpLocks/>
              </p:cNvGrpSpPr>
              <p:nvPr/>
            </p:nvGrpSpPr>
            <p:grpSpPr bwMode="auto">
              <a:xfrm>
                <a:off x="3360" y="2118"/>
                <a:ext cx="1787" cy="1262"/>
                <a:chOff x="3618" y="2694"/>
                <a:chExt cx="1787" cy="1262"/>
              </a:xfrm>
            </p:grpSpPr>
            <p:sp>
              <p:nvSpPr>
                <p:cNvPr id="43" name="Freeform 31"/>
                <p:cNvSpPr>
                  <a:spLocks/>
                </p:cNvSpPr>
                <p:nvPr/>
              </p:nvSpPr>
              <p:spPr bwMode="auto">
                <a:xfrm>
                  <a:off x="3618" y="2694"/>
                  <a:ext cx="887" cy="1256"/>
                </a:xfrm>
                <a:custGeom>
                  <a:avLst/>
                  <a:gdLst>
                    <a:gd name="T0" fmla="*/ 0 w 887"/>
                    <a:gd name="T1" fmla="*/ 0 h 1256"/>
                    <a:gd name="T2" fmla="*/ 144 w 887"/>
                    <a:gd name="T3" fmla="*/ 846 h 1256"/>
                    <a:gd name="T4" fmla="*/ 415 w 887"/>
                    <a:gd name="T5" fmla="*/ 1236 h 1256"/>
                    <a:gd name="T6" fmla="*/ 769 w 887"/>
                    <a:gd name="T7" fmla="*/ 966 h 1256"/>
                    <a:gd name="T8" fmla="*/ 887 w 887"/>
                    <a:gd name="T9" fmla="*/ 921 h 1256"/>
                    <a:gd name="T10" fmla="*/ 0 60000 65536"/>
                    <a:gd name="T11" fmla="*/ 0 60000 65536"/>
                    <a:gd name="T12" fmla="*/ 0 60000 65536"/>
                    <a:gd name="T13" fmla="*/ 0 60000 65536"/>
                    <a:gd name="T14" fmla="*/ 0 60000 65536"/>
                    <a:gd name="T15" fmla="*/ 0 w 887"/>
                    <a:gd name="T16" fmla="*/ 0 h 1256"/>
                    <a:gd name="T17" fmla="*/ 887 w 887"/>
                    <a:gd name="T18" fmla="*/ 1256 h 1256"/>
                  </a:gdLst>
                  <a:ahLst/>
                  <a:cxnLst>
                    <a:cxn ang="T10">
                      <a:pos x="T0" y="T1"/>
                    </a:cxn>
                    <a:cxn ang="T11">
                      <a:pos x="T2" y="T3"/>
                    </a:cxn>
                    <a:cxn ang="T12">
                      <a:pos x="T4" y="T5"/>
                    </a:cxn>
                    <a:cxn ang="T13">
                      <a:pos x="T6" y="T7"/>
                    </a:cxn>
                    <a:cxn ang="T14">
                      <a:pos x="T8" y="T9"/>
                    </a:cxn>
                  </a:cxnLst>
                  <a:rect l="T15" t="T16" r="T17" b="T18"/>
                  <a:pathLst>
                    <a:path w="887" h="1256">
                      <a:moveTo>
                        <a:pt x="0" y="0"/>
                      </a:moveTo>
                      <a:cubicBezTo>
                        <a:pt x="24" y="141"/>
                        <a:pt x="75" y="640"/>
                        <a:pt x="144" y="846"/>
                      </a:cubicBezTo>
                      <a:cubicBezTo>
                        <a:pt x="213" y="1052"/>
                        <a:pt x="311" y="1216"/>
                        <a:pt x="415" y="1236"/>
                      </a:cubicBezTo>
                      <a:cubicBezTo>
                        <a:pt x="519" y="1256"/>
                        <a:pt x="690" y="1018"/>
                        <a:pt x="769" y="966"/>
                      </a:cubicBezTo>
                      <a:cubicBezTo>
                        <a:pt x="848" y="913"/>
                        <a:pt x="867" y="928"/>
                        <a:pt x="887" y="921"/>
                      </a:cubicBezTo>
                    </a:path>
                  </a:pathLst>
                </a:custGeom>
                <a:noFill/>
                <a:ln w="19050">
                  <a:solidFill>
                    <a:srgbClr val="0000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Freeform 32"/>
                <p:cNvSpPr>
                  <a:spLocks/>
                </p:cNvSpPr>
                <p:nvPr/>
              </p:nvSpPr>
              <p:spPr bwMode="auto">
                <a:xfrm flipH="1">
                  <a:off x="4518" y="2700"/>
                  <a:ext cx="887" cy="1256"/>
                </a:xfrm>
                <a:custGeom>
                  <a:avLst/>
                  <a:gdLst>
                    <a:gd name="T0" fmla="*/ 0 w 887"/>
                    <a:gd name="T1" fmla="*/ 0 h 1256"/>
                    <a:gd name="T2" fmla="*/ 144 w 887"/>
                    <a:gd name="T3" fmla="*/ 846 h 1256"/>
                    <a:gd name="T4" fmla="*/ 415 w 887"/>
                    <a:gd name="T5" fmla="*/ 1236 h 1256"/>
                    <a:gd name="T6" fmla="*/ 769 w 887"/>
                    <a:gd name="T7" fmla="*/ 966 h 1256"/>
                    <a:gd name="T8" fmla="*/ 887 w 887"/>
                    <a:gd name="T9" fmla="*/ 921 h 1256"/>
                    <a:gd name="T10" fmla="*/ 0 60000 65536"/>
                    <a:gd name="T11" fmla="*/ 0 60000 65536"/>
                    <a:gd name="T12" fmla="*/ 0 60000 65536"/>
                    <a:gd name="T13" fmla="*/ 0 60000 65536"/>
                    <a:gd name="T14" fmla="*/ 0 60000 65536"/>
                    <a:gd name="T15" fmla="*/ 0 w 887"/>
                    <a:gd name="T16" fmla="*/ 0 h 1256"/>
                    <a:gd name="T17" fmla="*/ 887 w 887"/>
                    <a:gd name="T18" fmla="*/ 1256 h 1256"/>
                  </a:gdLst>
                  <a:ahLst/>
                  <a:cxnLst>
                    <a:cxn ang="T10">
                      <a:pos x="T0" y="T1"/>
                    </a:cxn>
                    <a:cxn ang="T11">
                      <a:pos x="T2" y="T3"/>
                    </a:cxn>
                    <a:cxn ang="T12">
                      <a:pos x="T4" y="T5"/>
                    </a:cxn>
                    <a:cxn ang="T13">
                      <a:pos x="T6" y="T7"/>
                    </a:cxn>
                    <a:cxn ang="T14">
                      <a:pos x="T8" y="T9"/>
                    </a:cxn>
                  </a:cxnLst>
                  <a:rect l="T15" t="T16" r="T17" b="T18"/>
                  <a:pathLst>
                    <a:path w="887" h="1256">
                      <a:moveTo>
                        <a:pt x="0" y="0"/>
                      </a:moveTo>
                      <a:cubicBezTo>
                        <a:pt x="24" y="141"/>
                        <a:pt x="75" y="640"/>
                        <a:pt x="144" y="846"/>
                      </a:cubicBezTo>
                      <a:cubicBezTo>
                        <a:pt x="213" y="1052"/>
                        <a:pt x="311" y="1216"/>
                        <a:pt x="415" y="1236"/>
                      </a:cubicBezTo>
                      <a:cubicBezTo>
                        <a:pt x="519" y="1256"/>
                        <a:pt x="690" y="1018"/>
                        <a:pt x="769" y="966"/>
                      </a:cubicBezTo>
                      <a:cubicBezTo>
                        <a:pt x="848" y="913"/>
                        <a:pt x="867" y="928"/>
                        <a:pt x="887" y="921"/>
                      </a:cubicBezTo>
                    </a:path>
                  </a:pathLst>
                </a:custGeom>
                <a:noFill/>
                <a:ln w="19050">
                  <a:solidFill>
                    <a:srgbClr val="0000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pic>
          <p:nvPicPr>
            <p:cNvPr id="38"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2" y="1370"/>
              <a:ext cx="161"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2" y="2204"/>
              <a:ext cx="163"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6" y="1820"/>
              <a:ext cx="365"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Line 37"/>
          <p:cNvSpPr>
            <a:spLocks noChangeShapeType="1"/>
          </p:cNvSpPr>
          <p:nvPr/>
        </p:nvSpPr>
        <p:spPr bwMode="auto">
          <a:xfrm>
            <a:off x="8479397" y="5387927"/>
            <a:ext cx="0" cy="282681"/>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Text Box 4"/>
          <p:cNvSpPr txBox="1">
            <a:spLocks noChangeArrowheads="1"/>
          </p:cNvSpPr>
          <p:nvPr/>
        </p:nvSpPr>
        <p:spPr bwMode="auto">
          <a:xfrm>
            <a:off x="2119406" y="1330533"/>
            <a:ext cx="7885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a:r>
              <a:rPr lang="en-US" altLang="zh-CN" sz="2400" dirty="0">
                <a:solidFill>
                  <a:srgbClr val="FF0000"/>
                </a:solidFill>
                <a:latin typeface="Tahoma" panose="020B0604030504040204" pitchFamily="34" charset="0"/>
                <a:ea typeface="Tahoma" panose="020B0604030504040204" pitchFamily="34" charset="0"/>
                <a:cs typeface="Tahoma" panose="020B0604030504040204" pitchFamily="34" charset="0"/>
              </a:rPr>
              <a:t>Order parameter and spontaneous symmetry breaking </a:t>
            </a:r>
          </a:p>
        </p:txBody>
      </p:sp>
      <mc:AlternateContent xmlns:mc="http://schemas.openxmlformats.org/markup-compatibility/2006" xmlns:a14="http://schemas.microsoft.com/office/drawing/2010/main">
        <mc:Choice Requires="a14">
          <p:sp>
            <p:nvSpPr>
              <p:cNvPr id="2" name="矩形 1"/>
              <p:cNvSpPr/>
              <p:nvPr/>
            </p:nvSpPr>
            <p:spPr>
              <a:xfrm>
                <a:off x="9282326" y="4784907"/>
                <a:ext cx="958532" cy="369332"/>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Sup>
                        <m:sSubSupPr>
                          <m:ctrlPr>
                            <a:rPr lang="en-US" altLang="zh-CN" i="1">
                              <a:solidFill>
                                <a:srgbClr val="0000CC"/>
                              </a:solidFill>
                              <a:latin typeface="Cambria Math" panose="02040503050406030204" pitchFamily="18" charset="0"/>
                            </a:rPr>
                          </m:ctrlPr>
                        </m:sSubSupPr>
                        <m:e>
                          <m:r>
                            <a:rPr lang="en-US" altLang="zh-CN" i="1">
                              <a:solidFill>
                                <a:srgbClr val="0000CC"/>
                              </a:solidFill>
                              <a:latin typeface="Cambria Math" panose="02040503050406030204" pitchFamily="18" charset="0"/>
                            </a:rPr>
                            <m:t> </m:t>
                          </m:r>
                          <m:r>
                            <a:rPr lang="en-US" altLang="zh-CN" i="1">
                              <a:solidFill>
                                <a:srgbClr val="0000CC"/>
                              </a:solidFill>
                              <a:latin typeface="Cambria Math" panose="02040503050406030204" pitchFamily="18" charset="0"/>
                            </a:rPr>
                            <m:t>𝑇</m:t>
                          </m:r>
                          <m:r>
                            <a:rPr lang="en-US" altLang="zh-CN" i="1">
                              <a:solidFill>
                                <a:srgbClr val="0000CC"/>
                              </a:solidFill>
                              <a:latin typeface="Cambria Math" panose="02040503050406030204" pitchFamily="18" charset="0"/>
                            </a:rPr>
                            <m:t>&lt;</m:t>
                          </m:r>
                          <m:r>
                            <a:rPr lang="en-US" altLang="zh-CN" i="1">
                              <a:solidFill>
                                <a:srgbClr val="0000CC"/>
                              </a:solidFill>
                              <a:latin typeface="Cambria Math" panose="02040503050406030204" pitchFamily="18" charset="0"/>
                            </a:rPr>
                            <m:t>𝑇</m:t>
                          </m:r>
                        </m:e>
                        <m:sub>
                          <m:r>
                            <a:rPr lang="en-US" altLang="zh-CN" i="1">
                              <a:solidFill>
                                <a:srgbClr val="0000CC"/>
                              </a:solidFill>
                              <a:latin typeface="Cambria Math" panose="02040503050406030204" pitchFamily="18" charset="0"/>
                            </a:rPr>
                            <m:t>𝑐</m:t>
                          </m:r>
                        </m:sub>
                        <m:sup>
                          <m:r>
                            <a:rPr lang="en-US" altLang="zh-CN" i="1">
                              <a:solidFill>
                                <a:srgbClr val="0000CC"/>
                              </a:solidFill>
                              <a:latin typeface="Cambria Math" panose="02040503050406030204" pitchFamily="18" charset="0"/>
                            </a:rPr>
                            <m:t> </m:t>
                          </m:r>
                        </m:sup>
                      </m:sSubSup>
                    </m:oMath>
                  </m:oMathPara>
                </a14:m>
                <a:endParaRPr lang="en-US" altLang="zh-CN"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9282326" y="4784907"/>
                <a:ext cx="958532"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矩形 35"/>
              <p:cNvSpPr/>
              <p:nvPr/>
            </p:nvSpPr>
            <p:spPr>
              <a:xfrm>
                <a:off x="1795294" y="4800358"/>
                <a:ext cx="1149933" cy="369332"/>
              </a:xfrm>
              <a:prstGeom prst="rect">
                <a:avLst/>
              </a:prstGeom>
            </p:spPr>
            <p:txBody>
              <a:bodyPr wrap="square">
                <a:spAutoFit/>
              </a:bodyPr>
              <a:lstStyle/>
              <a:p>
                <a:pPr>
                  <a:buNone/>
                </a:pPr>
                <a14:m>
                  <m:oMathPara xmlns:m="http://schemas.openxmlformats.org/officeDocument/2006/math">
                    <m:oMathParaPr>
                      <m:jc m:val="centerGroup"/>
                    </m:oMathParaPr>
                    <m:oMath xmlns:m="http://schemas.openxmlformats.org/officeDocument/2006/math">
                      <m:sSubSup>
                        <m:sSubSupPr>
                          <m:ctrlPr>
                            <a:rPr lang="en-US" altLang="zh-CN" i="1" smtClean="0">
                              <a:solidFill>
                                <a:srgbClr val="0000CC"/>
                              </a:solidFill>
                              <a:latin typeface="Cambria Math" panose="02040503050406030204" pitchFamily="18" charset="0"/>
                            </a:rPr>
                          </m:ctrlPr>
                        </m:sSubSupPr>
                        <m:e>
                          <m:r>
                            <a:rPr lang="en-US" altLang="zh-CN" i="1">
                              <a:solidFill>
                                <a:srgbClr val="0000CC"/>
                              </a:solidFill>
                              <a:latin typeface="Cambria Math" panose="02040503050406030204" pitchFamily="18" charset="0"/>
                            </a:rPr>
                            <m:t> </m:t>
                          </m:r>
                          <m:r>
                            <a:rPr lang="en-US" altLang="zh-CN" i="1">
                              <a:solidFill>
                                <a:srgbClr val="0000CC"/>
                              </a:solidFill>
                              <a:latin typeface="Cambria Math" panose="02040503050406030204" pitchFamily="18" charset="0"/>
                            </a:rPr>
                            <m:t>𝑇</m:t>
                          </m:r>
                          <m:r>
                            <a:rPr lang="en-US" altLang="zh-CN" b="0" i="1" smtClean="0">
                              <a:solidFill>
                                <a:srgbClr val="0000CC"/>
                              </a:solidFill>
                              <a:latin typeface="Cambria Math" panose="02040503050406030204" pitchFamily="18" charset="0"/>
                            </a:rPr>
                            <m:t>&gt;</m:t>
                          </m:r>
                          <m:r>
                            <a:rPr lang="en-US" altLang="zh-CN" i="1">
                              <a:solidFill>
                                <a:srgbClr val="0000CC"/>
                              </a:solidFill>
                              <a:latin typeface="Cambria Math" panose="02040503050406030204" pitchFamily="18" charset="0"/>
                            </a:rPr>
                            <m:t>𝑇</m:t>
                          </m:r>
                        </m:e>
                        <m:sub>
                          <m:r>
                            <a:rPr lang="en-US" altLang="zh-CN" i="1">
                              <a:solidFill>
                                <a:srgbClr val="0000CC"/>
                              </a:solidFill>
                              <a:latin typeface="Cambria Math" panose="02040503050406030204" pitchFamily="18" charset="0"/>
                            </a:rPr>
                            <m:t>𝑐</m:t>
                          </m:r>
                        </m:sub>
                        <m:sup>
                          <m:r>
                            <a:rPr lang="en-US" altLang="zh-CN" i="1">
                              <a:solidFill>
                                <a:srgbClr val="0000CC"/>
                              </a:solidFill>
                              <a:latin typeface="Cambria Math" panose="02040503050406030204" pitchFamily="18" charset="0"/>
                            </a:rPr>
                            <m:t> </m:t>
                          </m:r>
                        </m:sup>
                      </m:sSubSup>
                    </m:oMath>
                  </m:oMathPara>
                </a14:m>
                <a:endParaRPr lang="en-US" altLang="zh-CN"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矩形 35"/>
              <p:cNvSpPr>
                <a:spLocks noRot="1" noChangeAspect="1" noMove="1" noResize="1" noEditPoints="1" noAdjustHandles="1" noChangeArrowheads="1" noChangeShapeType="1" noTextEdit="1"/>
              </p:cNvSpPr>
              <p:nvPr/>
            </p:nvSpPr>
            <p:spPr>
              <a:xfrm>
                <a:off x="1795294" y="4800358"/>
                <a:ext cx="1149933" cy="369332"/>
              </a:xfrm>
              <a:prstGeom prst="rect">
                <a:avLst/>
              </a:prstGeom>
              <a:blipFill>
                <a:blip r:embed="rId9"/>
                <a:stretch>
                  <a:fillRect/>
                </a:stretch>
              </a:blipFill>
            </p:spPr>
            <p:txBody>
              <a:bodyPr/>
              <a:lstStyle/>
              <a:p>
                <a:r>
                  <a:rPr lang="zh-CN" altLang="en-US">
                    <a:noFill/>
                  </a:rPr>
                  <a:t> </a:t>
                </a:r>
              </a:p>
            </p:txBody>
          </p:sp>
        </mc:Fallback>
      </mc:AlternateContent>
      <p:sp>
        <p:nvSpPr>
          <p:cNvPr id="51" name="Text Box 4"/>
          <p:cNvSpPr txBox="1">
            <a:spLocks noChangeArrowheads="1"/>
          </p:cNvSpPr>
          <p:nvPr/>
        </p:nvSpPr>
        <p:spPr bwMode="auto">
          <a:xfrm>
            <a:off x="2665565" y="3115331"/>
            <a:ext cx="25151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buNone/>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symmetric disordered phase</a:t>
            </a:r>
          </a:p>
        </p:txBody>
      </p:sp>
      <p:sp>
        <p:nvSpPr>
          <p:cNvPr id="60" name="Oval 59"/>
          <p:cNvSpPr>
            <a:spLocks noChangeArrowheads="1"/>
          </p:cNvSpPr>
          <p:nvPr/>
        </p:nvSpPr>
        <p:spPr bwMode="auto">
          <a:xfrm>
            <a:off x="3695165" y="5799277"/>
            <a:ext cx="227999" cy="22616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Oval 59"/>
          <p:cNvSpPr>
            <a:spLocks noChangeArrowheads="1"/>
          </p:cNvSpPr>
          <p:nvPr/>
        </p:nvSpPr>
        <p:spPr bwMode="auto">
          <a:xfrm>
            <a:off x="8340447" y="5913397"/>
            <a:ext cx="227999" cy="22616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Text Box 4"/>
          <p:cNvSpPr txBox="1">
            <a:spLocks noChangeArrowheads="1"/>
          </p:cNvSpPr>
          <p:nvPr/>
        </p:nvSpPr>
        <p:spPr bwMode="auto">
          <a:xfrm>
            <a:off x="6691096" y="3104912"/>
            <a:ext cx="25151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buNone/>
            </a:pPr>
            <a:r>
              <a:rPr lang="en-US" altLang="zh-CN" sz="2200" dirty="0" err="1">
                <a:solidFill>
                  <a:srgbClr val="0000CC"/>
                </a:solidFill>
                <a:latin typeface="Tahoma" panose="020B0604030504040204" pitchFamily="34" charset="0"/>
                <a:ea typeface="Tahoma" panose="020B0604030504040204" pitchFamily="34" charset="0"/>
                <a:cs typeface="Tahoma" panose="020B0604030504040204" pitchFamily="34" charset="0"/>
              </a:rPr>
              <a:t>Symm</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Breaking, ordered phase</a:t>
            </a:r>
          </a:p>
        </p:txBody>
      </p:sp>
      <p:cxnSp>
        <p:nvCxnSpPr>
          <p:cNvPr id="4" name="直接箭头连接符 3"/>
          <p:cNvCxnSpPr/>
          <p:nvPr/>
        </p:nvCxnSpPr>
        <p:spPr>
          <a:xfrm flipV="1">
            <a:off x="7422311" y="2226628"/>
            <a:ext cx="0" cy="46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3" name="直接箭头连接符 62"/>
          <p:cNvCxnSpPr/>
          <p:nvPr/>
        </p:nvCxnSpPr>
        <p:spPr>
          <a:xfrm flipV="1">
            <a:off x="7780422" y="2232826"/>
            <a:ext cx="132319" cy="46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直接箭头连接符 63"/>
          <p:cNvCxnSpPr/>
          <p:nvPr/>
        </p:nvCxnSpPr>
        <p:spPr>
          <a:xfrm flipH="1" flipV="1">
            <a:off x="8143478" y="2256588"/>
            <a:ext cx="401519" cy="4578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直接箭头连接符 64"/>
          <p:cNvCxnSpPr/>
          <p:nvPr/>
        </p:nvCxnSpPr>
        <p:spPr>
          <a:xfrm flipV="1">
            <a:off x="8756651" y="2256588"/>
            <a:ext cx="301524" cy="4087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直接箭头连接符 65"/>
          <p:cNvCxnSpPr/>
          <p:nvPr/>
        </p:nvCxnSpPr>
        <p:spPr>
          <a:xfrm flipV="1">
            <a:off x="6780076" y="2264184"/>
            <a:ext cx="301524" cy="4087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直接箭头连接符 66"/>
          <p:cNvCxnSpPr/>
          <p:nvPr/>
        </p:nvCxnSpPr>
        <p:spPr>
          <a:xfrm flipV="1">
            <a:off x="9370708" y="2280916"/>
            <a:ext cx="0" cy="46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13" name="组合 12"/>
          <p:cNvGrpSpPr/>
          <p:nvPr/>
        </p:nvGrpSpPr>
        <p:grpSpPr>
          <a:xfrm>
            <a:off x="2284109" y="2119314"/>
            <a:ext cx="2553759" cy="596088"/>
            <a:chOff x="549918" y="2452214"/>
            <a:chExt cx="2553759" cy="596088"/>
          </a:xfrm>
        </p:grpSpPr>
        <p:cxnSp>
          <p:nvCxnSpPr>
            <p:cNvPr id="68" name="直接箭头连接符 67"/>
            <p:cNvCxnSpPr/>
            <p:nvPr/>
          </p:nvCxnSpPr>
          <p:spPr>
            <a:xfrm>
              <a:off x="1205268" y="2452214"/>
              <a:ext cx="0" cy="5960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9" name="直接箭头连接符 68"/>
            <p:cNvCxnSpPr/>
            <p:nvPr/>
          </p:nvCxnSpPr>
          <p:spPr>
            <a:xfrm flipV="1">
              <a:off x="1564402" y="2537953"/>
              <a:ext cx="132319" cy="46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直接箭头连接符 69"/>
            <p:cNvCxnSpPr/>
            <p:nvPr/>
          </p:nvCxnSpPr>
          <p:spPr>
            <a:xfrm flipH="1">
              <a:off x="2007452" y="2587301"/>
              <a:ext cx="120660" cy="3980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直接箭头连接符 70"/>
            <p:cNvCxnSpPr/>
            <p:nvPr/>
          </p:nvCxnSpPr>
          <p:spPr>
            <a:xfrm>
              <a:off x="2452711" y="2587301"/>
              <a:ext cx="285047" cy="4428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直接箭头连接符 71"/>
            <p:cNvCxnSpPr/>
            <p:nvPr/>
          </p:nvCxnSpPr>
          <p:spPr>
            <a:xfrm flipV="1">
              <a:off x="549918" y="2545892"/>
              <a:ext cx="301524" cy="4087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3" name="直接箭头连接符 72"/>
            <p:cNvCxnSpPr/>
            <p:nvPr/>
          </p:nvCxnSpPr>
          <p:spPr>
            <a:xfrm flipV="1">
              <a:off x="3103677" y="2490616"/>
              <a:ext cx="0" cy="4640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7851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2135560" y="4058741"/>
            <a:ext cx="8028892" cy="66232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6" name="Rectangle 2"/>
          <p:cNvSpPr>
            <a:spLocks noGrp="1" noChangeArrowheads="1"/>
          </p:cNvSpPr>
          <p:nvPr>
            <p:ph type="title"/>
          </p:nvPr>
        </p:nvSpPr>
        <p:spPr>
          <a:xfrm>
            <a:off x="1943870" y="301916"/>
            <a:ext cx="8364599" cy="617045"/>
          </a:xfrm>
          <a:noFill/>
        </p:spPr>
        <p:txBody>
          <a:bodyPr/>
          <a:lstStyle/>
          <a:p>
            <a:pPr eaLnBrk="1" hangingPunct="1"/>
            <a:r>
              <a:rPr lang="en-US" altLang="zh-CN" sz="2800" u="sng" dirty="0" err="1"/>
              <a:t>Ginzburg</a:t>
            </a:r>
            <a:r>
              <a:rPr lang="en-US" altLang="zh-CN" sz="2800" u="sng" dirty="0"/>
              <a:t>-Landau theory for superconductivity</a:t>
            </a:r>
            <a:endParaRPr lang="en-US" altLang="zh-CN" sz="2800" u="sng" dirty="0">
              <a:solidFill>
                <a:srgbClr val="FF0000"/>
              </a:solidFill>
            </a:endParaRPr>
          </a:p>
        </p:txBody>
      </p:sp>
      <p:pic>
        <p:nvPicPr>
          <p:cNvPr id="36" name="Picture 2" descr="mage result for &amp;vcy; &amp;lcy; &amp;gcy;&amp;icy;&amp;ncy;&amp;zcy;&amp;bcy;&amp;ucy;&amp;rcy;&amp;g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557" y="1168437"/>
            <a:ext cx="1543053" cy="203356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4" name="矩形 3"/>
              <p:cNvSpPr/>
              <p:nvPr/>
            </p:nvSpPr>
            <p:spPr>
              <a:xfrm>
                <a:off x="3846989" y="1171951"/>
                <a:ext cx="6102424" cy="1107996"/>
              </a:xfrm>
              <a:prstGeom prst="rect">
                <a:avLst/>
              </a:prstGeom>
            </p:spPr>
            <p:txBody>
              <a:bodyPr wrap="square">
                <a:spAutoFit/>
              </a:bodyPr>
              <a:lstStyle/>
              <a:p>
                <a:pPr marL="285750" indent="-285750">
                  <a:buFont typeface="Arial" panose="020B0604020202020204" pitchFamily="34" charset="0"/>
                  <a:buChar char="•"/>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How to design the superconducting order parameter </a:t>
                </a:r>
                <a14:m>
                  <m:oMath xmlns:m="http://schemas.openxmlformats.org/officeDocument/2006/math">
                    <m:sSup>
                      <m:sSupPr>
                        <m:ctrlP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𝜓</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𝑟</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m:t>
                        </m:r>
                      </m:e>
                      <m:sup>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 </m:t>
                        </m:r>
                      </m:sup>
                    </m:sSup>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without knowing the microscopic theory?</a:t>
                </a:r>
              </a:p>
            </p:txBody>
          </p:sp>
        </mc:Choice>
        <mc:Fallback xmlns="">
          <p:sp>
            <p:nvSpPr>
              <p:cNvPr id="4" name="矩形 3"/>
              <p:cNvSpPr>
                <a:spLocks noRot="1" noChangeAspect="1" noMove="1" noResize="1" noEditPoints="1" noAdjustHandles="1" noChangeArrowheads="1" noChangeShapeType="1" noTextEdit="1"/>
              </p:cNvSpPr>
              <p:nvPr/>
            </p:nvSpPr>
            <p:spPr>
              <a:xfrm>
                <a:off x="3846989" y="1171951"/>
                <a:ext cx="6102424" cy="1107996"/>
              </a:xfrm>
              <a:prstGeom prst="rect">
                <a:avLst/>
              </a:prstGeom>
              <a:blipFill>
                <a:blip r:embed="rId3"/>
                <a:stretch>
                  <a:fillRect l="-1099" t="-2747" b="-10989"/>
                </a:stretch>
              </a:blipFill>
            </p:spPr>
            <p:txBody>
              <a:bodyPr/>
              <a:lstStyle/>
              <a:p>
                <a:r>
                  <a:rPr lang="zh-CN" altLang="en-US">
                    <a:noFill/>
                  </a:rPr>
                  <a:t> </a:t>
                </a:r>
              </a:p>
            </p:txBody>
          </p:sp>
        </mc:Fallback>
      </mc:AlternateContent>
      <p:sp>
        <p:nvSpPr>
          <p:cNvPr id="51" name="矩形 50"/>
          <p:cNvSpPr/>
          <p:nvPr/>
        </p:nvSpPr>
        <p:spPr>
          <a:xfrm>
            <a:off x="4143762" y="2697753"/>
            <a:ext cx="5508879" cy="1107996"/>
          </a:xfrm>
          <a:prstGeom prst="rect">
            <a:avLst/>
          </a:prstGeom>
        </p:spPr>
        <p:txBody>
          <a:bodyPr wrap="square">
            <a:spAutoFit/>
          </a:bodyPr>
          <a:lstStyle/>
          <a:p>
            <a:r>
              <a:rPr lang="en-US" altLang="zh-CN" dirty="0">
                <a:latin typeface="Tahoma" panose="020B0604030504040204" pitchFamily="34" charset="0"/>
                <a:ea typeface="Tahoma" panose="020B0604030504040204" pitchFamily="34" charset="0"/>
                <a:cs typeface="Tahoma" panose="020B0604030504040204" pitchFamily="34" charset="0"/>
              </a:rPr>
              <a:t>c.f</a:t>
            </a:r>
            <a:r>
              <a:rPr lang="en-US" altLang="zh-CN" sz="2200" dirty="0">
                <a:latin typeface="Tahoma" panose="020B0604030504040204" pitchFamily="34" charset="0"/>
                <a:ea typeface="Tahoma" panose="020B0604030504040204" pitchFamily="34" charset="0"/>
                <a:cs typeface="Tahoma" panose="020B0604030504040204" pitchFamily="34" charset="0"/>
              </a:rPr>
              <a:t>.  How did Mendeleev design the </a:t>
            </a:r>
            <a:r>
              <a:rPr lang="en-US" altLang="zh-CN" sz="2200" dirty="0">
                <a:solidFill>
                  <a:srgbClr val="FF0000"/>
                </a:solidFill>
                <a:latin typeface="Tahoma" panose="020B0604030504040204" pitchFamily="34" charset="0"/>
                <a:ea typeface="Tahoma" panose="020B0604030504040204" pitchFamily="34" charset="0"/>
                <a:cs typeface="Tahoma" panose="020B0604030504040204" pitchFamily="34" charset="0"/>
              </a:rPr>
              <a:t>periodical table </a:t>
            </a:r>
            <a:r>
              <a:rPr lang="en-US" altLang="zh-CN" sz="2200" dirty="0">
                <a:latin typeface="Tahoma" panose="020B0604030504040204" pitchFamily="34" charset="0"/>
                <a:ea typeface="Tahoma" panose="020B0604030504040204" pitchFamily="34" charset="0"/>
                <a:cs typeface="Tahoma" panose="020B0604030504040204" pitchFamily="34" charset="0"/>
              </a:rPr>
              <a:t>without knowing quantum mechanics?</a:t>
            </a:r>
            <a:endParaRPr lang="zh-CN" altLang="en-US" sz="22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0" name="矩形 9"/>
              <p:cNvSpPr/>
              <p:nvPr/>
            </p:nvSpPr>
            <p:spPr>
              <a:xfrm>
                <a:off x="2214926" y="4184262"/>
                <a:ext cx="7822484" cy="1107996"/>
              </a:xfrm>
              <a:prstGeom prst="rect">
                <a:avLst/>
              </a:prstGeom>
            </p:spPr>
            <p:txBody>
              <a:bodyPr wrap="square">
                <a:spAutoFit/>
              </a:bodyPr>
              <a:lstStyle/>
              <a:p>
                <a:pPr marL="342900" indent="-342900">
                  <a:buFont typeface="Arial" panose="020B0604020202020204" pitchFamily="34" charset="0"/>
                  <a:buChar char="•"/>
                </a:pPr>
                <a14:m>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𝜓</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𝑟</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is complex since it should couple to the E&amp;M field. </a:t>
                </a:r>
              </a:p>
              <a:p>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Superconducting component of electrons: </a:t>
                </a:r>
                <a14:m>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d>
                              <m:dPr>
                                <m:begChr m:val="|"/>
                                <m:end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d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𝜓</m:t>
                                </m:r>
                                <m:d>
                                  <m:d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d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𝑟</m:t>
                                    </m:r>
                                  </m:e>
                                </m:d>
                              </m:e>
                            </m:d>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sup>
                        </m:s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𝜌</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𝑟</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endParaRPr lang="zh-CN" altLang="en-US" sz="2200" dirty="0">
                  <a:latin typeface="Tahoma" panose="020B0604030504040204" pitchFamily="34" charset="0"/>
                  <a:cs typeface="Tahoma" panose="020B060403050404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214926" y="4184262"/>
                <a:ext cx="7822484" cy="1107996"/>
              </a:xfrm>
              <a:prstGeom prst="rect">
                <a:avLst/>
              </a:prstGeom>
              <a:blipFill>
                <a:blip r:embed="rId4"/>
                <a:stretch>
                  <a:fillRect l="-857" t="-3297" b="-10440"/>
                </a:stretch>
              </a:blipFill>
            </p:spPr>
            <p:txBody>
              <a:bodyPr/>
              <a:lstStyle/>
              <a:p>
                <a:r>
                  <a:rPr lang="zh-CN" altLang="en-US">
                    <a:noFill/>
                  </a:rPr>
                  <a:t> </a:t>
                </a:r>
              </a:p>
            </p:txBody>
          </p:sp>
        </mc:Fallback>
      </mc:AlternateContent>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87" y="5587598"/>
            <a:ext cx="7835763" cy="1035017"/>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311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2135560" y="4058741"/>
            <a:ext cx="8028892" cy="66232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6" name="Rectangle 2"/>
          <p:cNvSpPr>
            <a:spLocks noGrp="1" noChangeArrowheads="1"/>
          </p:cNvSpPr>
          <p:nvPr>
            <p:ph type="title"/>
          </p:nvPr>
        </p:nvSpPr>
        <p:spPr>
          <a:xfrm>
            <a:off x="1943870" y="301916"/>
            <a:ext cx="8364599" cy="617045"/>
          </a:xfrm>
          <a:noFill/>
        </p:spPr>
        <p:txBody>
          <a:bodyPr/>
          <a:lstStyle/>
          <a:p>
            <a:pPr eaLnBrk="1" hangingPunct="1"/>
            <a:r>
              <a:rPr lang="en-US" altLang="zh-CN" sz="2800" u="sng" dirty="0">
                <a:solidFill>
                  <a:srgbClr val="FF0000"/>
                </a:solidFill>
                <a:latin typeface="Tahoma" panose="020B0604030504040204" pitchFamily="34" charset="0"/>
                <a:ea typeface="Tahoma" panose="020B0604030504040204" pitchFamily="34" charset="0"/>
                <a:cs typeface="Tahoma" panose="020B0604030504040204" pitchFamily="34" charset="0"/>
              </a:rPr>
              <a:t>Ginzburg-Landau </a:t>
            </a:r>
            <a:r>
              <a:rPr lang="zh-CN" altLang="en-US" sz="2800" u="sng" dirty="0">
                <a:solidFill>
                  <a:srgbClr val="FF0000"/>
                </a:solidFill>
                <a:latin typeface="黑体" panose="02010609060101010101" pitchFamily="49" charset="-122"/>
                <a:ea typeface="黑体" panose="02010609060101010101" pitchFamily="49" charset="-122"/>
              </a:rPr>
              <a:t>理论</a:t>
            </a:r>
            <a:endParaRPr lang="en-US" altLang="zh-CN" sz="2800" u="sng" dirty="0">
              <a:solidFill>
                <a:srgbClr val="FF0000"/>
              </a:solidFill>
              <a:latin typeface="黑体" panose="02010609060101010101" pitchFamily="49" charset="-122"/>
              <a:ea typeface="黑体" panose="02010609060101010101" pitchFamily="49" charset="-122"/>
            </a:endParaRPr>
          </a:p>
        </p:txBody>
      </p:sp>
      <p:pic>
        <p:nvPicPr>
          <p:cNvPr id="36" name="Picture 2" descr="mage result for &amp;vcy; &amp;lcy; &amp;gcy;&amp;icy;&amp;ncy;&amp;zcy;&amp;bcy;&amp;ucy;&amp;rcy;&amp;g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557" y="1168437"/>
            <a:ext cx="1543053" cy="203356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4" name="矩形 3"/>
              <p:cNvSpPr/>
              <p:nvPr/>
            </p:nvSpPr>
            <p:spPr>
              <a:xfrm>
                <a:off x="3844966" y="1389488"/>
                <a:ext cx="6102424" cy="769441"/>
              </a:xfrm>
              <a:prstGeom prst="rect">
                <a:avLst/>
              </a:prstGeom>
            </p:spPr>
            <p:txBody>
              <a:bodyPr wrap="square">
                <a:spAutoFit/>
              </a:bodyPr>
              <a:lstStyle/>
              <a:p>
                <a:pPr marL="285750" indent="-28575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不知道微观理论的情况下如何寻找序参量</a:t>
                </a:r>
                <a:r>
                  <a:rPr lang="en-US" altLang="zh-CN" sz="2200" dirty="0">
                    <a:solidFill>
                      <a:srgbClr val="0000CC"/>
                    </a:solidFill>
                    <a:latin typeface="宋体" panose="02010600030101010101" pitchFamily="2" charset="-122"/>
                    <a:cs typeface="Tahoma" panose="020B0604030504040204" pitchFamily="34" charset="0"/>
                  </a:rPr>
                  <a:t> </a:t>
                </a:r>
                <a14:m>
                  <m:oMath xmlns:m="http://schemas.openxmlformats.org/officeDocument/2006/math">
                    <m:sSup>
                      <m:sSupPr>
                        <m:ctrlP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𝜓</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𝑟</m:t>
                        </m:r>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m:t>
                        </m:r>
                      </m:e>
                      <m:sup>
                        <m:r>
                          <a:rPr lang="en-US" altLang="zh-CN" sz="2200" i="1">
                            <a:solidFill>
                              <a:srgbClr val="FF0000"/>
                            </a:solidFill>
                            <a:latin typeface="Cambria Math" panose="02040503050406030204" pitchFamily="18" charset="0"/>
                            <a:ea typeface="Tahoma" panose="020B0604030504040204" pitchFamily="34" charset="0"/>
                            <a:cs typeface="Tahoma" panose="020B0604030504040204" pitchFamily="34" charset="0"/>
                          </a:rPr>
                          <m:t> </m:t>
                        </m:r>
                      </m:sup>
                    </m:sSup>
                  </m:oMath>
                </a14:m>
                <a:r>
                  <a:rPr lang="en-US" altLang="zh-CN" sz="2200" dirty="0">
                    <a:solidFill>
                      <a:srgbClr val="0000CC"/>
                    </a:solidFill>
                    <a:latin typeface="宋体" panose="02010600030101010101" pitchFamily="2" charset="-122"/>
                    <a:cs typeface="Tahoma" panose="020B0604030504040204" pitchFamily="34" charset="0"/>
                  </a:rPr>
                  <a:t>?</a:t>
                </a:r>
              </a:p>
            </p:txBody>
          </p:sp>
        </mc:Choice>
        <mc:Fallback xmlns="">
          <p:sp>
            <p:nvSpPr>
              <p:cNvPr id="4" name="矩形 3"/>
              <p:cNvSpPr>
                <a:spLocks noRot="1" noChangeAspect="1" noMove="1" noResize="1" noEditPoints="1" noAdjustHandles="1" noChangeArrowheads="1" noChangeShapeType="1" noTextEdit="1"/>
              </p:cNvSpPr>
              <p:nvPr/>
            </p:nvSpPr>
            <p:spPr>
              <a:xfrm>
                <a:off x="3844966" y="1389488"/>
                <a:ext cx="6102424" cy="769441"/>
              </a:xfrm>
              <a:prstGeom prst="rect">
                <a:avLst/>
              </a:prstGeom>
              <a:blipFill>
                <a:blip r:embed="rId3"/>
                <a:stretch>
                  <a:fillRect l="-1199" t="-6349" b="-12698"/>
                </a:stretch>
              </a:blipFill>
            </p:spPr>
            <p:txBody>
              <a:bodyPr/>
              <a:lstStyle/>
              <a:p>
                <a:r>
                  <a:rPr lang="zh-CN" altLang="en-US">
                    <a:noFill/>
                  </a:rPr>
                  <a:t> </a:t>
                </a:r>
              </a:p>
            </p:txBody>
          </p:sp>
        </mc:Fallback>
      </mc:AlternateContent>
      <p:sp>
        <p:nvSpPr>
          <p:cNvPr id="51" name="矩形 50"/>
          <p:cNvSpPr/>
          <p:nvPr/>
        </p:nvSpPr>
        <p:spPr>
          <a:xfrm>
            <a:off x="4143762" y="2697753"/>
            <a:ext cx="5508879" cy="769441"/>
          </a:xfrm>
          <a:prstGeom prst="rect">
            <a:avLst/>
          </a:prstGeom>
        </p:spPr>
        <p:txBody>
          <a:bodyPr wrap="square">
            <a:spAutoFit/>
          </a:bodyPr>
          <a:lstStyle/>
          <a:p>
            <a:r>
              <a:rPr lang="en-US" altLang="zh-CN" dirty="0">
                <a:latin typeface="宋体" panose="02010600030101010101" pitchFamily="2" charset="-122"/>
                <a:cs typeface="Tahoma" panose="020B0604030504040204" pitchFamily="34" charset="0"/>
              </a:rPr>
              <a:t>c.f</a:t>
            </a:r>
            <a:r>
              <a:rPr lang="en-US" altLang="zh-CN" sz="2200" dirty="0">
                <a:latin typeface="宋体" panose="02010600030101010101" pitchFamily="2" charset="-122"/>
                <a:cs typeface="Tahoma" panose="020B0604030504040204" pitchFamily="34" charset="0"/>
              </a:rPr>
              <a:t>.</a:t>
            </a:r>
            <a:r>
              <a:rPr lang="zh-CN" altLang="en-US" sz="2200" dirty="0">
                <a:latin typeface="宋体" panose="02010600030101010101" pitchFamily="2" charset="-122"/>
                <a:cs typeface="Tahoma" panose="020B0604030504040204" pitchFamily="34" charset="0"/>
              </a:rPr>
              <a:t>门捷列夫不知道量子力学的情况下如何发现元素周期表</a:t>
            </a:r>
            <a:r>
              <a:rPr lang="en-US" altLang="zh-CN" sz="2200" dirty="0">
                <a:latin typeface="Tahoma" panose="020B0604030504040204" pitchFamily="34" charset="0"/>
                <a:ea typeface="Tahoma" panose="020B0604030504040204" pitchFamily="34" charset="0"/>
                <a:cs typeface="Tahoma" panose="020B0604030504040204" pitchFamily="34" charset="0"/>
              </a:rPr>
              <a:t>?</a:t>
            </a:r>
            <a:endParaRPr lang="zh-CN" altLang="en-US" sz="2200"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0" name="矩形 9"/>
              <p:cNvSpPr/>
              <p:nvPr/>
            </p:nvSpPr>
            <p:spPr>
              <a:xfrm>
                <a:off x="2214926" y="4184262"/>
                <a:ext cx="7822484" cy="1109214"/>
              </a:xfrm>
              <a:prstGeom prst="rect">
                <a:avLst/>
              </a:prstGeom>
            </p:spPr>
            <p:txBody>
              <a:bodyPr wrap="square">
                <a:spAutoFit/>
              </a:bodyPr>
              <a:lstStyle/>
              <a:p>
                <a:pPr marL="342900" indent="-34290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由于与电磁场耦合，</a:t>
                </a:r>
                <a14:m>
                  <m:oMath xmlns:m="http://schemas.openxmlformats.org/officeDocument/2006/math">
                    <m:r>
                      <a:rPr lang="en-US" altLang="zh-CN" sz="2200" b="0" i="1" smtClean="0">
                        <a:solidFill>
                          <a:srgbClr val="0000CC"/>
                        </a:solidFill>
                        <a:latin typeface="Cambria Math" panose="02040503050406030204" pitchFamily="18" charset="0"/>
                        <a:cs typeface="Tahoma" panose="020B0604030504040204" pitchFamily="34" charset="0"/>
                      </a:rPr>
                      <m:t>𝜓</m:t>
                    </m:r>
                    <m:d>
                      <m:dPr>
                        <m:ctrlPr>
                          <a:rPr lang="en-US" altLang="zh-CN" sz="2200" b="0" i="1" smtClean="0">
                            <a:solidFill>
                              <a:srgbClr val="0000CC"/>
                            </a:solidFill>
                            <a:latin typeface="Cambria Math" panose="02040503050406030204" pitchFamily="18" charset="0"/>
                            <a:cs typeface="Tahoma" panose="020B0604030504040204" pitchFamily="34" charset="0"/>
                          </a:rPr>
                        </m:ctrlPr>
                      </m:dPr>
                      <m:e>
                        <m:r>
                          <a:rPr lang="en-US" altLang="zh-CN" sz="2200" b="0" i="1" smtClean="0">
                            <a:solidFill>
                              <a:srgbClr val="0000CC"/>
                            </a:solidFill>
                            <a:latin typeface="Cambria Math" panose="02040503050406030204" pitchFamily="18" charset="0"/>
                            <a:cs typeface="Tahoma" panose="020B0604030504040204" pitchFamily="34" charset="0"/>
                          </a:rPr>
                          <m:t>𝑟</m:t>
                        </m:r>
                      </m:e>
                    </m:d>
                    <m:r>
                      <a:rPr lang="en-US" altLang="zh-CN" sz="2200" b="0" i="1" smtClean="0">
                        <a:solidFill>
                          <a:srgbClr val="0000CC"/>
                        </a:solidFill>
                        <a:latin typeface="Cambria Math" panose="02040503050406030204" pitchFamily="18" charset="0"/>
                        <a:cs typeface="Tahoma" panose="020B0604030504040204" pitchFamily="34" charset="0"/>
                      </a:rPr>
                      <m:t> </m:t>
                    </m:r>
                  </m:oMath>
                </a14:m>
                <a:r>
                  <a:rPr lang="zh-CN" altLang="en-US" sz="2200" dirty="0">
                    <a:solidFill>
                      <a:srgbClr val="0000CC"/>
                    </a:solidFill>
                    <a:latin typeface="宋体" panose="02010600030101010101" pitchFamily="2" charset="-122"/>
                    <a:cs typeface="Tahoma" panose="020B0604030504040204" pitchFamily="34" charset="0"/>
                  </a:rPr>
                  <a:t>是一个复数</a:t>
                </a:r>
                <a:r>
                  <a:rPr lang="en-US" altLang="zh-CN" sz="2200" dirty="0">
                    <a:solidFill>
                      <a:srgbClr val="0000CC"/>
                    </a:solidFill>
                    <a:latin typeface="宋体" panose="02010600030101010101" pitchFamily="2" charset="-122"/>
                    <a:cs typeface="Tahoma" panose="020B0604030504040204" pitchFamily="34" charset="0"/>
                  </a:rPr>
                  <a:t>. </a:t>
                </a:r>
              </a:p>
              <a:p>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超导态电子</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d>
                              <m:dPr>
                                <m:begChr m:val="|"/>
                                <m:endChr m:val="|"/>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d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𝜓</m:t>
                                </m:r>
                                <m:d>
                                  <m:d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d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𝑟</m:t>
                                    </m:r>
                                  </m:e>
                                </m:d>
                              </m:e>
                            </m:d>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sup>
                        </m:s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𝜌</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𝑠</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𝑟</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endParaRPr lang="zh-CN" altLang="en-US" sz="2200" dirty="0">
                  <a:latin typeface="Tahoma" panose="020B0604030504040204" pitchFamily="34" charset="0"/>
                  <a:cs typeface="Tahoma" panose="020B060403050404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214926" y="4184262"/>
                <a:ext cx="7822484" cy="1109214"/>
              </a:xfrm>
              <a:prstGeom prst="rect">
                <a:avLst/>
              </a:prstGeom>
              <a:blipFill>
                <a:blip r:embed="rId4"/>
                <a:stretch>
                  <a:fillRect l="-857" t="-4945" b="-10440"/>
                </a:stretch>
              </a:blipFill>
            </p:spPr>
            <p:txBody>
              <a:bodyPr/>
              <a:lstStyle/>
              <a:p>
                <a:r>
                  <a:rPr lang="zh-CN" altLang="en-US">
                    <a:noFill/>
                  </a:rPr>
                  <a:t> </a:t>
                </a:r>
              </a:p>
            </p:txBody>
          </p:sp>
        </mc:Fallback>
      </mc:AlternateContent>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87" y="5587598"/>
            <a:ext cx="7835763" cy="1035017"/>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12723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1943870" y="301916"/>
            <a:ext cx="8364599" cy="617045"/>
          </a:xfrm>
          <a:noFill/>
        </p:spPr>
        <p:txBody>
          <a:bodyPr/>
          <a:lstStyle/>
          <a:p>
            <a:pPr eaLnBrk="1" hangingPunct="1"/>
            <a:r>
              <a:rPr lang="en-US" altLang="zh-CN" sz="2800" u="sng" dirty="0">
                <a:solidFill>
                  <a:srgbClr val="FF0000"/>
                </a:solidFill>
              </a:rPr>
              <a:t>Topological defect -- </a:t>
            </a:r>
            <a:r>
              <a:rPr lang="en-US" altLang="zh-CN" sz="2800" u="sng" dirty="0" err="1">
                <a:solidFill>
                  <a:srgbClr val="FF0000"/>
                </a:solidFill>
              </a:rPr>
              <a:t>Abrikosov</a:t>
            </a:r>
            <a:r>
              <a:rPr lang="en-US" altLang="zh-CN" sz="2800" u="sng" dirty="0">
                <a:solidFill>
                  <a:srgbClr val="FF0000"/>
                </a:solidFill>
              </a:rPr>
              <a:t> vortex state </a:t>
            </a:r>
          </a:p>
        </p:txBody>
      </p:sp>
      <mc:AlternateContent xmlns:mc="http://schemas.openxmlformats.org/markup-compatibility/2006" xmlns:a14="http://schemas.microsoft.com/office/drawing/2010/main">
        <mc:Choice Requires="a14">
          <p:sp>
            <p:nvSpPr>
              <p:cNvPr id="4" name="矩形 3"/>
              <p:cNvSpPr/>
              <p:nvPr/>
            </p:nvSpPr>
            <p:spPr>
              <a:xfrm>
                <a:off x="4034892" y="1177564"/>
                <a:ext cx="6102424" cy="1107996"/>
              </a:xfrm>
              <a:prstGeom prst="rect">
                <a:avLst/>
              </a:prstGeom>
            </p:spPr>
            <p:txBody>
              <a:bodyPr wrap="square">
                <a:spAutoFit/>
              </a:bodyPr>
              <a:lstStyle/>
              <a:p>
                <a:pPr marL="285750" indent="-285750">
                  <a:buFont typeface="Arial" panose="020B0604020202020204" pitchFamily="34" charset="0"/>
                  <a:buChar char="•"/>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Coherence length </a:t>
                </a:r>
                <a14:m>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𝜉</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condensation energy</a:t>
                </a: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Penetration depth </a:t>
                </a:r>
                <a14:m>
                  <m:oMath xmlns:m="http://schemas.openxmlformats.org/officeDocument/2006/math">
                    <m:sSubSup>
                      <m:sSub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𝜆</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bSup>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magnetic energy</a:t>
                </a: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034892" y="1177564"/>
                <a:ext cx="6102424" cy="1107996"/>
              </a:xfrm>
              <a:prstGeom prst="rect">
                <a:avLst/>
              </a:prstGeom>
              <a:blipFill>
                <a:blip r:embed="rId2"/>
                <a:stretch>
                  <a:fillRect l="-1199" t="-3846" b="-10989"/>
                </a:stretch>
              </a:blipFill>
            </p:spPr>
            <p:txBody>
              <a:bodyPr/>
              <a:lstStyle/>
              <a:p>
                <a:r>
                  <a:rPr lang="zh-CN" altLang="en-US">
                    <a:noFill/>
                  </a:rPr>
                  <a:t> </a:t>
                </a:r>
              </a:p>
            </p:txBody>
          </p:sp>
        </mc:Fallback>
      </mc:AlternateContent>
      <p:pic>
        <p:nvPicPr>
          <p:cNvPr id="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51" y="2319993"/>
            <a:ext cx="2238702" cy="191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9"/>
          <p:cNvPicPr>
            <a:picLocks noChangeAspect="1"/>
          </p:cNvPicPr>
          <p:nvPr/>
        </p:nvPicPr>
        <p:blipFill>
          <a:blip r:embed="rId4"/>
          <a:stretch>
            <a:fillRect/>
          </a:stretch>
        </p:blipFill>
        <p:spPr>
          <a:xfrm>
            <a:off x="1976800" y="1399240"/>
            <a:ext cx="1889222" cy="2287440"/>
          </a:xfrm>
          <a:prstGeom prst="rect">
            <a:avLst/>
          </a:prstGeom>
        </p:spPr>
      </p:pic>
      <mc:AlternateContent xmlns:mc="http://schemas.openxmlformats.org/markup-compatibility/2006" xmlns:a14="http://schemas.microsoft.com/office/drawing/2010/main">
        <mc:Choice Requires="a14">
          <p:sp>
            <p:nvSpPr>
              <p:cNvPr id="61" name="矩形 60"/>
              <p:cNvSpPr/>
              <p:nvPr/>
            </p:nvSpPr>
            <p:spPr>
              <a:xfrm>
                <a:off x="4429331" y="2703064"/>
                <a:ext cx="2448272" cy="7917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𝜅</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𝜆</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𝜉</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&gt;</m:t>
                      </m:r>
                      <m:f>
                        <m:f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fPr>
                        <m:num>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1</m:t>
                          </m:r>
                        </m:num>
                        <m:den>
                          <m:rad>
                            <m:radPr>
                              <m:degHide m:val="on"/>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radPr>
                            <m:deg/>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e>
                          </m:rad>
                        </m:den>
                      </m:f>
                    </m:oMath>
                  </m:oMathPara>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矩形 60"/>
              <p:cNvSpPr>
                <a:spLocks noRot="1" noChangeAspect="1" noMove="1" noResize="1" noEditPoints="1" noAdjustHandles="1" noChangeArrowheads="1" noChangeShapeType="1" noTextEdit="1"/>
              </p:cNvSpPr>
              <p:nvPr/>
            </p:nvSpPr>
            <p:spPr>
              <a:xfrm>
                <a:off x="4429331" y="2703064"/>
                <a:ext cx="2448272" cy="791755"/>
              </a:xfrm>
              <a:prstGeom prst="rect">
                <a:avLst/>
              </a:prstGeom>
              <a:blipFill>
                <a:blip r:embed="rId5"/>
                <a:stretch>
                  <a:fillRect/>
                </a:stretch>
              </a:blipFill>
            </p:spPr>
            <p:txBody>
              <a:bodyPr/>
              <a:lstStyle/>
              <a:p>
                <a:r>
                  <a:rPr lang="zh-CN" altLang="en-US">
                    <a:noFill/>
                  </a:rPr>
                  <a:t> </a:t>
                </a:r>
              </a:p>
            </p:txBody>
          </p:sp>
        </mc:Fallback>
      </mc:AlternateContent>
      <p:sp>
        <p:nvSpPr>
          <p:cNvPr id="62" name="矩形 61"/>
          <p:cNvSpPr/>
          <p:nvPr/>
        </p:nvSpPr>
        <p:spPr>
          <a:xfrm>
            <a:off x="4159987" y="3785530"/>
            <a:ext cx="3060340" cy="769441"/>
          </a:xfrm>
          <a:prstGeom prst="rect">
            <a:avLst/>
          </a:prstGeom>
        </p:spPr>
        <p:txBody>
          <a:bodyPr wrap="square">
            <a:spAutoFit/>
          </a:bodyPr>
          <a:lstStyle/>
          <a:p>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magnetic energy wins, and B-field enters. </a:t>
            </a: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pic>
        <p:nvPicPr>
          <p:cNvPr id="10" name="图片 9"/>
          <p:cNvPicPr>
            <a:picLocks noChangeAspect="1"/>
          </p:cNvPicPr>
          <p:nvPr/>
        </p:nvPicPr>
        <p:blipFill rotWithShape="1">
          <a:blip r:embed="rId6"/>
          <a:srcRect l="18508" t="2771" r="11158" b="1"/>
          <a:stretch/>
        </p:blipFill>
        <p:spPr>
          <a:xfrm>
            <a:off x="1847528" y="5517232"/>
            <a:ext cx="6156684" cy="1069017"/>
          </a:xfrm>
          <a:prstGeom prst="rect">
            <a:avLst/>
          </a:prstGeom>
        </p:spPr>
      </p:pic>
      <p:sp>
        <p:nvSpPr>
          <p:cNvPr id="63" name="矩形 62"/>
          <p:cNvSpPr/>
          <p:nvPr/>
        </p:nvSpPr>
        <p:spPr>
          <a:xfrm>
            <a:off x="2063552" y="4887845"/>
            <a:ext cx="2952328" cy="430887"/>
          </a:xfrm>
          <a:prstGeom prst="rect">
            <a:avLst/>
          </a:prstGeom>
        </p:spPr>
        <p:txBody>
          <a:bodyPr wrap="square">
            <a:spAutoFit/>
          </a:bodyPr>
          <a:lstStyle/>
          <a:p>
            <a:pPr marL="285750" indent="-285750">
              <a:buFont typeface="Arial" panose="020B0604020202020204" pitchFamily="34" charset="0"/>
              <a:buChar char="•"/>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Flux quantization:</a:t>
            </a:r>
          </a:p>
        </p:txBody>
      </p:sp>
      <p:pic>
        <p:nvPicPr>
          <p:cNvPr id="6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5783" y="4437113"/>
            <a:ext cx="2052228" cy="2077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258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1943870" y="301916"/>
            <a:ext cx="8364599" cy="617045"/>
          </a:xfrm>
          <a:noFill/>
        </p:spPr>
        <p:txBody>
          <a:bodyPr/>
          <a:lstStyle/>
          <a:p>
            <a:pPr eaLnBrk="1" hangingPunct="1"/>
            <a:r>
              <a:rPr lang="zh-CN" altLang="en-US" sz="2800" u="sng" dirty="0">
                <a:solidFill>
                  <a:srgbClr val="FF0000"/>
                </a:solidFill>
              </a:rPr>
              <a:t>拓扑缺陷</a:t>
            </a:r>
            <a:r>
              <a:rPr lang="en-US" altLang="zh-CN" sz="2800"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altLang="zh-CN" sz="2800" u="sng" dirty="0" err="1">
                <a:solidFill>
                  <a:srgbClr val="FF0000"/>
                </a:solidFill>
                <a:latin typeface="Tahoma" panose="020B0604030504040204" pitchFamily="34" charset="0"/>
                <a:ea typeface="Tahoma" panose="020B0604030504040204" pitchFamily="34" charset="0"/>
                <a:cs typeface="Tahoma" panose="020B0604030504040204" pitchFamily="34" charset="0"/>
              </a:rPr>
              <a:t>Abrikosov</a:t>
            </a:r>
            <a:r>
              <a:rPr lang="en-US" altLang="zh-CN" sz="2800"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zh-CN" altLang="en-US" sz="2800" u="sng" dirty="0">
                <a:solidFill>
                  <a:srgbClr val="FF0000"/>
                </a:solidFill>
              </a:rPr>
              <a:t>涡旋态</a:t>
            </a:r>
            <a:r>
              <a:rPr lang="en-US" altLang="zh-CN" sz="2800" u="sng" dirty="0">
                <a:solidFill>
                  <a:srgbClr val="FF0000"/>
                </a:solidFill>
              </a:rPr>
              <a:t> </a:t>
            </a:r>
          </a:p>
        </p:txBody>
      </p:sp>
      <mc:AlternateContent xmlns:mc="http://schemas.openxmlformats.org/markup-compatibility/2006" xmlns:a14="http://schemas.microsoft.com/office/drawing/2010/main">
        <mc:Choice Requires="a14">
          <p:sp>
            <p:nvSpPr>
              <p:cNvPr id="4" name="矩形 3"/>
              <p:cNvSpPr/>
              <p:nvPr/>
            </p:nvSpPr>
            <p:spPr>
              <a:xfrm>
                <a:off x="4034892" y="1177564"/>
                <a:ext cx="6102424" cy="1107996"/>
              </a:xfrm>
              <a:prstGeom prst="rect">
                <a:avLst/>
              </a:prstGeom>
            </p:spPr>
            <p:txBody>
              <a:bodyPr wrap="square">
                <a:spAutoFit/>
              </a:bodyPr>
              <a:lstStyle/>
              <a:p>
                <a:pPr marL="285750" indent="-28575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相干长度</a:t>
                </a:r>
                <a:r>
                  <a:rPr lang="en-US" altLang="zh-CN" sz="2200" dirty="0">
                    <a:solidFill>
                      <a:srgbClr val="0000CC"/>
                    </a:solidFill>
                    <a:latin typeface="宋体" panose="02010600030101010101" pitchFamily="2" charset="-122"/>
                    <a:cs typeface="Tahoma" panose="020B0604030504040204" pitchFamily="34" charset="0"/>
                  </a:rPr>
                  <a:t> </a:t>
                </a:r>
                <a14:m>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𝜉</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oMath>
                </a14:m>
                <a:r>
                  <a:rPr lang="en-US" altLang="zh-CN" sz="2200" dirty="0">
                    <a:solidFill>
                      <a:srgbClr val="0000CC"/>
                    </a:solidFill>
                    <a:latin typeface="宋体" panose="02010600030101010101" pitchFamily="2" charset="-122"/>
                    <a:cs typeface="Tahoma" panose="020B0604030504040204" pitchFamily="34" charset="0"/>
                    <a:sym typeface="Wingdings" panose="05000000000000000000" pitchFamily="2" charset="2"/>
                  </a:rPr>
                  <a:t> </a:t>
                </a:r>
                <a:r>
                  <a:rPr lang="zh-CN" altLang="en-US" sz="2200" dirty="0">
                    <a:solidFill>
                      <a:srgbClr val="0000CC"/>
                    </a:solidFill>
                    <a:latin typeface="宋体" panose="02010600030101010101" pitchFamily="2" charset="-122"/>
                    <a:cs typeface="Tahoma" panose="020B0604030504040204" pitchFamily="34" charset="0"/>
                    <a:sym typeface="Wingdings" panose="05000000000000000000" pitchFamily="2" charset="2"/>
                  </a:rPr>
                  <a:t>凝聚能</a:t>
                </a:r>
                <a:endParaRPr lang="en-US" altLang="zh-CN" sz="2200" dirty="0">
                  <a:solidFill>
                    <a:srgbClr val="0000CC"/>
                  </a:solidFill>
                  <a:latin typeface="宋体" panose="02010600030101010101" pitchFamily="2" charset="-122"/>
                  <a:cs typeface="Tahoma" panose="020B0604030504040204" pitchFamily="34" charset="0"/>
                </a:endParaRPr>
              </a:p>
              <a:p>
                <a:pPr marL="285750" indent="-285750">
                  <a:buFont typeface="Arial" panose="020B0604020202020204" pitchFamily="34" charset="0"/>
                  <a:buChar char="•"/>
                </a:pPr>
                <a:endParaRPr lang="en-US" altLang="zh-CN" sz="2200" dirty="0">
                  <a:solidFill>
                    <a:srgbClr val="0000CC"/>
                  </a:solidFill>
                  <a:latin typeface="宋体" panose="02010600030101010101" pitchFamily="2" charset="-122"/>
                  <a:cs typeface="Tahoma" panose="020B0604030504040204" pitchFamily="34" charset="0"/>
                </a:endParaRPr>
              </a:p>
              <a:p>
                <a:pPr marL="285750" indent="-28575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伦敦穿透深度</a:t>
                </a:r>
                <a:r>
                  <a:rPr lang="en-US" altLang="zh-CN" sz="2200" dirty="0">
                    <a:solidFill>
                      <a:srgbClr val="0000CC"/>
                    </a:solidFill>
                    <a:latin typeface="宋体" panose="02010600030101010101" pitchFamily="2" charset="-122"/>
                    <a:cs typeface="Tahoma" panose="020B0604030504040204" pitchFamily="34" charset="0"/>
                  </a:rPr>
                  <a:t> </a:t>
                </a:r>
                <a14:m>
                  <m:oMath xmlns:m="http://schemas.openxmlformats.org/officeDocument/2006/math">
                    <m:sSubSup>
                      <m:sSub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𝜆</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bSup>
                  </m:oMath>
                </a14:m>
                <a:r>
                  <a:rPr lang="en-US" altLang="zh-CN" sz="2200" dirty="0">
                    <a:solidFill>
                      <a:srgbClr val="0000CC"/>
                    </a:solidFill>
                    <a:latin typeface="宋体" panose="02010600030101010101" pitchFamily="2" charset="-122"/>
                    <a:cs typeface="Tahoma" panose="020B0604030504040204" pitchFamily="34" charset="0"/>
                    <a:sym typeface="Wingdings" panose="05000000000000000000" pitchFamily="2" charset="2"/>
                  </a:rPr>
                  <a:t> </a:t>
                </a:r>
                <a:r>
                  <a:rPr lang="zh-CN" altLang="en-US" sz="2200" dirty="0">
                    <a:solidFill>
                      <a:srgbClr val="0000CC"/>
                    </a:solidFill>
                    <a:latin typeface="宋体" panose="02010600030101010101" pitchFamily="2" charset="-122"/>
                    <a:cs typeface="Tahoma" panose="020B0604030504040204" pitchFamily="34" charset="0"/>
                    <a:sym typeface="Wingdings" panose="05000000000000000000" pitchFamily="2" charset="2"/>
                  </a:rPr>
                  <a:t>磁能</a:t>
                </a:r>
                <a:endParaRPr lang="en-US" altLang="zh-CN" sz="2200" dirty="0">
                  <a:solidFill>
                    <a:srgbClr val="0000CC"/>
                  </a:solidFill>
                  <a:latin typeface="宋体" panose="02010600030101010101" pitchFamily="2" charset="-122"/>
                  <a:cs typeface="Tahoma" panose="020B0604030504040204" pitchFamily="34"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034892" y="1177564"/>
                <a:ext cx="6102424" cy="1107996"/>
              </a:xfrm>
              <a:prstGeom prst="rect">
                <a:avLst/>
              </a:prstGeom>
              <a:blipFill>
                <a:blip r:embed="rId2"/>
                <a:stretch>
                  <a:fillRect l="-1199" t="-5495" b="-10989"/>
                </a:stretch>
              </a:blipFill>
            </p:spPr>
            <p:txBody>
              <a:bodyPr/>
              <a:lstStyle/>
              <a:p>
                <a:r>
                  <a:rPr lang="zh-CN" altLang="en-US">
                    <a:noFill/>
                  </a:rPr>
                  <a:t> </a:t>
                </a:r>
              </a:p>
            </p:txBody>
          </p:sp>
        </mc:Fallback>
      </mc:AlternateContent>
      <p:pic>
        <p:nvPicPr>
          <p:cNvPr id="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51" y="2319993"/>
            <a:ext cx="2238702" cy="191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1" name="矩形 60"/>
              <p:cNvSpPr/>
              <p:nvPr/>
            </p:nvSpPr>
            <p:spPr>
              <a:xfrm>
                <a:off x="4429331" y="2703064"/>
                <a:ext cx="2448272" cy="7917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𝜅</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sSub>
                            <m:sSub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sSubPr>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𝜆</m:t>
                              </m:r>
                            </m:e>
                            <m: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𝐿</m:t>
                              </m:r>
                            </m:sub>
                          </m:sSub>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m:t>
                          </m:r>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𝜉</m:t>
                          </m:r>
                        </m:e>
                        <m: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 </m:t>
                          </m:r>
                        </m:sup>
                      </m:sSup>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&gt;</m:t>
                      </m:r>
                      <m:f>
                        <m:fPr>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fPr>
                        <m:num>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1</m:t>
                          </m:r>
                        </m:num>
                        <m:den>
                          <m:rad>
                            <m:radPr>
                              <m:degHide m:val="on"/>
                              <m:ctrlP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ctrlPr>
                            </m:radPr>
                            <m:deg/>
                            <m:e>
                              <m:r>
                                <a:rPr lang="en-US" altLang="zh-CN" sz="2200" i="1">
                                  <a:solidFill>
                                    <a:srgbClr val="0000CC"/>
                                  </a:solidFill>
                                  <a:latin typeface="Cambria Math" panose="02040503050406030204" pitchFamily="18" charset="0"/>
                                  <a:ea typeface="Tahoma" panose="020B0604030504040204" pitchFamily="34" charset="0"/>
                                  <a:cs typeface="Tahoma" panose="020B0604030504040204" pitchFamily="34" charset="0"/>
                                </a:rPr>
                                <m:t>2</m:t>
                              </m:r>
                            </m:e>
                          </m:rad>
                        </m:den>
                      </m:f>
                    </m:oMath>
                  </m:oMathPara>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矩形 60"/>
              <p:cNvSpPr>
                <a:spLocks noRot="1" noChangeAspect="1" noMove="1" noResize="1" noEditPoints="1" noAdjustHandles="1" noChangeArrowheads="1" noChangeShapeType="1" noTextEdit="1"/>
              </p:cNvSpPr>
              <p:nvPr/>
            </p:nvSpPr>
            <p:spPr>
              <a:xfrm>
                <a:off x="4429331" y="2703064"/>
                <a:ext cx="2448272" cy="79175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p:cNvSpPr/>
              <p:nvPr/>
            </p:nvSpPr>
            <p:spPr>
              <a:xfrm>
                <a:off x="4159987" y="3785530"/>
                <a:ext cx="3060340" cy="1107996"/>
              </a:xfrm>
              <a:prstGeom prst="rect">
                <a:avLst/>
              </a:prstGeom>
            </p:spPr>
            <p:txBody>
              <a:bodyPr wrap="square">
                <a:spAutoFit/>
              </a:bodyPr>
              <a:lstStyle/>
              <a:p>
                <a:r>
                  <a:rPr lang="zh-CN" altLang="en-US" sz="2200" dirty="0">
                    <a:solidFill>
                      <a:srgbClr val="0000CC"/>
                    </a:solidFill>
                    <a:latin typeface="宋体" panose="02010600030101010101" pitchFamily="2" charset="-122"/>
                    <a:cs typeface="Tahoma" panose="020B0604030504040204" pitchFamily="34" charset="0"/>
                    <a:sym typeface="Wingdings" panose="05000000000000000000" pitchFamily="2" charset="2"/>
                  </a:rPr>
                  <a:t>凝聚能与磁能竞争，磁能压制凝聚能，磁场</a:t>
                </a:r>
                <a14:m>
                  <m:oMath xmlns:m="http://schemas.openxmlformats.org/officeDocument/2006/math">
                    <m:r>
                      <a:rPr lang="en-US" altLang="zh-CN" sz="2200" b="0" i="1" smtClean="0">
                        <a:solidFill>
                          <a:srgbClr val="0000CC"/>
                        </a:solidFill>
                        <a:latin typeface="Cambria Math" panose="02040503050406030204" pitchFamily="18" charset="0"/>
                        <a:cs typeface="Tahoma" panose="020B0604030504040204" pitchFamily="34" charset="0"/>
                        <a:sym typeface="Wingdings" panose="05000000000000000000" pitchFamily="2" charset="2"/>
                      </a:rPr>
                      <m:t>𝐵</m:t>
                    </m:r>
                  </m:oMath>
                </a14:m>
                <a:r>
                  <a:rPr lang="en-US" altLang="zh-CN" sz="2200" dirty="0">
                    <a:solidFill>
                      <a:srgbClr val="0000CC"/>
                    </a:solidFill>
                    <a:latin typeface="宋体" panose="02010600030101010101" pitchFamily="2" charset="-122"/>
                    <a:cs typeface="Tahoma" panose="020B0604030504040204" pitchFamily="34" charset="0"/>
                    <a:sym typeface="Wingdings" panose="05000000000000000000" pitchFamily="2" charset="2"/>
                  </a:rPr>
                  <a:t> </a:t>
                </a:r>
                <a:r>
                  <a:rPr lang="zh-CN" altLang="en-US" sz="2200" dirty="0">
                    <a:solidFill>
                      <a:srgbClr val="0000CC"/>
                    </a:solidFill>
                    <a:latin typeface="宋体" panose="02010600030101010101" pitchFamily="2" charset="-122"/>
                    <a:cs typeface="Tahoma" panose="020B0604030504040204" pitchFamily="34" charset="0"/>
                    <a:sym typeface="Wingdings" panose="05000000000000000000" pitchFamily="2" charset="2"/>
                  </a:rPr>
                  <a:t>进入超导</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矩形 61"/>
              <p:cNvSpPr>
                <a:spLocks noRot="1" noChangeAspect="1" noMove="1" noResize="1" noEditPoints="1" noAdjustHandles="1" noChangeArrowheads="1" noChangeShapeType="1" noTextEdit="1"/>
              </p:cNvSpPr>
              <p:nvPr/>
            </p:nvSpPr>
            <p:spPr>
              <a:xfrm>
                <a:off x="4159987" y="3785530"/>
                <a:ext cx="3060340" cy="1107996"/>
              </a:xfrm>
              <a:prstGeom prst="rect">
                <a:avLst/>
              </a:prstGeom>
              <a:blipFill>
                <a:blip r:embed="rId6"/>
                <a:stretch>
                  <a:fillRect l="-2590" t="-4396" r="-199" b="-10440"/>
                </a:stretch>
              </a:blipFill>
            </p:spPr>
            <p:txBody>
              <a:bodyPr/>
              <a:lstStyle/>
              <a:p>
                <a:r>
                  <a:rPr lang="zh-CN" altLang="en-US">
                    <a:noFill/>
                  </a:rPr>
                  <a:t> </a:t>
                </a:r>
              </a:p>
            </p:txBody>
          </p:sp>
        </mc:Fallback>
      </mc:AlternateContent>
      <p:pic>
        <p:nvPicPr>
          <p:cNvPr id="10" name="图片 9"/>
          <p:cNvPicPr>
            <a:picLocks noChangeAspect="1"/>
          </p:cNvPicPr>
          <p:nvPr/>
        </p:nvPicPr>
        <p:blipFill rotWithShape="1">
          <a:blip r:embed="rId7"/>
          <a:srcRect l="18508" t="2771" r="11158" b="1"/>
          <a:stretch/>
        </p:blipFill>
        <p:spPr>
          <a:xfrm>
            <a:off x="1847528" y="5517232"/>
            <a:ext cx="6156684" cy="1069017"/>
          </a:xfrm>
          <a:prstGeom prst="rect">
            <a:avLst/>
          </a:prstGeom>
        </p:spPr>
      </p:pic>
      <p:sp>
        <p:nvSpPr>
          <p:cNvPr id="63" name="矩形 62"/>
          <p:cNvSpPr/>
          <p:nvPr/>
        </p:nvSpPr>
        <p:spPr>
          <a:xfrm>
            <a:off x="2063552" y="4887845"/>
            <a:ext cx="2952328" cy="430887"/>
          </a:xfrm>
          <a:prstGeom prst="rect">
            <a:avLst/>
          </a:prstGeom>
        </p:spPr>
        <p:txBody>
          <a:bodyPr wrap="square">
            <a:spAutoFit/>
          </a:bodyPr>
          <a:lstStyle/>
          <a:p>
            <a:pPr marL="285750" indent="-285750">
              <a:buFont typeface="Arial" panose="020B0604020202020204" pitchFamily="34" charset="0"/>
              <a:buChar char="•"/>
            </a:pPr>
            <a:r>
              <a:rPr lang="zh-CN" altLang="en-US" sz="2200" dirty="0">
                <a:solidFill>
                  <a:srgbClr val="0000CC"/>
                </a:solidFill>
                <a:latin typeface="宋体" panose="02010600030101010101" pitchFamily="2" charset="-122"/>
                <a:cs typeface="Tahoma" panose="020B0604030504040204" pitchFamily="34" charset="0"/>
              </a:rPr>
              <a:t>磁通量子化</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a:t>
            </a:r>
          </a:p>
        </p:txBody>
      </p:sp>
      <p:pic>
        <p:nvPicPr>
          <p:cNvPr id="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783" y="4437113"/>
            <a:ext cx="2052228" cy="2077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9">
            <a:extLst>
              <a:ext uri="{FF2B5EF4-FFF2-40B4-BE49-F238E27FC236}">
                <a16:creationId xmlns:a16="http://schemas.microsoft.com/office/drawing/2014/main" id="{55828A84-0E17-EFBB-174A-2BF13DFA9B67}"/>
              </a:ext>
            </a:extLst>
          </p:cNvPr>
          <p:cNvPicPr>
            <a:picLocks noChangeAspect="1"/>
          </p:cNvPicPr>
          <p:nvPr/>
        </p:nvPicPr>
        <p:blipFill>
          <a:blip r:embed="rId9"/>
          <a:stretch>
            <a:fillRect/>
          </a:stretch>
        </p:blipFill>
        <p:spPr>
          <a:xfrm>
            <a:off x="1254289" y="1460272"/>
            <a:ext cx="1889222" cy="2287440"/>
          </a:xfrm>
          <a:prstGeom prst="rect">
            <a:avLst/>
          </a:prstGeom>
        </p:spPr>
      </p:pic>
    </p:spTree>
    <p:extLst>
      <p:ext uri="{BB962C8B-B14F-4D97-AF65-F5344CB8AC3E}">
        <p14:creationId xmlns:p14="http://schemas.microsoft.com/office/powerpoint/2010/main" val="406920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defRPr/>
            </a:pPr>
            <a:fld id="{FF5DBA14-4D14-4509-944A-89B98088D88B}" type="slidenum">
              <a:rPr lang="en-US" altLang="zh-CN" sz="1400">
                <a:solidFill>
                  <a:srgbClr val="000000"/>
                </a:solidFill>
              </a:rPr>
              <a:pPr>
                <a:spcBef>
                  <a:spcPct val="0"/>
                </a:spcBef>
                <a:buNone/>
                <a:defRPr/>
              </a:pPr>
              <a:t>35</a:t>
            </a:fld>
            <a:endParaRPr lang="en-US" altLang="zh-CN" sz="1400">
              <a:solidFill>
                <a:srgbClr val="000000"/>
              </a:solidFill>
            </a:endParaRPr>
          </a:p>
        </p:txBody>
      </p:sp>
      <p:sp>
        <p:nvSpPr>
          <p:cNvPr id="15363" name="Rectangle 2"/>
          <p:cNvSpPr>
            <a:spLocks noGrp="1" noChangeArrowheads="1"/>
          </p:cNvSpPr>
          <p:nvPr>
            <p:ph type="title"/>
          </p:nvPr>
        </p:nvSpPr>
        <p:spPr>
          <a:xfrm>
            <a:off x="2243138" y="379413"/>
            <a:ext cx="7561262" cy="457200"/>
          </a:xfrm>
          <a:noFill/>
        </p:spPr>
        <p:txBody>
          <a:bodyPr>
            <a:normAutofit fontScale="90000"/>
          </a:bodyPr>
          <a:lstStyle/>
          <a:p>
            <a:pPr eaLnBrk="1" hangingPunct="1"/>
            <a:r>
              <a:rPr lang="en-US" altLang="zh-CN" sz="2800" u="sng"/>
              <a:t>Superfluidity of </a:t>
            </a:r>
            <a:r>
              <a:rPr lang="en-US" altLang="zh-CN" sz="2800" u="sng" baseline="30000"/>
              <a:t>4</a:t>
            </a:r>
            <a:r>
              <a:rPr lang="en-US" altLang="zh-CN" sz="2800" u="sng"/>
              <a:t>He</a:t>
            </a:r>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160463"/>
            <a:ext cx="1905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9"/>
          <p:cNvSpPr>
            <a:spLocks noChangeArrowheads="1"/>
          </p:cNvSpPr>
          <p:nvPr/>
        </p:nvSpPr>
        <p:spPr bwMode="auto">
          <a:xfrm>
            <a:off x="7180263" y="3651250"/>
            <a:ext cx="330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defRPr/>
            </a:pPr>
            <a:r>
              <a:rPr lang="de-DE" altLang="zh-CN" sz="1800">
                <a:solidFill>
                  <a:srgbClr val="0000CC"/>
                </a:solidFill>
                <a:latin typeface="Tahoma" panose="020B0604030504040204" pitchFamily="34" charset="0"/>
              </a:rPr>
              <a:t>discovered by P. Kapitsa, J. F. Allen, and D. Misener in 1937.</a:t>
            </a:r>
            <a:endParaRPr lang="en-US" altLang="zh-CN" sz="1800">
              <a:solidFill>
                <a:srgbClr val="0000CC"/>
              </a:solidFill>
              <a:latin typeface="Tahoma" panose="020B0604030504040204" pitchFamily="34" charset="0"/>
            </a:endParaRPr>
          </a:p>
        </p:txBody>
      </p:sp>
      <p:sp>
        <p:nvSpPr>
          <p:cNvPr id="15366" name="Rectangle 11"/>
          <p:cNvSpPr>
            <a:spLocks noChangeArrowheads="1"/>
          </p:cNvSpPr>
          <p:nvPr/>
        </p:nvSpPr>
        <p:spPr bwMode="auto">
          <a:xfrm>
            <a:off x="1992313" y="4570413"/>
            <a:ext cx="831691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defRPr/>
            </a:pPr>
            <a:r>
              <a:rPr lang="en-US" altLang="zh-CN" sz="2200" dirty="0">
                <a:solidFill>
                  <a:srgbClr val="0000CC"/>
                </a:solidFill>
                <a:latin typeface="Tahoma" panose="020B0604030504040204" pitchFamily="34" charset="0"/>
              </a:rPr>
              <a:t> The disappearance of viscosity</a:t>
            </a:r>
          </a:p>
          <a:p>
            <a:pPr eaLnBrk="1" hangingPunct="1">
              <a:spcBef>
                <a:spcPct val="0"/>
              </a:spcBef>
              <a:buNone/>
              <a:defRPr/>
            </a:pPr>
            <a:endParaRPr lang="en-US" altLang="zh-CN" sz="1000" dirty="0">
              <a:solidFill>
                <a:srgbClr val="0000CC"/>
              </a:solidFill>
              <a:latin typeface="Tahoma" panose="020B0604030504040204" pitchFamily="34" charset="0"/>
            </a:endParaRPr>
          </a:p>
          <a:p>
            <a:pPr eaLnBrk="1" hangingPunct="1">
              <a:spcBef>
                <a:spcPct val="0"/>
              </a:spcBef>
              <a:defRPr/>
            </a:pPr>
            <a:r>
              <a:rPr lang="en-US" altLang="zh-CN" sz="2200" dirty="0">
                <a:solidFill>
                  <a:srgbClr val="0000CC"/>
                </a:solidFill>
                <a:latin typeface="Tahoma" panose="020B0604030504040204" pitchFamily="34" charset="0"/>
              </a:rPr>
              <a:t> Superfluid He can "creep" along surfaces in order to find its own level - after a short while, the levels in the two containers will equalize. </a:t>
            </a:r>
          </a:p>
        </p:txBody>
      </p:sp>
      <p:pic>
        <p:nvPicPr>
          <p:cNvPr id="1536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182689"/>
            <a:ext cx="31686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4" y="1185864"/>
            <a:ext cx="26558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140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defRPr/>
            </a:pPr>
            <a:fld id="{FF5DBA14-4D14-4509-944A-89B98088D88B}" type="slidenum">
              <a:rPr lang="en-US" altLang="zh-CN" sz="1400">
                <a:solidFill>
                  <a:srgbClr val="000000"/>
                </a:solidFill>
              </a:rPr>
              <a:pPr>
                <a:spcBef>
                  <a:spcPct val="0"/>
                </a:spcBef>
                <a:buNone/>
                <a:defRPr/>
              </a:pPr>
              <a:t>36</a:t>
            </a:fld>
            <a:endParaRPr lang="en-US" altLang="zh-CN" sz="1400">
              <a:solidFill>
                <a:srgbClr val="000000"/>
              </a:solidFill>
            </a:endParaRPr>
          </a:p>
        </p:txBody>
      </p:sp>
      <p:sp>
        <p:nvSpPr>
          <p:cNvPr id="15363" name="Rectangle 2"/>
          <p:cNvSpPr>
            <a:spLocks noGrp="1" noChangeArrowheads="1"/>
          </p:cNvSpPr>
          <p:nvPr>
            <p:ph type="title"/>
          </p:nvPr>
        </p:nvSpPr>
        <p:spPr>
          <a:xfrm>
            <a:off x="2243138" y="379413"/>
            <a:ext cx="7561262" cy="457200"/>
          </a:xfrm>
          <a:noFill/>
        </p:spPr>
        <p:txBody>
          <a:bodyPr/>
          <a:lstStyle/>
          <a:p>
            <a:pPr eaLnBrk="1" hangingPunct="1"/>
            <a:r>
              <a:rPr lang="en-US" altLang="zh-CN" sz="2800" u="sng" dirty="0">
                <a:latin typeface="黑体" panose="02010609060101010101" pitchFamily="49" charset="-122"/>
                <a:ea typeface="黑体" panose="02010609060101010101" pitchFamily="49" charset="-122"/>
              </a:rPr>
              <a:t> </a:t>
            </a:r>
            <a:r>
              <a:rPr lang="en-US" altLang="zh-CN" sz="2800" u="sng" baseline="30000" dirty="0">
                <a:latin typeface="黑体" panose="02010609060101010101" pitchFamily="49" charset="-122"/>
                <a:ea typeface="黑体" panose="02010609060101010101" pitchFamily="49" charset="-122"/>
              </a:rPr>
              <a:t>4</a:t>
            </a:r>
            <a:r>
              <a:rPr lang="en-US" altLang="zh-CN" sz="2800" u="sng" dirty="0">
                <a:latin typeface="黑体" panose="02010609060101010101" pitchFamily="49" charset="-122"/>
                <a:ea typeface="黑体" panose="02010609060101010101" pitchFamily="49" charset="-122"/>
              </a:rPr>
              <a:t>He </a:t>
            </a:r>
            <a:r>
              <a:rPr lang="zh-CN" altLang="en-US" sz="2800" u="sng" dirty="0">
                <a:latin typeface="黑体" panose="02010609060101010101" pitchFamily="49" charset="-122"/>
                <a:ea typeface="黑体" panose="02010609060101010101" pitchFamily="49" charset="-122"/>
              </a:rPr>
              <a:t>超流</a:t>
            </a:r>
            <a:endParaRPr lang="en-US" altLang="zh-CN" sz="2800" u="sng" dirty="0">
              <a:latin typeface="黑体" panose="02010609060101010101" pitchFamily="49" charset="-122"/>
              <a:ea typeface="黑体" panose="02010609060101010101" pitchFamily="49" charset="-122"/>
            </a:endParaRPr>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160463"/>
            <a:ext cx="1905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9"/>
          <p:cNvSpPr>
            <a:spLocks noChangeArrowheads="1"/>
          </p:cNvSpPr>
          <p:nvPr/>
        </p:nvSpPr>
        <p:spPr bwMode="auto">
          <a:xfrm>
            <a:off x="7180263" y="3651250"/>
            <a:ext cx="330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defRPr/>
            </a:pPr>
            <a:r>
              <a:rPr lang="de-DE" altLang="zh-CN" sz="1800" dirty="0">
                <a:solidFill>
                  <a:srgbClr val="0000CC"/>
                </a:solidFill>
                <a:latin typeface="Tahoma" panose="020B0604030504040204" pitchFamily="34" charset="0"/>
              </a:rPr>
              <a:t> P. Kapitsa, J. F. Allen, and D. Misener </a:t>
            </a:r>
            <a:r>
              <a:rPr lang="en-US" altLang="zh-CN" sz="1800" dirty="0">
                <a:solidFill>
                  <a:srgbClr val="0000CC"/>
                </a:solidFill>
                <a:latin typeface="Tahoma" panose="020B0604030504040204" pitchFamily="34" charset="0"/>
              </a:rPr>
              <a:t>(</a:t>
            </a:r>
            <a:r>
              <a:rPr lang="de-DE" altLang="zh-CN" sz="1800" dirty="0">
                <a:solidFill>
                  <a:srgbClr val="0000CC"/>
                </a:solidFill>
                <a:latin typeface="Tahoma" panose="020B0604030504040204" pitchFamily="34" charset="0"/>
              </a:rPr>
              <a:t>1937).</a:t>
            </a:r>
            <a:endParaRPr lang="en-US" altLang="zh-CN" sz="1800" dirty="0">
              <a:solidFill>
                <a:srgbClr val="0000CC"/>
              </a:solidFill>
              <a:latin typeface="Tahoma" panose="020B0604030504040204" pitchFamily="34" charset="0"/>
            </a:endParaRPr>
          </a:p>
        </p:txBody>
      </p:sp>
      <p:sp>
        <p:nvSpPr>
          <p:cNvPr id="15366" name="Rectangle 11"/>
          <p:cNvSpPr>
            <a:spLocks noChangeArrowheads="1"/>
          </p:cNvSpPr>
          <p:nvPr/>
        </p:nvSpPr>
        <p:spPr bwMode="auto">
          <a:xfrm>
            <a:off x="1992313" y="4570413"/>
            <a:ext cx="8316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defRPr/>
            </a:pPr>
            <a:r>
              <a:rPr lang="en-US" altLang="zh-CN" sz="2200" dirty="0">
                <a:solidFill>
                  <a:srgbClr val="0000CC"/>
                </a:solidFill>
                <a:latin typeface="Tahoma" panose="020B0604030504040204" pitchFamily="34" charset="0"/>
              </a:rPr>
              <a:t> </a:t>
            </a:r>
            <a:r>
              <a:rPr lang="zh-CN" altLang="en-US" sz="2200" dirty="0">
                <a:solidFill>
                  <a:srgbClr val="0000CC"/>
                </a:solidFill>
                <a:latin typeface="Tahoma" panose="020B0604030504040204" pitchFamily="34" charset="0"/>
              </a:rPr>
              <a:t>无粘性</a:t>
            </a:r>
            <a:endParaRPr lang="en-US" altLang="zh-CN" sz="2200" dirty="0">
              <a:solidFill>
                <a:srgbClr val="0000CC"/>
              </a:solidFill>
              <a:latin typeface="Tahoma" panose="020B0604030504040204" pitchFamily="34" charset="0"/>
            </a:endParaRPr>
          </a:p>
          <a:p>
            <a:pPr eaLnBrk="1" hangingPunct="1">
              <a:spcBef>
                <a:spcPct val="0"/>
              </a:spcBef>
              <a:buNone/>
              <a:defRPr/>
            </a:pPr>
            <a:endParaRPr lang="en-US" altLang="zh-CN" sz="1000" dirty="0">
              <a:solidFill>
                <a:srgbClr val="0000CC"/>
              </a:solidFill>
              <a:latin typeface="Tahoma" panose="020B0604030504040204" pitchFamily="34" charset="0"/>
            </a:endParaRPr>
          </a:p>
          <a:p>
            <a:pPr eaLnBrk="1" hangingPunct="1">
              <a:spcBef>
                <a:spcPct val="0"/>
              </a:spcBef>
              <a:defRPr/>
            </a:pPr>
            <a:r>
              <a:rPr lang="en-US" altLang="zh-CN" sz="2200" dirty="0">
                <a:solidFill>
                  <a:srgbClr val="0000CC"/>
                </a:solidFill>
                <a:latin typeface="Tahoma" panose="020B0604030504040204" pitchFamily="34" charset="0"/>
              </a:rPr>
              <a:t> </a:t>
            </a:r>
            <a:r>
              <a:rPr lang="zh-CN" altLang="en-US" sz="2200" dirty="0">
                <a:solidFill>
                  <a:srgbClr val="0000CC"/>
                </a:solidFill>
                <a:latin typeface="Tahoma" panose="020B0604030504040204" pitchFamily="34" charset="0"/>
              </a:rPr>
              <a:t>喷泉效应：超流液氦会沿着表面爬升，不久两边会达到平衡</a:t>
            </a:r>
            <a:r>
              <a:rPr lang="en-US" altLang="zh-CN" sz="2200" dirty="0">
                <a:solidFill>
                  <a:srgbClr val="0000CC"/>
                </a:solidFill>
                <a:latin typeface="Tahoma" panose="020B0604030504040204" pitchFamily="34" charset="0"/>
              </a:rPr>
              <a:t>. </a:t>
            </a:r>
          </a:p>
        </p:txBody>
      </p:sp>
      <p:pic>
        <p:nvPicPr>
          <p:cNvPr id="1536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182689"/>
            <a:ext cx="31686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4" y="1185864"/>
            <a:ext cx="26558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1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2093859" y="3204606"/>
            <a:ext cx="3744416" cy="1166554"/>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8B8A484D-B007-44CB-BC75-CDF63503A4B1}" type="slidenum">
              <a:rPr lang="en-US" altLang="zh-CN" sz="1400"/>
              <a:pPr>
                <a:spcBef>
                  <a:spcPct val="0"/>
                </a:spcBef>
                <a:buFontTx/>
                <a:buNone/>
              </a:pPr>
              <a:t>37</a:t>
            </a:fld>
            <a:endParaRPr lang="en-US" altLang="zh-CN" sz="1400" dirty="0"/>
          </a:p>
        </p:txBody>
      </p:sp>
      <p:sp>
        <p:nvSpPr>
          <p:cNvPr id="26627" name="Rectangle 2"/>
          <p:cNvSpPr>
            <a:spLocks noGrp="1" noChangeArrowheads="1"/>
          </p:cNvSpPr>
          <p:nvPr>
            <p:ph type="title"/>
          </p:nvPr>
        </p:nvSpPr>
        <p:spPr>
          <a:xfrm>
            <a:off x="1847851" y="317500"/>
            <a:ext cx="8355013" cy="457200"/>
          </a:xfrm>
          <a:noFill/>
        </p:spPr>
        <p:txBody>
          <a:bodyPr>
            <a:normAutofit fontScale="90000"/>
          </a:bodyPr>
          <a:lstStyle/>
          <a:p>
            <a:pPr eaLnBrk="1" hangingPunct="1"/>
            <a:r>
              <a:rPr lang="en-US" altLang="zh-CN" sz="2800" u="sng" dirty="0" err="1"/>
              <a:t>Superfluidity</a:t>
            </a:r>
            <a:r>
              <a:rPr lang="en-US" altLang="zh-CN" sz="2800" u="sng" dirty="0"/>
              <a:t>: Bose-Einstein Condensation (BEC)</a:t>
            </a:r>
          </a:p>
        </p:txBody>
      </p:sp>
      <p:sp>
        <p:nvSpPr>
          <p:cNvPr id="26628" name="Rectangle 4"/>
          <p:cNvSpPr>
            <a:spLocks noChangeArrowheads="1"/>
          </p:cNvSpPr>
          <p:nvPr/>
        </p:nvSpPr>
        <p:spPr bwMode="auto">
          <a:xfrm>
            <a:off x="2099556" y="1124745"/>
            <a:ext cx="76872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F.  London: A macroscopic fraction of </a:t>
            </a:r>
            <a:r>
              <a:rPr lang="en-US" altLang="zh-CN" sz="2200" baseline="30000" dirty="0">
                <a:solidFill>
                  <a:srgbClr val="0000CC"/>
                </a:solidFill>
                <a:latin typeface="Tahoma" panose="020B0604030504040204" pitchFamily="34" charset="0"/>
              </a:rPr>
              <a:t>4</a:t>
            </a:r>
            <a:r>
              <a:rPr lang="en-US" altLang="zh-CN" sz="2200" dirty="0">
                <a:solidFill>
                  <a:srgbClr val="0000CC"/>
                </a:solidFill>
                <a:latin typeface="Tahoma" panose="020B0604030504040204" pitchFamily="34" charset="0"/>
              </a:rPr>
              <a:t>He atoms (bosons) form a coherent condensate (BEC).</a:t>
            </a:r>
          </a:p>
        </p:txBody>
      </p:sp>
      <p:sp>
        <p:nvSpPr>
          <p:cNvPr id="26631" name="Rectangle 26"/>
          <p:cNvSpPr>
            <a:spLocks noChangeArrowheads="1"/>
          </p:cNvSpPr>
          <p:nvPr/>
        </p:nvSpPr>
        <p:spPr bwMode="auto">
          <a:xfrm>
            <a:off x="2100997" y="4767684"/>
            <a:ext cx="4174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Impurities cannot scatter a moving condensate</a:t>
            </a:r>
          </a:p>
        </p:txBody>
      </p:sp>
      <p:pic>
        <p:nvPicPr>
          <p:cNvPr id="2663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025" y="2899399"/>
            <a:ext cx="3783794" cy="28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2237876" y="3421700"/>
            <a:ext cx="34620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Condensate develops rigidity</a:t>
            </a:r>
          </a:p>
        </p:txBody>
      </p:sp>
      <mc:AlternateContent xmlns:mc="http://schemas.openxmlformats.org/markup-compatibility/2006" xmlns:a14="http://schemas.microsoft.com/office/drawing/2010/main">
        <mc:Choice Requires="a14">
          <p:sp>
            <p:nvSpPr>
              <p:cNvPr id="10" name="Rectangle 15"/>
              <p:cNvSpPr>
                <a:spLocks noChangeArrowheads="1"/>
              </p:cNvSpPr>
              <p:nvPr/>
            </p:nvSpPr>
            <p:spPr bwMode="auto">
              <a:xfrm>
                <a:off x="3026369" y="2207430"/>
                <a:ext cx="59979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 xmlns:m="http://schemas.openxmlformats.org/officeDocument/2006/math">
                    <m:r>
                      <m:rPr>
                        <m:sty m:val="p"/>
                      </m:rPr>
                      <a:rPr lang="en-US" altLang="zh-CN" sz="2200">
                        <a:solidFill>
                          <a:srgbClr val="FF0000"/>
                        </a:solidFill>
                        <a:latin typeface="Cambria Math" panose="02040503050406030204" pitchFamily="18" charset="0"/>
                      </a:rPr>
                      <m:t>Ψ</m:t>
                    </m:r>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m:t>
                        </m:r>
                      </m:e>
                    </m:d>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 </m:t>
                        </m:r>
                      </m:e>
                    </m:d>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r>
                          <a:rPr lang="en-US" altLang="zh-CN" sz="2200" i="1">
                            <a:solidFill>
                              <a:srgbClr val="FF0000"/>
                            </a:solidFill>
                            <a:latin typeface="Cambria Math" panose="02040503050406030204" pitchFamily="18" charset="0"/>
                          </a:rPr>
                          <m:t> </m:t>
                        </m:r>
                      </m:e>
                    </m:d>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 </m:t>
                        </m:r>
                      </m:e>
                    </m:d>
                  </m:oMath>
                </a14:m>
                <a:r>
                  <a:rPr lang="en-US" altLang="zh-CN" sz="2200" i="1" dirty="0">
                    <a:solidFill>
                      <a:srgbClr val="FF0000"/>
                    </a:solidFill>
                    <a:latin typeface="Cambria Math" panose="02040503050406030204" pitchFamily="18" charset="0"/>
                  </a:rPr>
                  <a:t>……</a:t>
                </a:r>
              </a:p>
            </p:txBody>
          </p:sp>
        </mc:Choice>
        <mc:Fallback xmlns="">
          <p:sp>
            <p:nvSpPr>
              <p:cNvPr id="10" name="Rectangle 15"/>
              <p:cNvSpPr>
                <a:spLocks noRot="1" noChangeAspect="1" noMove="1" noResize="1" noEditPoints="1" noAdjustHandles="1" noChangeArrowheads="1" noChangeShapeType="1" noTextEdit="1"/>
              </p:cNvSpPr>
              <p:nvPr/>
            </p:nvSpPr>
            <p:spPr bwMode="auto">
              <a:xfrm>
                <a:off x="3026369" y="2207430"/>
                <a:ext cx="5997975" cy="430887"/>
              </a:xfrm>
              <a:prstGeom prst="rect">
                <a:avLst/>
              </a:prstGeom>
              <a:blipFill>
                <a:blip r:embed="rId4"/>
                <a:stretch>
                  <a:fillRect l="-102" t="-8451"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 name="矩形 1"/>
          <p:cNvSpPr/>
          <p:nvPr/>
        </p:nvSpPr>
        <p:spPr>
          <a:xfrm>
            <a:off x="2092660" y="6126994"/>
            <a:ext cx="7207696" cy="430887"/>
          </a:xfrm>
          <a:prstGeom prst="rect">
            <a:avLst/>
          </a:prstGeom>
        </p:spPr>
        <p:txBody>
          <a:bodyPr wrap="square">
            <a:spAutoFit/>
          </a:bodyPr>
          <a:lstStyle/>
          <a:p>
            <a:pPr eaLnBrk="1" hangingPunct="1"/>
            <a:r>
              <a:rPr lang="en-US" altLang="zh-CN" sz="2200" dirty="0">
                <a:latin typeface="Tahoma" panose="020B0604030504040204" pitchFamily="34" charset="0"/>
              </a:rPr>
              <a:t>c.f. Small bumps on a road cannot stop a marching army.</a:t>
            </a:r>
          </a:p>
        </p:txBody>
      </p:sp>
    </p:spTree>
    <p:extLst>
      <p:ext uri="{BB962C8B-B14F-4D97-AF65-F5344CB8AC3E}">
        <p14:creationId xmlns:p14="http://schemas.microsoft.com/office/powerpoint/2010/main" val="595985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2093859" y="3204606"/>
            <a:ext cx="3744416" cy="1166554"/>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6626" name="Slide Number Placeholder 5"/>
          <p:cNvSpPr>
            <a:spLocks noGrp="1"/>
          </p:cNvSpPr>
          <p:nvPr>
            <p:ph type="sldNum" sz="quarter" idx="12"/>
          </p:nvPr>
        </p:nvSpPr>
        <p:spPr>
          <a:xfrm>
            <a:off x="8300922" y="6200486"/>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8B8A484D-B007-44CB-BC75-CDF63503A4B1}" type="slidenum">
              <a:rPr lang="en-US" altLang="zh-CN" sz="1400"/>
              <a:pPr>
                <a:spcBef>
                  <a:spcPct val="0"/>
                </a:spcBef>
                <a:buFontTx/>
                <a:buNone/>
              </a:pPr>
              <a:t>38</a:t>
            </a:fld>
            <a:endParaRPr lang="en-US" altLang="zh-CN" sz="1400" dirty="0"/>
          </a:p>
        </p:txBody>
      </p:sp>
      <p:sp>
        <p:nvSpPr>
          <p:cNvPr id="26627" name="Rectangle 2"/>
          <p:cNvSpPr>
            <a:spLocks noGrp="1" noChangeArrowheads="1"/>
          </p:cNvSpPr>
          <p:nvPr>
            <p:ph type="title"/>
          </p:nvPr>
        </p:nvSpPr>
        <p:spPr>
          <a:xfrm>
            <a:off x="1847851" y="317500"/>
            <a:ext cx="8355013" cy="457200"/>
          </a:xfrm>
          <a:noFill/>
        </p:spPr>
        <p:txBody>
          <a:bodyPr/>
          <a:lstStyle/>
          <a:p>
            <a:pPr eaLnBrk="1" hangingPunct="1"/>
            <a:r>
              <a:rPr lang="zh-CN" altLang="en-US" sz="2800" u="sng" dirty="0">
                <a:latin typeface="黑体" panose="02010609060101010101" pitchFamily="49" charset="-122"/>
                <a:ea typeface="黑体" panose="02010609060101010101" pitchFamily="49" charset="-122"/>
              </a:rPr>
              <a:t>超流</a:t>
            </a:r>
            <a:r>
              <a:rPr lang="en-US" altLang="zh-CN" sz="2800" u="sng" dirty="0">
                <a:latin typeface="黑体" panose="02010609060101010101" pitchFamily="49" charset="-122"/>
                <a:ea typeface="黑体" panose="02010609060101010101" pitchFamily="49" charset="-122"/>
              </a:rPr>
              <a:t>: </a:t>
            </a:r>
            <a:r>
              <a:rPr lang="zh-CN" altLang="en-US" sz="2800" u="sng" dirty="0">
                <a:latin typeface="黑体" panose="02010609060101010101" pitchFamily="49" charset="-122"/>
                <a:ea typeface="黑体" panose="02010609060101010101" pitchFamily="49" charset="-122"/>
              </a:rPr>
              <a:t>玻色爱因斯坦凝聚（</a:t>
            </a:r>
            <a:r>
              <a:rPr lang="en-US" altLang="zh-CN" sz="2800" u="sng" dirty="0">
                <a:latin typeface="黑体" panose="02010609060101010101" pitchFamily="49" charset="-122"/>
                <a:ea typeface="黑体" panose="02010609060101010101" pitchFamily="49" charset="-122"/>
              </a:rPr>
              <a:t>BEC</a:t>
            </a:r>
            <a:r>
              <a:rPr lang="zh-CN" altLang="en-US" sz="2800" u="sng" dirty="0">
                <a:latin typeface="黑体" panose="02010609060101010101" pitchFamily="49" charset="-122"/>
                <a:ea typeface="黑体" panose="02010609060101010101" pitchFamily="49" charset="-122"/>
              </a:rPr>
              <a:t>）</a:t>
            </a:r>
            <a:endParaRPr lang="en-US" altLang="zh-CN" sz="2800" u="sng" dirty="0"/>
          </a:p>
        </p:txBody>
      </p:sp>
      <p:sp>
        <p:nvSpPr>
          <p:cNvPr id="26628" name="Rectangle 4"/>
          <p:cNvSpPr>
            <a:spLocks noChangeArrowheads="1"/>
          </p:cNvSpPr>
          <p:nvPr/>
        </p:nvSpPr>
        <p:spPr bwMode="auto">
          <a:xfrm>
            <a:off x="2099556" y="1124745"/>
            <a:ext cx="76872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宋体" panose="02010600030101010101" pitchFamily="2" charset="-122"/>
              </a:rPr>
              <a:t> </a:t>
            </a:r>
            <a:r>
              <a:rPr lang="zh-CN" altLang="en-US" sz="2200" dirty="0">
                <a:solidFill>
                  <a:srgbClr val="0000CC"/>
                </a:solidFill>
                <a:latin typeface="宋体" panose="02010600030101010101" pitchFamily="2" charset="-122"/>
              </a:rPr>
              <a:t>伦敦</a:t>
            </a:r>
            <a:r>
              <a:rPr lang="en-US" altLang="zh-CN" sz="2200" dirty="0">
                <a:solidFill>
                  <a:srgbClr val="0000CC"/>
                </a:solidFill>
                <a:latin typeface="宋体" panose="02010600030101010101" pitchFamily="2" charset="-122"/>
              </a:rPr>
              <a:t>:  </a:t>
            </a:r>
            <a:r>
              <a:rPr lang="en-US" altLang="zh-CN" sz="2200" baseline="30000" dirty="0">
                <a:solidFill>
                  <a:srgbClr val="0000CC"/>
                </a:solidFill>
                <a:latin typeface="宋体" panose="02010600030101010101" pitchFamily="2" charset="-122"/>
              </a:rPr>
              <a:t>4</a:t>
            </a:r>
            <a:r>
              <a:rPr lang="en-US" altLang="zh-CN" sz="2200" dirty="0">
                <a:solidFill>
                  <a:srgbClr val="0000CC"/>
                </a:solidFill>
                <a:latin typeface="宋体" panose="02010600030101010101" pitchFamily="2" charset="-122"/>
              </a:rPr>
              <a:t>He</a:t>
            </a:r>
            <a:r>
              <a:rPr lang="zh-CN" altLang="en-US" sz="2200" dirty="0">
                <a:solidFill>
                  <a:srgbClr val="0000CC"/>
                </a:solidFill>
                <a:latin typeface="宋体" panose="02010600030101010101" pitchFamily="2" charset="-122"/>
              </a:rPr>
              <a:t>（玻色子）原子宏观部分形成相干凝聚态</a:t>
            </a:r>
            <a:r>
              <a:rPr lang="en-US" altLang="zh-CN" sz="2200" dirty="0">
                <a:solidFill>
                  <a:srgbClr val="0000CC"/>
                </a:solidFill>
                <a:latin typeface="宋体" panose="02010600030101010101" pitchFamily="2" charset="-122"/>
              </a:rPr>
              <a:t> (</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BEC</a:t>
            </a:r>
            <a:r>
              <a:rPr lang="en-US" altLang="zh-CN" sz="2200" dirty="0">
                <a:solidFill>
                  <a:srgbClr val="0000CC"/>
                </a:solidFill>
                <a:latin typeface="宋体" panose="02010600030101010101" pitchFamily="2" charset="-122"/>
              </a:rPr>
              <a:t>).</a:t>
            </a:r>
          </a:p>
        </p:txBody>
      </p:sp>
      <p:sp>
        <p:nvSpPr>
          <p:cNvPr id="26631" name="Rectangle 26"/>
          <p:cNvSpPr>
            <a:spLocks noChangeArrowheads="1"/>
          </p:cNvSpPr>
          <p:nvPr/>
        </p:nvSpPr>
        <p:spPr bwMode="auto">
          <a:xfrm>
            <a:off x="2100997" y="4936961"/>
            <a:ext cx="41746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t>
            </a:r>
            <a:r>
              <a:rPr lang="zh-CN" altLang="en-US" sz="2200" dirty="0">
                <a:solidFill>
                  <a:srgbClr val="0000CC"/>
                </a:solidFill>
                <a:latin typeface="Tahoma" panose="020B0604030504040204" pitchFamily="34" charset="0"/>
              </a:rPr>
              <a:t>凝聚态不会被杂质散射</a:t>
            </a:r>
            <a:endParaRPr lang="en-US" altLang="zh-CN" sz="2200" dirty="0">
              <a:solidFill>
                <a:srgbClr val="0000CC"/>
              </a:solidFill>
              <a:latin typeface="Tahoma" panose="020B0604030504040204" pitchFamily="34" charset="0"/>
            </a:endParaRPr>
          </a:p>
        </p:txBody>
      </p:sp>
      <p:pic>
        <p:nvPicPr>
          <p:cNvPr id="2663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025" y="2899399"/>
            <a:ext cx="3783794" cy="28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6"/>
          <p:cNvSpPr>
            <a:spLocks noChangeArrowheads="1"/>
          </p:cNvSpPr>
          <p:nvPr/>
        </p:nvSpPr>
        <p:spPr bwMode="auto">
          <a:xfrm>
            <a:off x="2237876" y="3590977"/>
            <a:ext cx="34620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t>
            </a:r>
            <a:r>
              <a:rPr lang="zh-CN" altLang="en-US" sz="2200" dirty="0">
                <a:solidFill>
                  <a:srgbClr val="0000CC"/>
                </a:solidFill>
                <a:latin typeface="宋体" panose="02010600030101010101" pitchFamily="2" charset="-122"/>
              </a:rPr>
              <a:t>凝聚态刚性（</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rigidity</a:t>
            </a:r>
            <a:r>
              <a:rPr lang="zh-CN" altLang="en-US" sz="2200" dirty="0">
                <a:solidFill>
                  <a:srgbClr val="0000CC"/>
                </a:solidFill>
                <a:latin typeface="宋体" panose="02010600030101010101" pitchFamily="2" charset="-122"/>
              </a:rPr>
              <a:t>）</a:t>
            </a:r>
            <a:endParaRPr lang="en-US" altLang="zh-CN" sz="2200" dirty="0">
              <a:solidFill>
                <a:srgbClr val="0000CC"/>
              </a:solidFill>
              <a:latin typeface="宋体" panose="02010600030101010101" pitchFamily="2" charset="-122"/>
            </a:endParaRPr>
          </a:p>
        </p:txBody>
      </p:sp>
      <mc:AlternateContent xmlns:mc="http://schemas.openxmlformats.org/markup-compatibility/2006" xmlns:a14="http://schemas.microsoft.com/office/drawing/2010/main">
        <mc:Choice Requires="a14">
          <p:sp>
            <p:nvSpPr>
              <p:cNvPr id="10" name="Rectangle 15"/>
              <p:cNvSpPr>
                <a:spLocks noChangeArrowheads="1"/>
              </p:cNvSpPr>
              <p:nvPr/>
            </p:nvSpPr>
            <p:spPr bwMode="auto">
              <a:xfrm>
                <a:off x="3026369" y="2207430"/>
                <a:ext cx="5997975"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 xmlns:m="http://schemas.openxmlformats.org/officeDocument/2006/math">
                    <m:r>
                      <m:rPr>
                        <m:sty m:val="p"/>
                      </m:rPr>
                      <a:rPr lang="en-US" altLang="zh-CN" sz="2200">
                        <a:solidFill>
                          <a:srgbClr val="FF0000"/>
                        </a:solidFill>
                        <a:latin typeface="Cambria Math" panose="02040503050406030204" pitchFamily="18" charset="0"/>
                      </a:rPr>
                      <m:t>Ψ</m:t>
                    </m:r>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m:t>
                        </m:r>
                      </m:e>
                    </m:d>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 </m:t>
                        </m:r>
                      </m:e>
                    </m:d>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r>
                          <a:rPr lang="en-US" altLang="zh-CN" sz="2200" i="1">
                            <a:solidFill>
                              <a:srgbClr val="FF0000"/>
                            </a:solidFill>
                            <a:latin typeface="Cambria Math" panose="02040503050406030204" pitchFamily="18" charset="0"/>
                          </a:rPr>
                          <m:t> </m:t>
                        </m:r>
                      </m:e>
                    </m:d>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0</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 </m:t>
                        </m:r>
                      </m:e>
                    </m:d>
                  </m:oMath>
                </a14:m>
                <a:r>
                  <a:rPr lang="en-US" altLang="zh-CN" sz="2200" i="1" dirty="0">
                    <a:solidFill>
                      <a:srgbClr val="FF0000"/>
                    </a:solidFill>
                    <a:latin typeface="Cambria Math" panose="02040503050406030204" pitchFamily="18" charset="0"/>
                  </a:rPr>
                  <a:t>……</a:t>
                </a:r>
              </a:p>
            </p:txBody>
          </p:sp>
        </mc:Choice>
        <mc:Fallback xmlns="">
          <p:sp>
            <p:nvSpPr>
              <p:cNvPr id="10" name="Rectangle 15"/>
              <p:cNvSpPr>
                <a:spLocks noRot="1" noChangeAspect="1" noMove="1" noResize="1" noEditPoints="1" noAdjustHandles="1" noChangeArrowheads="1" noChangeShapeType="1" noTextEdit="1"/>
              </p:cNvSpPr>
              <p:nvPr/>
            </p:nvSpPr>
            <p:spPr bwMode="auto">
              <a:xfrm>
                <a:off x="3026369" y="2207430"/>
                <a:ext cx="5997975" cy="430887"/>
              </a:xfrm>
              <a:prstGeom prst="rect">
                <a:avLst/>
              </a:prstGeom>
              <a:blipFill>
                <a:blip r:embed="rId4"/>
                <a:stretch>
                  <a:fillRect l="-102" t="-8451"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 name="矩形 1"/>
          <p:cNvSpPr/>
          <p:nvPr/>
        </p:nvSpPr>
        <p:spPr>
          <a:xfrm>
            <a:off x="2092660" y="6126994"/>
            <a:ext cx="8251812" cy="430887"/>
          </a:xfrm>
          <a:prstGeom prst="rect">
            <a:avLst/>
          </a:prstGeom>
        </p:spPr>
        <p:txBody>
          <a:bodyPr wrap="square">
            <a:spAutoFit/>
          </a:bodyPr>
          <a:lstStyle/>
          <a:p>
            <a:pPr eaLnBrk="1" hangingPunct="1"/>
            <a:r>
              <a:rPr lang="en-US" altLang="zh-CN" sz="2200" dirty="0">
                <a:latin typeface="宋体" panose="02010600030101010101" pitchFamily="2" charset="-122"/>
              </a:rPr>
              <a:t>c.f. </a:t>
            </a:r>
            <a:r>
              <a:rPr lang="zh-CN" altLang="en-US" sz="2200" dirty="0">
                <a:latin typeface="宋体" panose="02010600030101010101" pitchFamily="2" charset="-122"/>
              </a:rPr>
              <a:t>小颠簸不能阻止大进军</a:t>
            </a:r>
            <a:r>
              <a:rPr lang="zh-CN" altLang="en-US" sz="2200" dirty="0">
                <a:latin typeface="Tahoma" panose="020B0604030504040204" pitchFamily="34" charset="0"/>
              </a:rPr>
              <a:t>。</a:t>
            </a:r>
            <a:endParaRPr lang="en-US" altLang="zh-CN" sz="2200" dirty="0">
              <a:latin typeface="Tahoma" panose="020B0604030504040204" pitchFamily="34" charset="0"/>
            </a:endParaRPr>
          </a:p>
        </p:txBody>
      </p:sp>
    </p:spTree>
    <p:extLst>
      <p:ext uri="{BB962C8B-B14F-4D97-AF65-F5344CB8AC3E}">
        <p14:creationId xmlns:p14="http://schemas.microsoft.com/office/powerpoint/2010/main" val="230480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39</a:t>
            </a:fld>
            <a:endParaRPr lang="en-US" altLang="zh-CN" sz="1400"/>
          </a:p>
        </p:txBody>
      </p:sp>
      <p:sp>
        <p:nvSpPr>
          <p:cNvPr id="28675" name="Rectangle 2"/>
          <p:cNvSpPr>
            <a:spLocks noGrp="1" noChangeArrowheads="1"/>
          </p:cNvSpPr>
          <p:nvPr>
            <p:ph type="title"/>
          </p:nvPr>
        </p:nvSpPr>
        <p:spPr>
          <a:xfrm>
            <a:off x="1863726" y="379413"/>
            <a:ext cx="8355013" cy="457200"/>
          </a:xfrm>
          <a:noFill/>
        </p:spPr>
        <p:txBody>
          <a:bodyPr>
            <a:normAutofit fontScale="90000"/>
          </a:bodyPr>
          <a:lstStyle/>
          <a:p>
            <a:pPr eaLnBrk="1" hangingPunct="1"/>
            <a:r>
              <a:rPr lang="en-US" altLang="zh-CN" sz="2800" u="sng" dirty="0"/>
              <a:t>BCS theory: Cooper Pairing of fermions </a:t>
            </a:r>
          </a:p>
        </p:txBody>
      </p:sp>
      <p:grpSp>
        <p:nvGrpSpPr>
          <p:cNvPr id="28676" name="Group 16"/>
          <p:cNvGrpSpPr>
            <a:grpSpLocks/>
          </p:cNvGrpSpPr>
          <p:nvPr/>
        </p:nvGrpSpPr>
        <p:grpSpPr bwMode="auto">
          <a:xfrm>
            <a:off x="3475998" y="1196753"/>
            <a:ext cx="4780243" cy="1931807"/>
            <a:chOff x="2699" y="817"/>
            <a:chExt cx="2524" cy="1079"/>
          </a:xfrm>
        </p:grpSpPr>
        <p:pic>
          <p:nvPicPr>
            <p:cNvPr id="28761" name="Picture 11" descr="John Bard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 y="817"/>
              <a:ext cx="748"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2" name="Picture 12" descr="Leon Neil Co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 y="817"/>
              <a:ext cx="709"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3" name="Picture 13" descr="John Robert Schrief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 y="817"/>
              <a:ext cx="710"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Rectangle 14"/>
          <p:cNvSpPr>
            <a:spLocks noChangeArrowheads="1"/>
          </p:cNvSpPr>
          <p:nvPr/>
        </p:nvSpPr>
        <p:spPr bwMode="auto">
          <a:xfrm>
            <a:off x="3597194" y="3275180"/>
            <a:ext cx="4667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a:latin typeface="Tahoma" panose="020B0604030504040204" pitchFamily="34" charset="0"/>
              </a:rPr>
              <a:t>J. Bardeen           L. N. Cooper</a:t>
            </a:r>
            <a:r>
              <a:rPr lang="en-US" altLang="zh-CN" sz="1600">
                <a:solidFill>
                  <a:srgbClr val="0000CC"/>
                </a:solidFill>
                <a:latin typeface="Tahoma" panose="020B0604030504040204" pitchFamily="34" charset="0"/>
              </a:rPr>
              <a:t>     </a:t>
            </a:r>
            <a:r>
              <a:rPr lang="en-US" altLang="zh-CN" sz="1600">
                <a:latin typeface="Tahoma" panose="020B0604030504040204" pitchFamily="34" charset="0"/>
              </a:rPr>
              <a:t>J. R. Schrieffer</a:t>
            </a:r>
            <a:r>
              <a:rPr lang="en-US" altLang="zh-CN" sz="2200" b="1">
                <a:solidFill>
                  <a:srgbClr val="0000CC"/>
                </a:solidFill>
                <a:latin typeface="Tahoma" panose="020B0604030504040204" pitchFamily="34" charset="0"/>
              </a:rPr>
              <a:t> </a:t>
            </a:r>
          </a:p>
        </p:txBody>
      </p:sp>
      <p:pic>
        <p:nvPicPr>
          <p:cNvPr id="2868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745" y="4041069"/>
            <a:ext cx="3186606" cy="23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681" name="Rectangle 99"/>
              <p:cNvSpPr>
                <a:spLocks noChangeArrowheads="1"/>
              </p:cNvSpPr>
              <p:nvPr/>
            </p:nvSpPr>
            <p:spPr bwMode="auto">
              <a:xfrm>
                <a:off x="2123248" y="4053954"/>
                <a:ext cx="4122147" cy="22728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Electrons cannot directly condense.</a:t>
                </a:r>
              </a:p>
              <a:p>
                <a:pPr eaLnBrk="1" hangingPunct="1">
                  <a:spcBef>
                    <a:spcPct val="0"/>
                  </a:spcBef>
                </a:pPr>
                <a:endParaRPr lang="en-US" altLang="zh-CN" sz="2200" dirty="0">
                  <a:solidFill>
                    <a:srgbClr val="0000CC"/>
                  </a:solidFill>
                  <a:latin typeface="Tahoma" panose="020B0604030504040204" pitchFamily="34" charset="0"/>
                </a:endParaRPr>
              </a:p>
              <a:p>
                <a:pPr eaLnBrk="1" hangingPunct="1">
                  <a:spcBef>
                    <a:spcPct val="0"/>
                  </a:spcBef>
                </a:pPr>
                <a:r>
                  <a:rPr lang="en-US" altLang="zh-CN" sz="2200" dirty="0">
                    <a:solidFill>
                      <a:srgbClr val="0000CC"/>
                    </a:solidFill>
                    <a:latin typeface="Tahoma" panose="020B0604030504040204" pitchFamily="34" charset="0"/>
                  </a:rPr>
                  <a:t> Flux quanta </a:t>
                </a:r>
                <a14:m>
                  <m:oMath xmlns:m="http://schemas.openxmlformats.org/officeDocument/2006/math">
                    <m:r>
                      <m:rPr>
                        <m:sty m:val="p"/>
                      </m:rPr>
                      <a:rPr lang="en-US" altLang="zh-CN" sz="2200">
                        <a:solidFill>
                          <a:srgbClr val="0000CC"/>
                        </a:solidFill>
                        <a:latin typeface="Cambria Math" panose="02040503050406030204" pitchFamily="18" charset="0"/>
                        <a:sym typeface="Wingdings" panose="05000000000000000000" pitchFamily="2" charset="2"/>
                      </a:rPr>
                      <m:t>Φ</m:t>
                    </m:r>
                    <m:r>
                      <a:rPr lang="en-US" altLang="zh-CN" sz="2200" i="1">
                        <a:solidFill>
                          <a:srgbClr val="0000CC"/>
                        </a:solidFill>
                        <a:latin typeface="Cambria Math" panose="02040503050406030204" pitchFamily="18" charset="0"/>
                        <a:sym typeface="Wingdings" panose="05000000000000000000" pitchFamily="2" charset="2"/>
                      </a:rPr>
                      <m:t>=</m:t>
                    </m:r>
                    <m:f>
                      <m:fPr>
                        <m:ctrlPr>
                          <a:rPr lang="en-US" altLang="zh-CN" sz="2200" i="1">
                            <a:solidFill>
                              <a:srgbClr val="0000CC"/>
                            </a:solidFill>
                            <a:latin typeface="Cambria Math" panose="02040503050406030204" pitchFamily="18" charset="0"/>
                            <a:sym typeface="Wingdings" panose="05000000000000000000" pitchFamily="2" charset="2"/>
                          </a:rPr>
                        </m:ctrlPr>
                      </m:fPr>
                      <m:num>
                        <m:r>
                          <a:rPr lang="en-US" altLang="zh-CN" sz="2200" i="1">
                            <a:solidFill>
                              <a:srgbClr val="0000CC"/>
                            </a:solidFill>
                            <a:latin typeface="Cambria Math" panose="02040503050406030204" pitchFamily="18" charset="0"/>
                            <a:sym typeface="Wingdings" panose="05000000000000000000" pitchFamily="2" charset="2"/>
                          </a:rPr>
                          <m:t>h𝑐</m:t>
                        </m:r>
                      </m:num>
                      <m:den>
                        <m:sSup>
                          <m:sSupPr>
                            <m:ctrlPr>
                              <a:rPr lang="en-US" altLang="zh-CN" sz="2200" i="1">
                                <a:solidFill>
                                  <a:srgbClr val="0000CC"/>
                                </a:solidFill>
                                <a:latin typeface="Cambria Math" panose="02040503050406030204" pitchFamily="18" charset="0"/>
                                <a:sym typeface="Wingdings" panose="05000000000000000000" pitchFamily="2" charset="2"/>
                              </a:rPr>
                            </m:ctrlPr>
                          </m:sSupPr>
                          <m:e>
                            <m:r>
                              <a:rPr lang="en-US" altLang="zh-CN" sz="2200" i="1">
                                <a:solidFill>
                                  <a:srgbClr val="0000CC"/>
                                </a:solidFill>
                                <a:latin typeface="Cambria Math" panose="02040503050406030204" pitchFamily="18" charset="0"/>
                                <a:sym typeface="Wingdings" panose="05000000000000000000" pitchFamily="2" charset="2"/>
                              </a:rPr>
                              <m:t>𝑒</m:t>
                            </m:r>
                          </m:e>
                          <m:sup>
                            <m:r>
                              <a:rPr lang="en-US" altLang="zh-CN" sz="2200" i="1">
                                <a:solidFill>
                                  <a:srgbClr val="0000CC"/>
                                </a:solidFill>
                                <a:latin typeface="Cambria Math" panose="02040503050406030204" pitchFamily="18" charset="0"/>
                                <a:sym typeface="Wingdings" panose="05000000000000000000" pitchFamily="2" charset="2"/>
                              </a:rPr>
                              <m:t>∗</m:t>
                            </m:r>
                          </m:sup>
                        </m:sSup>
                      </m:den>
                    </m:f>
                    <m:r>
                      <a:rPr lang="en-US" altLang="zh-CN" sz="2200" i="1">
                        <a:solidFill>
                          <a:srgbClr val="0000CC"/>
                        </a:solidFill>
                        <a:latin typeface="Cambria Math" panose="02040503050406030204" pitchFamily="18" charset="0"/>
                        <a:sym typeface="Wingdings" panose="05000000000000000000" pitchFamily="2" charset="2"/>
                      </a:rPr>
                      <m:t>,  </m:t>
                    </m:r>
                    <m:sSup>
                      <m:sSupPr>
                        <m:ctrlPr>
                          <a:rPr lang="en-US" altLang="zh-CN" sz="2200" i="1">
                            <a:solidFill>
                              <a:srgbClr val="0000CC"/>
                            </a:solidFill>
                            <a:latin typeface="Cambria Math" panose="02040503050406030204" pitchFamily="18" charset="0"/>
                            <a:sym typeface="Wingdings" panose="05000000000000000000" pitchFamily="2" charset="2"/>
                          </a:rPr>
                        </m:ctrlPr>
                      </m:sSupPr>
                      <m:e>
                        <m:r>
                          <a:rPr lang="en-US" altLang="zh-CN" sz="2200" i="1">
                            <a:solidFill>
                              <a:srgbClr val="0000CC"/>
                            </a:solidFill>
                            <a:latin typeface="Cambria Math" panose="02040503050406030204" pitchFamily="18" charset="0"/>
                            <a:sym typeface="Wingdings" panose="05000000000000000000" pitchFamily="2" charset="2"/>
                          </a:rPr>
                          <m:t>𝑒</m:t>
                        </m:r>
                      </m:e>
                      <m:sup>
                        <m:r>
                          <a:rPr lang="en-US" altLang="zh-CN" sz="2200" i="1">
                            <a:solidFill>
                              <a:srgbClr val="0000CC"/>
                            </a:solidFill>
                            <a:latin typeface="Cambria Math" panose="02040503050406030204" pitchFamily="18" charset="0"/>
                            <a:sym typeface="Wingdings" panose="05000000000000000000" pitchFamily="2" charset="2"/>
                          </a:rPr>
                          <m:t>∗</m:t>
                        </m:r>
                      </m:sup>
                    </m:sSup>
                    <m:r>
                      <a:rPr lang="en-US" altLang="zh-CN" sz="2200" i="1">
                        <a:solidFill>
                          <a:srgbClr val="0000CC"/>
                        </a:solidFill>
                        <a:latin typeface="Cambria Math" panose="02040503050406030204" pitchFamily="18" charset="0"/>
                        <a:sym typeface="Wingdings" panose="05000000000000000000" pitchFamily="2" charset="2"/>
                      </a:rPr>
                      <m:t>=2</m:t>
                    </m:r>
                    <m:r>
                      <a:rPr lang="en-US" altLang="zh-CN" sz="2200" i="1">
                        <a:solidFill>
                          <a:srgbClr val="0000CC"/>
                        </a:solidFill>
                        <a:latin typeface="Cambria Math" panose="02040503050406030204" pitchFamily="18" charset="0"/>
                        <a:sym typeface="Wingdings" panose="05000000000000000000" pitchFamily="2" charset="2"/>
                      </a:rPr>
                      <m:t>𝑒</m:t>
                    </m:r>
                    <m:r>
                      <a:rPr lang="en-US" altLang="zh-CN" sz="2200">
                        <a:solidFill>
                          <a:srgbClr val="0000CC"/>
                        </a:solidFill>
                        <a:latin typeface="Cambria Math" panose="02040503050406030204" pitchFamily="18" charset="0"/>
                        <a:sym typeface="Wingdings" panose="05000000000000000000" pitchFamily="2" charset="2"/>
                      </a:rPr>
                      <m:t>, </m:t>
                    </m:r>
                  </m:oMath>
                </a14:m>
                <a:r>
                  <a:rPr lang="en-US" altLang="zh-CN" sz="2200" dirty="0">
                    <a:solidFill>
                      <a:srgbClr val="0000CC"/>
                    </a:solidFill>
                    <a:latin typeface="Tahoma" panose="020B0604030504040204" pitchFamily="34" charset="0"/>
                  </a:rPr>
                  <a:t> </a:t>
                </a:r>
              </a:p>
              <a:p>
                <a:pPr eaLnBrk="1" hangingPunct="1">
                  <a:spcBef>
                    <a:spcPct val="0"/>
                  </a:spcBef>
                  <a:buNone/>
                </a:pPr>
                <a:r>
                  <a:rPr lang="en-US" altLang="zh-CN" sz="2200" dirty="0">
                    <a:solidFill>
                      <a:srgbClr val="0000CC"/>
                    </a:solidFill>
                    <a:latin typeface="Tahoma" panose="020B0604030504040204" pitchFamily="34" charset="0"/>
                    <a:sym typeface="Wingdings" panose="05000000000000000000" pitchFamily="2" charset="2"/>
                  </a:rPr>
                  <a:t> </a:t>
                </a:r>
                <a:r>
                  <a:rPr lang="en-US" altLang="zh-CN" sz="2200" dirty="0">
                    <a:solidFill>
                      <a:srgbClr val="0000CC"/>
                    </a:solidFill>
                    <a:latin typeface="Tahoma" panose="020B0604030504040204" pitchFamily="34" charset="0"/>
                  </a:rPr>
                  <a:t> pairing into bosons, then condense.</a:t>
                </a:r>
              </a:p>
            </p:txBody>
          </p:sp>
        </mc:Choice>
        <mc:Fallback xmlns="">
          <p:sp>
            <p:nvSpPr>
              <p:cNvPr id="28681" name="Rectangle 99"/>
              <p:cNvSpPr>
                <a:spLocks noRot="1" noChangeAspect="1" noMove="1" noResize="1" noEditPoints="1" noAdjustHandles="1" noChangeArrowheads="1" noChangeShapeType="1" noTextEdit="1"/>
              </p:cNvSpPr>
              <p:nvPr/>
            </p:nvSpPr>
            <p:spPr bwMode="auto">
              <a:xfrm>
                <a:off x="2123248" y="4053954"/>
                <a:ext cx="4122147" cy="2272802"/>
              </a:xfrm>
              <a:prstGeom prst="rect">
                <a:avLst/>
              </a:prstGeom>
              <a:blipFill>
                <a:blip r:embed="rId7"/>
                <a:stretch>
                  <a:fillRect l="-1920" t="-1340" b="-50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59055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AutoShape 21"/>
          <p:cNvSpPr>
            <a:spLocks noChangeArrowheads="1"/>
          </p:cNvSpPr>
          <p:nvPr/>
        </p:nvSpPr>
        <p:spPr bwMode="auto">
          <a:xfrm>
            <a:off x="1968118" y="3573016"/>
            <a:ext cx="4595934" cy="117626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1618" name="Rectangle 2"/>
          <p:cNvSpPr>
            <a:spLocks noGrp="1" noChangeArrowheads="1"/>
          </p:cNvSpPr>
          <p:nvPr>
            <p:ph type="title"/>
          </p:nvPr>
        </p:nvSpPr>
        <p:spPr>
          <a:xfrm>
            <a:off x="2424113" y="296864"/>
            <a:ext cx="7752969" cy="827087"/>
          </a:xfrm>
          <a:noFill/>
        </p:spPr>
        <p:txBody>
          <a:bodyPr/>
          <a:lstStyle/>
          <a:p>
            <a:pPr eaLnBrk="1" hangingPunct="1"/>
            <a:r>
              <a:rPr lang="en-US" altLang="zh-CN" sz="2800" u="sng" dirty="0"/>
              <a:t>One-sentence Introduction (II)</a:t>
            </a:r>
          </a:p>
        </p:txBody>
      </p:sp>
      <p:sp>
        <p:nvSpPr>
          <p:cNvPr id="111622" name="Text Box 23"/>
          <p:cNvSpPr txBox="1">
            <a:spLocks noChangeArrowheads="1"/>
          </p:cNvSpPr>
          <p:nvPr/>
        </p:nvSpPr>
        <p:spPr bwMode="auto">
          <a:xfrm>
            <a:off x="1993935" y="1412776"/>
            <a:ext cx="47141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Atom, Molecular, and Optical Physics:</a:t>
            </a:r>
            <a:r>
              <a:rPr lang="en-US" altLang="zh-CN" sz="2200" dirty="0">
                <a:solidFill>
                  <a:srgbClr val="0000CC"/>
                </a:solidFill>
                <a:latin typeface="Tahoma" panose="020B0604030504040204" pitchFamily="34" charset="0"/>
                <a:sym typeface="Wingdings" panose="05000000000000000000" pitchFamily="2" charset="2"/>
              </a:rPr>
              <a:t> the most </a:t>
            </a:r>
            <a:r>
              <a:rPr lang="en-US" altLang="zh-CN" sz="2200" b="1" dirty="0">
                <a:solidFill>
                  <a:srgbClr val="FF0000"/>
                </a:solidFill>
                <a:latin typeface="Tahoma" panose="020B0604030504040204" pitchFamily="34" charset="0"/>
                <a:sym typeface="Wingdings" panose="05000000000000000000" pitchFamily="2" charset="2"/>
              </a:rPr>
              <a:t>precise controllability – </a:t>
            </a:r>
            <a:r>
              <a:rPr lang="en-US" altLang="zh-CN" sz="2200" dirty="0">
                <a:latin typeface="Tahoma" panose="020B0604030504040204" pitchFamily="34" charset="0"/>
                <a:sym typeface="Wingdings" panose="05000000000000000000" pitchFamily="2" charset="2"/>
              </a:rPr>
              <a:t>Laser, atomic clock</a:t>
            </a:r>
            <a:endParaRPr lang="en-US" altLang="zh-CN" sz="2200" baseline="30000" dirty="0">
              <a:latin typeface="Tahoma" panose="020B0604030504040204" pitchFamily="34" charset="0"/>
            </a:endParaRPr>
          </a:p>
        </p:txBody>
      </p:sp>
      <p:sp>
        <p:nvSpPr>
          <p:cNvPr id="9" name="Text Box 23"/>
          <p:cNvSpPr txBox="1">
            <a:spLocks noChangeArrowheads="1"/>
          </p:cNvSpPr>
          <p:nvPr/>
        </p:nvSpPr>
        <p:spPr bwMode="auto">
          <a:xfrm>
            <a:off x="2088710" y="3666542"/>
            <a:ext cx="42593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Condensed matter?  </a:t>
            </a:r>
            <a:r>
              <a:rPr lang="en-US" altLang="zh-CN" sz="2200" dirty="0">
                <a:solidFill>
                  <a:srgbClr val="FF0000"/>
                </a:solidFill>
                <a:latin typeface="Tahoma" panose="020B0604030504040204" pitchFamily="34" charset="0"/>
              </a:rPr>
              <a:t>Style and philosophy</a:t>
            </a:r>
            <a:r>
              <a:rPr lang="en-US" altLang="zh-CN" sz="2200" dirty="0">
                <a:solidFill>
                  <a:srgbClr val="0000CC"/>
                </a:solidFill>
                <a:latin typeface="Tahoma" panose="020B0604030504040204" pitchFamily="34" charset="0"/>
              </a:rPr>
              <a:t>? </a:t>
            </a:r>
          </a:p>
        </p:txBody>
      </p:sp>
      <p:pic>
        <p:nvPicPr>
          <p:cNvPr id="3" name="图片 2"/>
          <p:cNvPicPr>
            <a:picLocks noChangeAspect="1"/>
          </p:cNvPicPr>
          <p:nvPr/>
        </p:nvPicPr>
        <p:blipFill>
          <a:blip r:embed="rId3"/>
          <a:stretch>
            <a:fillRect/>
          </a:stretch>
        </p:blipFill>
        <p:spPr>
          <a:xfrm>
            <a:off x="7257844" y="1405122"/>
            <a:ext cx="2628292" cy="1968682"/>
          </a:xfrm>
          <a:prstGeom prst="rect">
            <a:avLst/>
          </a:prstGeom>
        </p:spPr>
      </p:pic>
      <p:pic>
        <p:nvPicPr>
          <p:cNvPr id="12" name="Picture 2" descr="Yttrium barium copper oxide crystal">
            <a:hlinkClick r:id="rId4" tooltip="Yttrium barium copper oxide crystal"/>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66" t="8177" r="12609" b="16597"/>
          <a:stretch/>
        </p:blipFill>
        <p:spPr bwMode="auto">
          <a:xfrm>
            <a:off x="7274559" y="4301830"/>
            <a:ext cx="2534308" cy="18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3"/>
          <p:cNvSpPr txBox="1">
            <a:spLocks noChangeArrowheads="1"/>
          </p:cNvSpPr>
          <p:nvPr/>
        </p:nvSpPr>
        <p:spPr bwMode="auto">
          <a:xfrm>
            <a:off x="1993936" y="5215844"/>
            <a:ext cx="42593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Is it </a:t>
            </a:r>
            <a:r>
              <a:rPr lang="en-US" altLang="zh-CN" sz="2200" dirty="0">
                <a:solidFill>
                  <a:srgbClr val="FF0000"/>
                </a:solidFill>
                <a:latin typeface="Tahoma" panose="020B0604030504040204" pitchFamily="34" charset="0"/>
              </a:rPr>
              <a:t>fundamental</a:t>
            </a:r>
            <a:r>
              <a:rPr lang="en-US" altLang="zh-CN" sz="2200" dirty="0">
                <a:solidFill>
                  <a:srgbClr val="0000CC"/>
                </a:solidFill>
                <a:latin typeface="Tahoma" panose="020B0604030504040204" pitchFamily="34" charset="0"/>
              </a:rPr>
              <a:t>, or, mostly an </a:t>
            </a:r>
            <a:r>
              <a:rPr lang="en-US" altLang="zh-CN" sz="2200" dirty="0">
                <a:solidFill>
                  <a:srgbClr val="FF0000"/>
                </a:solidFill>
                <a:latin typeface="Tahoma" panose="020B0604030504040204" pitchFamily="34" charset="0"/>
              </a:rPr>
              <a:t>applied</a:t>
            </a:r>
            <a:r>
              <a:rPr lang="en-US" altLang="zh-CN" sz="2200" dirty="0">
                <a:solidFill>
                  <a:srgbClr val="0000CC"/>
                </a:solidFill>
                <a:latin typeface="Tahoma" panose="020B0604030504040204" pitchFamily="34" charset="0"/>
              </a:rPr>
              <a:t> physics?</a:t>
            </a:r>
          </a:p>
        </p:txBody>
      </p:sp>
    </p:spTree>
    <p:extLst>
      <p:ext uri="{BB962C8B-B14F-4D97-AF65-F5344CB8AC3E}">
        <p14:creationId xmlns:p14="http://schemas.microsoft.com/office/powerpoint/2010/main" val="98375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40</a:t>
            </a:fld>
            <a:endParaRPr lang="en-US" altLang="zh-CN" sz="1400"/>
          </a:p>
        </p:txBody>
      </p:sp>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latin typeface="黑体" panose="02010609060101010101" pitchFamily="49" charset="-122"/>
                <a:ea typeface="黑体" panose="02010609060101010101" pitchFamily="49" charset="-122"/>
              </a:rPr>
              <a:t>BCS</a:t>
            </a:r>
            <a:r>
              <a:rPr lang="zh-CN" altLang="en-US" sz="2800" u="sng" dirty="0">
                <a:latin typeface="黑体" panose="02010609060101010101" pitchFamily="49" charset="-122"/>
                <a:ea typeface="黑体" panose="02010609060101010101" pitchFamily="49" charset="-122"/>
              </a:rPr>
              <a:t>理论：费米子</a:t>
            </a:r>
            <a:r>
              <a:rPr lang="en-US" altLang="zh-CN" sz="2800" u="sng" dirty="0">
                <a:latin typeface="Tahoma" panose="020B0604030504040204" pitchFamily="34" charset="0"/>
                <a:ea typeface="Tahoma" panose="020B0604030504040204" pitchFamily="34" charset="0"/>
                <a:cs typeface="Tahoma" panose="020B0604030504040204" pitchFamily="34" charset="0"/>
              </a:rPr>
              <a:t>Cooper</a:t>
            </a:r>
            <a:r>
              <a:rPr lang="zh-CN" altLang="en-US" sz="2800" u="sng" dirty="0">
                <a:latin typeface="黑体" panose="02010609060101010101" pitchFamily="49" charset="-122"/>
                <a:ea typeface="黑体" panose="02010609060101010101" pitchFamily="49" charset="-122"/>
              </a:rPr>
              <a:t>对</a:t>
            </a:r>
            <a:r>
              <a:rPr lang="en-US" altLang="zh-CN" sz="2800" u="sng" dirty="0">
                <a:latin typeface="黑体" panose="02010609060101010101" pitchFamily="49" charset="-122"/>
                <a:ea typeface="黑体" panose="02010609060101010101" pitchFamily="49" charset="-122"/>
              </a:rPr>
              <a:t> </a:t>
            </a:r>
          </a:p>
        </p:txBody>
      </p:sp>
      <p:grpSp>
        <p:nvGrpSpPr>
          <p:cNvPr id="28676" name="Group 16"/>
          <p:cNvGrpSpPr>
            <a:grpSpLocks/>
          </p:cNvGrpSpPr>
          <p:nvPr/>
        </p:nvGrpSpPr>
        <p:grpSpPr bwMode="auto">
          <a:xfrm>
            <a:off x="3475998" y="1196753"/>
            <a:ext cx="4780243" cy="1931807"/>
            <a:chOff x="2699" y="817"/>
            <a:chExt cx="2524" cy="1079"/>
          </a:xfrm>
        </p:grpSpPr>
        <p:pic>
          <p:nvPicPr>
            <p:cNvPr id="28761" name="Picture 11" descr="John Bard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 y="817"/>
              <a:ext cx="748"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2" name="Picture 12" descr="Leon Neil Coo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 y="817"/>
              <a:ext cx="709"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3" name="Picture 13" descr="John Robert Schrieff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 y="817"/>
              <a:ext cx="710"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Rectangle 14"/>
          <p:cNvSpPr>
            <a:spLocks noChangeArrowheads="1"/>
          </p:cNvSpPr>
          <p:nvPr/>
        </p:nvSpPr>
        <p:spPr bwMode="auto">
          <a:xfrm>
            <a:off x="3597194" y="3275180"/>
            <a:ext cx="4667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600" dirty="0">
                <a:latin typeface="Tahoma" panose="020B0604030504040204" pitchFamily="34" charset="0"/>
              </a:rPr>
              <a:t>J. Bardeen           L. N. Cooper</a:t>
            </a:r>
            <a:r>
              <a:rPr lang="en-US" altLang="zh-CN" sz="1600" dirty="0">
                <a:solidFill>
                  <a:srgbClr val="0000CC"/>
                </a:solidFill>
                <a:latin typeface="Tahoma" panose="020B0604030504040204" pitchFamily="34" charset="0"/>
              </a:rPr>
              <a:t>     </a:t>
            </a:r>
            <a:r>
              <a:rPr lang="en-US" altLang="zh-CN" sz="1600" dirty="0">
                <a:latin typeface="Tahoma" panose="020B0604030504040204" pitchFamily="34" charset="0"/>
              </a:rPr>
              <a:t>J. R. Schrieffer</a:t>
            </a:r>
            <a:r>
              <a:rPr lang="en-US" altLang="zh-CN" sz="2200" b="1" dirty="0">
                <a:solidFill>
                  <a:srgbClr val="0000CC"/>
                </a:solidFill>
                <a:latin typeface="Tahoma" panose="020B0604030504040204" pitchFamily="34" charset="0"/>
              </a:rPr>
              <a:t> </a:t>
            </a:r>
          </a:p>
        </p:txBody>
      </p:sp>
      <p:pic>
        <p:nvPicPr>
          <p:cNvPr id="2868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745" y="4041069"/>
            <a:ext cx="3186606" cy="23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681" name="Rectangle 99"/>
              <p:cNvSpPr>
                <a:spLocks noChangeArrowheads="1"/>
              </p:cNvSpPr>
              <p:nvPr/>
            </p:nvSpPr>
            <p:spPr bwMode="auto">
              <a:xfrm>
                <a:off x="2123248" y="4053954"/>
                <a:ext cx="4122147" cy="22728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宋体" panose="02010600030101010101" pitchFamily="2" charset="-122"/>
                  </a:rPr>
                  <a:t> </a:t>
                </a:r>
                <a:r>
                  <a:rPr lang="zh-CN" altLang="en-US" sz="2200" dirty="0">
                    <a:solidFill>
                      <a:srgbClr val="0000CC"/>
                    </a:solidFill>
                    <a:latin typeface="宋体" panose="02010600030101010101" pitchFamily="2" charset="-122"/>
                  </a:rPr>
                  <a:t>电子不能直接凝聚</a:t>
                </a:r>
                <a:r>
                  <a:rPr lang="en-US" altLang="zh-CN" sz="2200" dirty="0">
                    <a:solidFill>
                      <a:srgbClr val="0000CC"/>
                    </a:solidFill>
                    <a:latin typeface="宋体" panose="02010600030101010101" pitchFamily="2" charset="-122"/>
                  </a:rPr>
                  <a:t>.</a:t>
                </a:r>
              </a:p>
              <a:p>
                <a:pPr eaLnBrk="1" hangingPunct="1">
                  <a:spcBef>
                    <a:spcPct val="0"/>
                  </a:spcBef>
                </a:pPr>
                <a:endParaRPr lang="en-US" altLang="zh-CN" sz="2200" dirty="0">
                  <a:solidFill>
                    <a:srgbClr val="0000CC"/>
                  </a:solidFill>
                  <a:latin typeface="宋体" panose="02010600030101010101" pitchFamily="2" charset="-122"/>
                </a:endParaRPr>
              </a:p>
              <a:p>
                <a:pPr eaLnBrk="1" hangingPunct="1">
                  <a:spcBef>
                    <a:spcPct val="0"/>
                  </a:spcBef>
                </a:pPr>
                <a:r>
                  <a:rPr lang="en-US" altLang="zh-CN" sz="2200" dirty="0">
                    <a:solidFill>
                      <a:srgbClr val="0000CC"/>
                    </a:solidFill>
                    <a:latin typeface="宋体" panose="02010600030101010101" pitchFamily="2" charset="-122"/>
                  </a:rPr>
                  <a:t> </a:t>
                </a:r>
                <a:r>
                  <a:rPr lang="zh-CN" altLang="en-US" sz="2200" dirty="0">
                    <a:solidFill>
                      <a:srgbClr val="0000CC"/>
                    </a:solidFill>
                    <a:latin typeface="宋体" panose="02010600030101010101" pitchFamily="2" charset="-122"/>
                  </a:rPr>
                  <a:t>磁通</a:t>
                </a:r>
                <a:r>
                  <a:rPr lang="en-US" altLang="zh-CN" sz="2200" dirty="0">
                    <a:solidFill>
                      <a:srgbClr val="0000CC"/>
                    </a:solidFill>
                    <a:latin typeface="宋体" panose="02010600030101010101" pitchFamily="2" charset="-122"/>
                  </a:rPr>
                  <a:t> </a:t>
                </a:r>
                <a14:m>
                  <m:oMath xmlns:m="http://schemas.openxmlformats.org/officeDocument/2006/math">
                    <m:r>
                      <m:rPr>
                        <m:sty m:val="p"/>
                      </m:rPr>
                      <a:rPr lang="en-US" altLang="zh-CN" sz="2200">
                        <a:solidFill>
                          <a:srgbClr val="0000CC"/>
                        </a:solidFill>
                        <a:latin typeface="Cambria Math" panose="02040503050406030204" pitchFamily="18" charset="0"/>
                        <a:sym typeface="Wingdings" panose="05000000000000000000" pitchFamily="2" charset="2"/>
                      </a:rPr>
                      <m:t>Φ</m:t>
                    </m:r>
                    <m:r>
                      <a:rPr lang="en-US" altLang="zh-CN" sz="2200" i="1">
                        <a:solidFill>
                          <a:srgbClr val="0000CC"/>
                        </a:solidFill>
                        <a:latin typeface="Cambria Math" panose="02040503050406030204" pitchFamily="18" charset="0"/>
                        <a:sym typeface="Wingdings" panose="05000000000000000000" pitchFamily="2" charset="2"/>
                      </a:rPr>
                      <m:t>=</m:t>
                    </m:r>
                    <m:f>
                      <m:fPr>
                        <m:ctrlPr>
                          <a:rPr lang="en-US" altLang="zh-CN" sz="2200" i="1">
                            <a:solidFill>
                              <a:srgbClr val="0000CC"/>
                            </a:solidFill>
                            <a:latin typeface="Cambria Math" panose="02040503050406030204" pitchFamily="18" charset="0"/>
                            <a:sym typeface="Wingdings" panose="05000000000000000000" pitchFamily="2" charset="2"/>
                          </a:rPr>
                        </m:ctrlPr>
                      </m:fPr>
                      <m:num>
                        <m:r>
                          <a:rPr lang="en-US" altLang="zh-CN" sz="2200" i="1">
                            <a:solidFill>
                              <a:srgbClr val="0000CC"/>
                            </a:solidFill>
                            <a:latin typeface="Cambria Math" panose="02040503050406030204" pitchFamily="18" charset="0"/>
                            <a:sym typeface="Wingdings" panose="05000000000000000000" pitchFamily="2" charset="2"/>
                          </a:rPr>
                          <m:t>h𝑐</m:t>
                        </m:r>
                      </m:num>
                      <m:den>
                        <m:sSup>
                          <m:sSupPr>
                            <m:ctrlPr>
                              <a:rPr lang="en-US" altLang="zh-CN" sz="2200" i="1">
                                <a:solidFill>
                                  <a:srgbClr val="0000CC"/>
                                </a:solidFill>
                                <a:latin typeface="Cambria Math" panose="02040503050406030204" pitchFamily="18" charset="0"/>
                                <a:sym typeface="Wingdings" panose="05000000000000000000" pitchFamily="2" charset="2"/>
                              </a:rPr>
                            </m:ctrlPr>
                          </m:sSupPr>
                          <m:e>
                            <m:r>
                              <a:rPr lang="en-US" altLang="zh-CN" sz="2200" i="1">
                                <a:solidFill>
                                  <a:srgbClr val="0000CC"/>
                                </a:solidFill>
                                <a:latin typeface="Cambria Math" panose="02040503050406030204" pitchFamily="18" charset="0"/>
                                <a:sym typeface="Wingdings" panose="05000000000000000000" pitchFamily="2" charset="2"/>
                              </a:rPr>
                              <m:t>𝑒</m:t>
                            </m:r>
                          </m:e>
                          <m:sup>
                            <m:r>
                              <a:rPr lang="en-US" altLang="zh-CN" sz="2200" i="1">
                                <a:solidFill>
                                  <a:srgbClr val="0000CC"/>
                                </a:solidFill>
                                <a:latin typeface="Cambria Math" panose="02040503050406030204" pitchFamily="18" charset="0"/>
                                <a:sym typeface="Wingdings" panose="05000000000000000000" pitchFamily="2" charset="2"/>
                              </a:rPr>
                              <m:t>∗</m:t>
                            </m:r>
                          </m:sup>
                        </m:sSup>
                      </m:den>
                    </m:f>
                    <m:r>
                      <a:rPr lang="en-US" altLang="zh-CN" sz="2200" i="1">
                        <a:solidFill>
                          <a:srgbClr val="0000CC"/>
                        </a:solidFill>
                        <a:latin typeface="Cambria Math" panose="02040503050406030204" pitchFamily="18" charset="0"/>
                        <a:sym typeface="Wingdings" panose="05000000000000000000" pitchFamily="2" charset="2"/>
                      </a:rPr>
                      <m:t>,  </m:t>
                    </m:r>
                    <m:sSup>
                      <m:sSupPr>
                        <m:ctrlPr>
                          <a:rPr lang="en-US" altLang="zh-CN" sz="2200" i="1">
                            <a:solidFill>
                              <a:srgbClr val="0000CC"/>
                            </a:solidFill>
                            <a:latin typeface="Cambria Math" panose="02040503050406030204" pitchFamily="18" charset="0"/>
                            <a:sym typeface="Wingdings" panose="05000000000000000000" pitchFamily="2" charset="2"/>
                          </a:rPr>
                        </m:ctrlPr>
                      </m:sSupPr>
                      <m:e>
                        <m:r>
                          <a:rPr lang="en-US" altLang="zh-CN" sz="2200" i="1">
                            <a:solidFill>
                              <a:srgbClr val="0000CC"/>
                            </a:solidFill>
                            <a:latin typeface="Cambria Math" panose="02040503050406030204" pitchFamily="18" charset="0"/>
                            <a:sym typeface="Wingdings" panose="05000000000000000000" pitchFamily="2" charset="2"/>
                          </a:rPr>
                          <m:t>𝑒</m:t>
                        </m:r>
                      </m:e>
                      <m:sup>
                        <m:r>
                          <a:rPr lang="en-US" altLang="zh-CN" sz="2200" i="1">
                            <a:solidFill>
                              <a:srgbClr val="0000CC"/>
                            </a:solidFill>
                            <a:latin typeface="Cambria Math" panose="02040503050406030204" pitchFamily="18" charset="0"/>
                            <a:sym typeface="Wingdings" panose="05000000000000000000" pitchFamily="2" charset="2"/>
                          </a:rPr>
                          <m:t>∗</m:t>
                        </m:r>
                      </m:sup>
                    </m:sSup>
                    <m:r>
                      <a:rPr lang="en-US" altLang="zh-CN" sz="2200" i="1">
                        <a:solidFill>
                          <a:srgbClr val="0000CC"/>
                        </a:solidFill>
                        <a:latin typeface="Cambria Math" panose="02040503050406030204" pitchFamily="18" charset="0"/>
                        <a:sym typeface="Wingdings" panose="05000000000000000000" pitchFamily="2" charset="2"/>
                      </a:rPr>
                      <m:t>=2</m:t>
                    </m:r>
                    <m:r>
                      <a:rPr lang="en-US" altLang="zh-CN" sz="2200" i="1">
                        <a:solidFill>
                          <a:srgbClr val="0000CC"/>
                        </a:solidFill>
                        <a:latin typeface="Cambria Math" panose="02040503050406030204" pitchFamily="18" charset="0"/>
                        <a:sym typeface="Wingdings" panose="05000000000000000000" pitchFamily="2" charset="2"/>
                      </a:rPr>
                      <m:t>𝑒</m:t>
                    </m:r>
                    <m:r>
                      <a:rPr lang="en-US" altLang="zh-CN" sz="2200">
                        <a:solidFill>
                          <a:srgbClr val="0000CC"/>
                        </a:solidFill>
                        <a:latin typeface="Cambria Math" panose="02040503050406030204" pitchFamily="18" charset="0"/>
                        <a:sym typeface="Wingdings" panose="05000000000000000000" pitchFamily="2" charset="2"/>
                      </a:rPr>
                      <m:t>, </m:t>
                    </m:r>
                  </m:oMath>
                </a14:m>
                <a:r>
                  <a:rPr lang="en-US" altLang="zh-CN" sz="2200" dirty="0">
                    <a:solidFill>
                      <a:srgbClr val="0000CC"/>
                    </a:solidFill>
                    <a:latin typeface="宋体" panose="02010600030101010101" pitchFamily="2" charset="-122"/>
                  </a:rPr>
                  <a:t> </a:t>
                </a:r>
              </a:p>
              <a:p>
                <a:pPr eaLnBrk="1" hangingPunct="1">
                  <a:spcBef>
                    <a:spcPct val="0"/>
                  </a:spcBef>
                  <a:buNone/>
                </a:pPr>
                <a:r>
                  <a:rPr lang="en-US" altLang="zh-CN" sz="2200" dirty="0">
                    <a:solidFill>
                      <a:srgbClr val="0000CC"/>
                    </a:solidFill>
                    <a:latin typeface="宋体" panose="02010600030101010101" pitchFamily="2" charset="-122"/>
                    <a:sym typeface="Wingdings" panose="05000000000000000000" pitchFamily="2" charset="2"/>
                  </a:rPr>
                  <a:t> </a:t>
                </a:r>
                <a:r>
                  <a:rPr lang="en-US" altLang="zh-CN" sz="2200" dirty="0">
                    <a:solidFill>
                      <a:srgbClr val="0000CC"/>
                    </a:solidFill>
                    <a:latin typeface="宋体" panose="02010600030101010101" pitchFamily="2" charset="-122"/>
                  </a:rPr>
                  <a:t> </a:t>
                </a:r>
                <a:r>
                  <a:rPr lang="zh-CN" altLang="en-US" sz="2200" dirty="0">
                    <a:solidFill>
                      <a:srgbClr val="0000CC"/>
                    </a:solidFill>
                    <a:latin typeface="宋体" panose="02010600030101010101" pitchFamily="2" charset="-122"/>
                  </a:rPr>
                  <a:t>两个电子配对成</a:t>
                </a: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Cooper</a:t>
                </a:r>
                <a:r>
                  <a:rPr lang="zh-CN" altLang="en-US" sz="2200" dirty="0">
                    <a:solidFill>
                      <a:srgbClr val="0000CC"/>
                    </a:solidFill>
                    <a:latin typeface="宋体" panose="02010600030101010101" pitchFamily="2" charset="-122"/>
                  </a:rPr>
                  <a:t>对形成玻色子，有效电荷为</a:t>
                </a:r>
                <a14:m>
                  <m:oMath xmlns:m="http://schemas.openxmlformats.org/officeDocument/2006/math">
                    <m:r>
                      <a:rPr lang="en-US" altLang="zh-CN" sz="2200" b="0" i="1" smtClean="0">
                        <a:solidFill>
                          <a:srgbClr val="0000CC"/>
                        </a:solidFill>
                        <a:latin typeface="Cambria Math" panose="02040503050406030204" pitchFamily="18" charset="0"/>
                      </a:rPr>
                      <m:t>2</m:t>
                    </m:r>
                    <m:r>
                      <a:rPr lang="en-US" altLang="zh-CN" sz="2200" b="0" i="1" smtClean="0">
                        <a:solidFill>
                          <a:srgbClr val="0000CC"/>
                        </a:solidFill>
                        <a:latin typeface="Cambria Math" panose="02040503050406030204" pitchFamily="18" charset="0"/>
                      </a:rPr>
                      <m:t>𝑒</m:t>
                    </m:r>
                    <m:r>
                      <a:rPr lang="zh-CN" altLang="en-US" sz="2200" i="1">
                        <a:solidFill>
                          <a:srgbClr val="0000CC"/>
                        </a:solidFill>
                        <a:latin typeface="Cambria Math" panose="02040503050406030204" pitchFamily="18" charset="0"/>
                      </a:rPr>
                      <m:t>，</m:t>
                    </m:r>
                  </m:oMath>
                </a14:m>
                <a:r>
                  <a:rPr lang="zh-CN" altLang="en-US" sz="2200" dirty="0">
                    <a:solidFill>
                      <a:srgbClr val="0000CC"/>
                    </a:solidFill>
                    <a:latin typeface="宋体" panose="02010600030101010101" pitchFamily="2" charset="-122"/>
                  </a:rPr>
                  <a:t>然后发生凝聚</a:t>
                </a:r>
                <a:r>
                  <a:rPr lang="en-US" altLang="zh-CN" sz="2200" dirty="0">
                    <a:solidFill>
                      <a:srgbClr val="0000CC"/>
                    </a:solidFill>
                    <a:latin typeface="宋体" panose="02010600030101010101" pitchFamily="2" charset="-122"/>
                  </a:rPr>
                  <a:t>.</a:t>
                </a:r>
              </a:p>
            </p:txBody>
          </p:sp>
        </mc:Choice>
        <mc:Fallback xmlns="">
          <p:sp>
            <p:nvSpPr>
              <p:cNvPr id="28681" name="Rectangle 99"/>
              <p:cNvSpPr>
                <a:spLocks noRot="1" noChangeAspect="1" noMove="1" noResize="1" noEditPoints="1" noAdjustHandles="1" noChangeArrowheads="1" noChangeShapeType="1" noTextEdit="1"/>
              </p:cNvSpPr>
              <p:nvPr/>
            </p:nvSpPr>
            <p:spPr bwMode="auto">
              <a:xfrm>
                <a:off x="2123248" y="4053954"/>
                <a:ext cx="4122147" cy="2272802"/>
              </a:xfrm>
              <a:prstGeom prst="rect">
                <a:avLst/>
              </a:prstGeom>
              <a:blipFill>
                <a:blip r:embed="rId7"/>
                <a:stretch>
                  <a:fillRect l="-1920" t="-1609" r="-1773" b="-4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842618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41</a:t>
            </a:fld>
            <a:endParaRPr lang="en-US" altLang="zh-CN" sz="1400"/>
          </a:p>
        </p:txBody>
      </p:sp>
      <p:sp>
        <p:nvSpPr>
          <p:cNvPr id="28675" name="Rectangle 2"/>
          <p:cNvSpPr>
            <a:spLocks noGrp="1" noChangeArrowheads="1"/>
          </p:cNvSpPr>
          <p:nvPr>
            <p:ph type="title"/>
          </p:nvPr>
        </p:nvSpPr>
        <p:spPr>
          <a:xfrm>
            <a:off x="1863726" y="332656"/>
            <a:ext cx="8355013" cy="457200"/>
          </a:xfrm>
          <a:noFill/>
        </p:spPr>
        <p:txBody>
          <a:bodyPr>
            <a:normAutofit fontScale="90000"/>
          </a:bodyPr>
          <a:lstStyle/>
          <a:p>
            <a:pPr eaLnBrk="1" hangingPunct="1"/>
            <a:r>
              <a:rPr lang="en-US" altLang="zh-CN" sz="2800" u="sng" dirty="0"/>
              <a:t>The gluing force – electron-phonon interaction</a:t>
            </a:r>
          </a:p>
        </p:txBody>
      </p:sp>
      <p:grpSp>
        <p:nvGrpSpPr>
          <p:cNvPr id="12" name="Group 18"/>
          <p:cNvGrpSpPr>
            <a:grpSpLocks/>
          </p:cNvGrpSpPr>
          <p:nvPr/>
        </p:nvGrpSpPr>
        <p:grpSpPr bwMode="auto">
          <a:xfrm>
            <a:off x="7046336" y="1573701"/>
            <a:ext cx="2873758" cy="2147900"/>
            <a:chOff x="570" y="2409"/>
            <a:chExt cx="2006" cy="1739"/>
          </a:xfrm>
        </p:grpSpPr>
        <p:sp>
          <p:nvSpPr>
            <p:cNvPr id="13" name="Freeform 19"/>
            <p:cNvSpPr>
              <a:spLocks/>
            </p:cNvSpPr>
            <p:nvPr/>
          </p:nvSpPr>
          <p:spPr bwMode="auto">
            <a:xfrm rot="10800000" flipH="1">
              <a:off x="2197" y="2495"/>
              <a:ext cx="18" cy="380"/>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Freeform 20"/>
            <p:cNvSpPr>
              <a:spLocks/>
            </p:cNvSpPr>
            <p:nvPr/>
          </p:nvSpPr>
          <p:spPr bwMode="auto">
            <a:xfrm>
              <a:off x="893" y="3066"/>
              <a:ext cx="32" cy="425"/>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Oval 21"/>
            <p:cNvSpPr>
              <a:spLocks noChangeArrowheads="1"/>
            </p:cNvSpPr>
            <p:nvPr/>
          </p:nvSpPr>
          <p:spPr bwMode="auto">
            <a:xfrm>
              <a:off x="824" y="3184"/>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16" name="Group 22"/>
            <p:cNvGrpSpPr>
              <a:grpSpLocks/>
            </p:cNvGrpSpPr>
            <p:nvPr/>
          </p:nvGrpSpPr>
          <p:grpSpPr bwMode="auto">
            <a:xfrm>
              <a:off x="585" y="2412"/>
              <a:ext cx="261" cy="349"/>
              <a:chOff x="292" y="2455"/>
              <a:chExt cx="291" cy="360"/>
            </a:xfrm>
          </p:grpSpPr>
          <p:sp>
            <p:nvSpPr>
              <p:cNvPr id="90" name="Oval 2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1" name="Text Box 24"/>
              <p:cNvSpPr txBox="1">
                <a:spLocks noChangeArrowheads="1"/>
              </p:cNvSpPr>
              <p:nvPr/>
            </p:nvSpPr>
            <p:spPr bwMode="auto">
              <a:xfrm>
                <a:off x="292" y="2455"/>
                <a:ext cx="29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7" name="Group 25"/>
            <p:cNvGrpSpPr>
              <a:grpSpLocks/>
            </p:cNvGrpSpPr>
            <p:nvPr/>
          </p:nvGrpSpPr>
          <p:grpSpPr bwMode="auto">
            <a:xfrm>
              <a:off x="580" y="2875"/>
              <a:ext cx="290" cy="349"/>
              <a:chOff x="274" y="2455"/>
              <a:chExt cx="324" cy="360"/>
            </a:xfrm>
          </p:grpSpPr>
          <p:sp>
            <p:nvSpPr>
              <p:cNvPr id="88" name="Oval 2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9" name="Text Box 27"/>
              <p:cNvSpPr txBox="1">
                <a:spLocks noChangeArrowheads="1"/>
              </p:cNvSpPr>
              <p:nvPr/>
            </p:nvSpPr>
            <p:spPr bwMode="auto">
              <a:xfrm>
                <a:off x="274"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8" name="Group 28"/>
            <p:cNvGrpSpPr>
              <a:grpSpLocks/>
            </p:cNvGrpSpPr>
            <p:nvPr/>
          </p:nvGrpSpPr>
          <p:grpSpPr bwMode="auto">
            <a:xfrm>
              <a:off x="598" y="3799"/>
              <a:ext cx="233" cy="349"/>
              <a:chOff x="307" y="2455"/>
              <a:chExt cx="260" cy="360"/>
            </a:xfrm>
          </p:grpSpPr>
          <p:sp>
            <p:nvSpPr>
              <p:cNvPr id="86" name="Oval 2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7" name="Text Box 30"/>
              <p:cNvSpPr txBox="1">
                <a:spLocks noChangeArrowheads="1"/>
              </p:cNvSpPr>
              <p:nvPr/>
            </p:nvSpPr>
            <p:spPr bwMode="auto">
              <a:xfrm>
                <a:off x="307" y="2455"/>
                <a:ext cx="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9" name="Group 31"/>
            <p:cNvGrpSpPr>
              <a:grpSpLocks/>
            </p:cNvGrpSpPr>
            <p:nvPr/>
          </p:nvGrpSpPr>
          <p:grpSpPr bwMode="auto">
            <a:xfrm>
              <a:off x="570" y="3337"/>
              <a:ext cx="290" cy="349"/>
              <a:chOff x="275" y="2455"/>
              <a:chExt cx="323" cy="360"/>
            </a:xfrm>
          </p:grpSpPr>
          <p:sp>
            <p:nvSpPr>
              <p:cNvPr id="84" name="Oval 3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5" name="Text Box 3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20" name="Rectangle 34"/>
            <p:cNvSpPr>
              <a:spLocks noChangeArrowheads="1"/>
            </p:cNvSpPr>
            <p:nvPr/>
          </p:nvSpPr>
          <p:spPr bwMode="auto">
            <a:xfrm>
              <a:off x="72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1" name="Rectangle 35"/>
            <p:cNvSpPr>
              <a:spLocks noChangeArrowheads="1"/>
            </p:cNvSpPr>
            <p:nvPr/>
          </p:nvSpPr>
          <p:spPr bwMode="auto">
            <a:xfrm>
              <a:off x="72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2" name="Rectangle 36"/>
            <p:cNvSpPr>
              <a:spLocks noChangeArrowheads="1"/>
            </p:cNvSpPr>
            <p:nvPr/>
          </p:nvSpPr>
          <p:spPr bwMode="auto">
            <a:xfrm>
              <a:off x="72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23" name="Group 37"/>
            <p:cNvGrpSpPr>
              <a:grpSpLocks/>
            </p:cNvGrpSpPr>
            <p:nvPr/>
          </p:nvGrpSpPr>
          <p:grpSpPr bwMode="auto">
            <a:xfrm>
              <a:off x="996" y="2409"/>
              <a:ext cx="290" cy="349"/>
              <a:chOff x="275" y="2455"/>
              <a:chExt cx="323" cy="360"/>
            </a:xfrm>
          </p:grpSpPr>
          <p:sp>
            <p:nvSpPr>
              <p:cNvPr id="82" name="Oval 3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3" name="Text Box 3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dirty="0">
                    <a:solidFill>
                      <a:srgbClr val="0000CC"/>
                    </a:solidFill>
                    <a:latin typeface="Tahoma" panose="020B0604030504040204" pitchFamily="34" charset="0"/>
                  </a:rPr>
                  <a:t>+</a:t>
                </a:r>
              </a:p>
            </p:txBody>
          </p:sp>
        </p:grpSp>
        <p:grpSp>
          <p:nvGrpSpPr>
            <p:cNvPr id="24" name="Group 40"/>
            <p:cNvGrpSpPr>
              <a:grpSpLocks/>
            </p:cNvGrpSpPr>
            <p:nvPr/>
          </p:nvGrpSpPr>
          <p:grpSpPr bwMode="auto">
            <a:xfrm>
              <a:off x="1008" y="2875"/>
              <a:ext cx="290" cy="349"/>
              <a:chOff x="276" y="2455"/>
              <a:chExt cx="324" cy="360"/>
            </a:xfrm>
          </p:grpSpPr>
          <p:sp>
            <p:nvSpPr>
              <p:cNvPr id="80" name="Oval 4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1" name="Text Box 42"/>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5" name="Group 43"/>
            <p:cNvGrpSpPr>
              <a:grpSpLocks/>
            </p:cNvGrpSpPr>
            <p:nvPr/>
          </p:nvGrpSpPr>
          <p:grpSpPr bwMode="auto">
            <a:xfrm>
              <a:off x="996" y="3796"/>
              <a:ext cx="290" cy="349"/>
              <a:chOff x="275" y="2455"/>
              <a:chExt cx="323" cy="360"/>
            </a:xfrm>
          </p:grpSpPr>
          <p:sp>
            <p:nvSpPr>
              <p:cNvPr id="78" name="Oval 44"/>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9" name="Text Box 45"/>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6" name="Group 46"/>
            <p:cNvGrpSpPr>
              <a:grpSpLocks/>
            </p:cNvGrpSpPr>
            <p:nvPr/>
          </p:nvGrpSpPr>
          <p:grpSpPr bwMode="auto">
            <a:xfrm>
              <a:off x="996" y="3334"/>
              <a:ext cx="290" cy="349"/>
              <a:chOff x="275" y="2455"/>
              <a:chExt cx="323" cy="360"/>
            </a:xfrm>
          </p:grpSpPr>
          <p:sp>
            <p:nvSpPr>
              <p:cNvPr id="76" name="Oval 4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7" name="Text Box 48"/>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7" name="Group 49"/>
            <p:cNvGrpSpPr>
              <a:grpSpLocks/>
            </p:cNvGrpSpPr>
            <p:nvPr/>
          </p:nvGrpSpPr>
          <p:grpSpPr bwMode="auto">
            <a:xfrm>
              <a:off x="1436" y="2412"/>
              <a:ext cx="266" cy="349"/>
              <a:chOff x="289" y="2455"/>
              <a:chExt cx="297" cy="360"/>
            </a:xfrm>
          </p:grpSpPr>
          <p:sp>
            <p:nvSpPr>
              <p:cNvPr id="74" name="Oval 5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5" name="Text Box 51"/>
              <p:cNvSpPr txBox="1">
                <a:spLocks noChangeArrowheads="1"/>
              </p:cNvSpPr>
              <p:nvPr/>
            </p:nvSpPr>
            <p:spPr bwMode="auto">
              <a:xfrm>
                <a:off x="289" y="2455"/>
                <a:ext cx="29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 name="Group 52"/>
            <p:cNvGrpSpPr>
              <a:grpSpLocks/>
            </p:cNvGrpSpPr>
            <p:nvPr/>
          </p:nvGrpSpPr>
          <p:grpSpPr bwMode="auto">
            <a:xfrm>
              <a:off x="1435" y="2985"/>
              <a:ext cx="290" cy="349"/>
              <a:chOff x="276" y="2455"/>
              <a:chExt cx="324" cy="360"/>
            </a:xfrm>
          </p:grpSpPr>
          <p:sp>
            <p:nvSpPr>
              <p:cNvPr id="72" name="Oval 5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3" name="Text Box 54"/>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9" name="Group 55"/>
            <p:cNvGrpSpPr>
              <a:grpSpLocks/>
            </p:cNvGrpSpPr>
            <p:nvPr/>
          </p:nvGrpSpPr>
          <p:grpSpPr bwMode="auto">
            <a:xfrm>
              <a:off x="1423" y="3796"/>
              <a:ext cx="290" cy="349"/>
              <a:chOff x="276" y="2455"/>
              <a:chExt cx="324" cy="360"/>
            </a:xfrm>
          </p:grpSpPr>
          <p:sp>
            <p:nvSpPr>
              <p:cNvPr id="70" name="Oval 5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1" name="Text Box 57"/>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0" name="Group 58"/>
            <p:cNvGrpSpPr>
              <a:grpSpLocks/>
            </p:cNvGrpSpPr>
            <p:nvPr/>
          </p:nvGrpSpPr>
          <p:grpSpPr bwMode="auto">
            <a:xfrm>
              <a:off x="1433" y="3246"/>
              <a:ext cx="290" cy="349"/>
              <a:chOff x="275" y="2455"/>
              <a:chExt cx="324" cy="360"/>
            </a:xfrm>
          </p:grpSpPr>
          <p:sp>
            <p:nvSpPr>
              <p:cNvPr id="68" name="Oval 5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9" name="Text Box 60"/>
              <p:cNvSpPr txBox="1">
                <a:spLocks noChangeArrowheads="1"/>
              </p:cNvSpPr>
              <p:nvPr/>
            </p:nvSpPr>
            <p:spPr bwMode="auto">
              <a:xfrm>
                <a:off x="275"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1" name="Group 61"/>
            <p:cNvGrpSpPr>
              <a:grpSpLocks/>
            </p:cNvGrpSpPr>
            <p:nvPr/>
          </p:nvGrpSpPr>
          <p:grpSpPr bwMode="auto">
            <a:xfrm>
              <a:off x="1849" y="2412"/>
              <a:ext cx="290" cy="349"/>
              <a:chOff x="275" y="2455"/>
              <a:chExt cx="323" cy="360"/>
            </a:xfrm>
          </p:grpSpPr>
          <p:sp>
            <p:nvSpPr>
              <p:cNvPr id="66" name="Oval 6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7" name="Text Box 6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2" name="Group 64"/>
            <p:cNvGrpSpPr>
              <a:grpSpLocks/>
            </p:cNvGrpSpPr>
            <p:nvPr/>
          </p:nvGrpSpPr>
          <p:grpSpPr bwMode="auto">
            <a:xfrm>
              <a:off x="1860" y="2875"/>
              <a:ext cx="290" cy="349"/>
              <a:chOff x="275" y="2455"/>
              <a:chExt cx="323" cy="360"/>
            </a:xfrm>
          </p:grpSpPr>
          <p:sp>
            <p:nvSpPr>
              <p:cNvPr id="64" name="Oval 65"/>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5" name="Text Box 66"/>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3" name="Group 67"/>
            <p:cNvGrpSpPr>
              <a:grpSpLocks/>
            </p:cNvGrpSpPr>
            <p:nvPr/>
          </p:nvGrpSpPr>
          <p:grpSpPr bwMode="auto">
            <a:xfrm>
              <a:off x="1849" y="3799"/>
              <a:ext cx="290" cy="349"/>
              <a:chOff x="275" y="2455"/>
              <a:chExt cx="323" cy="360"/>
            </a:xfrm>
          </p:grpSpPr>
          <p:sp>
            <p:nvSpPr>
              <p:cNvPr id="62" name="Oval 6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3" name="Text Box 6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4" name="Group 70"/>
            <p:cNvGrpSpPr>
              <a:grpSpLocks/>
            </p:cNvGrpSpPr>
            <p:nvPr/>
          </p:nvGrpSpPr>
          <p:grpSpPr bwMode="auto">
            <a:xfrm>
              <a:off x="1849" y="3337"/>
              <a:ext cx="290" cy="349"/>
              <a:chOff x="275" y="2455"/>
              <a:chExt cx="323" cy="360"/>
            </a:xfrm>
          </p:grpSpPr>
          <p:sp>
            <p:nvSpPr>
              <p:cNvPr id="60" name="Oval 7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1" name="Text Box 72"/>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35" name="Rectangle 73"/>
            <p:cNvSpPr>
              <a:spLocks noChangeArrowheads="1"/>
            </p:cNvSpPr>
            <p:nvPr/>
          </p:nvSpPr>
          <p:spPr bwMode="auto">
            <a:xfrm>
              <a:off x="200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36" name="Rectangle 74"/>
            <p:cNvSpPr>
              <a:spLocks noChangeArrowheads="1"/>
            </p:cNvSpPr>
            <p:nvPr/>
          </p:nvSpPr>
          <p:spPr bwMode="auto">
            <a:xfrm>
              <a:off x="200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37" name="Rectangle 75"/>
            <p:cNvSpPr>
              <a:spLocks noChangeArrowheads="1"/>
            </p:cNvSpPr>
            <p:nvPr/>
          </p:nvSpPr>
          <p:spPr bwMode="auto">
            <a:xfrm>
              <a:off x="200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38" name="Group 76"/>
            <p:cNvGrpSpPr>
              <a:grpSpLocks/>
            </p:cNvGrpSpPr>
            <p:nvPr/>
          </p:nvGrpSpPr>
          <p:grpSpPr bwMode="auto">
            <a:xfrm>
              <a:off x="2276" y="2409"/>
              <a:ext cx="290" cy="349"/>
              <a:chOff x="276" y="2455"/>
              <a:chExt cx="325" cy="360"/>
            </a:xfrm>
          </p:grpSpPr>
          <p:sp>
            <p:nvSpPr>
              <p:cNvPr id="58" name="Oval 7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9" name="Text Box 78"/>
              <p:cNvSpPr txBox="1">
                <a:spLocks noChangeArrowheads="1"/>
              </p:cNvSpPr>
              <p:nvPr/>
            </p:nvSpPr>
            <p:spPr bwMode="auto">
              <a:xfrm>
                <a:off x="276"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9" name="Group 79"/>
            <p:cNvGrpSpPr>
              <a:grpSpLocks/>
            </p:cNvGrpSpPr>
            <p:nvPr/>
          </p:nvGrpSpPr>
          <p:grpSpPr bwMode="auto">
            <a:xfrm>
              <a:off x="2286" y="2872"/>
              <a:ext cx="290" cy="349"/>
              <a:chOff x="275" y="2455"/>
              <a:chExt cx="323" cy="360"/>
            </a:xfrm>
          </p:grpSpPr>
          <p:sp>
            <p:nvSpPr>
              <p:cNvPr id="56" name="Oval 8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7" name="Text Box 81"/>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0" name="Group 82"/>
            <p:cNvGrpSpPr>
              <a:grpSpLocks/>
            </p:cNvGrpSpPr>
            <p:nvPr/>
          </p:nvGrpSpPr>
          <p:grpSpPr bwMode="auto">
            <a:xfrm>
              <a:off x="2274" y="3796"/>
              <a:ext cx="294" cy="349"/>
              <a:chOff x="273" y="2455"/>
              <a:chExt cx="329" cy="360"/>
            </a:xfrm>
          </p:grpSpPr>
          <p:sp>
            <p:nvSpPr>
              <p:cNvPr id="54" name="Oval 8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5" name="Text Box 84"/>
              <p:cNvSpPr txBox="1">
                <a:spLocks noChangeArrowheads="1"/>
              </p:cNvSpPr>
              <p:nvPr/>
            </p:nvSpPr>
            <p:spPr bwMode="auto">
              <a:xfrm>
                <a:off x="273" y="2455"/>
                <a:ext cx="32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1" name="Group 85"/>
            <p:cNvGrpSpPr>
              <a:grpSpLocks/>
            </p:cNvGrpSpPr>
            <p:nvPr/>
          </p:nvGrpSpPr>
          <p:grpSpPr bwMode="auto">
            <a:xfrm>
              <a:off x="2276" y="3334"/>
              <a:ext cx="290" cy="349"/>
              <a:chOff x="275" y="2455"/>
              <a:chExt cx="325" cy="360"/>
            </a:xfrm>
          </p:grpSpPr>
          <p:sp>
            <p:nvSpPr>
              <p:cNvPr id="52" name="Oval 8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3" name="Text Box 87"/>
              <p:cNvSpPr txBox="1">
                <a:spLocks noChangeArrowheads="1"/>
              </p:cNvSpPr>
              <p:nvPr/>
            </p:nvSpPr>
            <p:spPr bwMode="auto">
              <a:xfrm>
                <a:off x="275"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42" name="Line 88"/>
            <p:cNvSpPr>
              <a:spLocks noChangeShapeType="1"/>
            </p:cNvSpPr>
            <p:nvPr/>
          </p:nvSpPr>
          <p:spPr bwMode="auto">
            <a:xfrm>
              <a:off x="1146" y="2563"/>
              <a:ext cx="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89"/>
            <p:cNvSpPr>
              <a:spLocks noChangeShapeType="1"/>
            </p:cNvSpPr>
            <p:nvPr/>
          </p:nvSpPr>
          <p:spPr bwMode="auto">
            <a:xfrm>
              <a:off x="1573" y="2586"/>
              <a:ext cx="0" cy="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90"/>
            <p:cNvSpPr>
              <a:spLocks noChangeShapeType="1"/>
            </p:cNvSpPr>
            <p:nvPr/>
          </p:nvSpPr>
          <p:spPr bwMode="auto">
            <a:xfrm>
              <a:off x="1146" y="3025"/>
              <a:ext cx="407" cy="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91"/>
            <p:cNvSpPr>
              <a:spLocks noChangeShapeType="1"/>
            </p:cNvSpPr>
            <p:nvPr/>
          </p:nvSpPr>
          <p:spPr bwMode="auto">
            <a:xfrm>
              <a:off x="1167" y="3951"/>
              <a:ext cx="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92"/>
            <p:cNvSpPr>
              <a:spLocks noChangeShapeType="1"/>
            </p:cNvSpPr>
            <p:nvPr/>
          </p:nvSpPr>
          <p:spPr bwMode="auto">
            <a:xfrm flipV="1">
              <a:off x="1146" y="3400"/>
              <a:ext cx="407" cy="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93"/>
            <p:cNvSpPr>
              <a:spLocks noChangeShapeType="1"/>
            </p:cNvSpPr>
            <p:nvPr/>
          </p:nvSpPr>
          <p:spPr bwMode="auto">
            <a:xfrm flipV="1">
              <a:off x="1593" y="3026"/>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94"/>
            <p:cNvSpPr>
              <a:spLocks noChangeShapeType="1"/>
            </p:cNvSpPr>
            <p:nvPr/>
          </p:nvSpPr>
          <p:spPr bwMode="auto">
            <a:xfrm>
              <a:off x="1593" y="3399"/>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95"/>
            <p:cNvSpPr>
              <a:spLocks noChangeShapeType="1"/>
            </p:cNvSpPr>
            <p:nvPr/>
          </p:nvSpPr>
          <p:spPr bwMode="auto">
            <a:xfrm>
              <a:off x="1573" y="3444"/>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96"/>
            <p:cNvSpPr>
              <a:spLocks noChangeShapeType="1"/>
            </p:cNvSpPr>
            <p:nvPr/>
          </p:nvSpPr>
          <p:spPr bwMode="auto">
            <a:xfrm>
              <a:off x="1592" y="3019"/>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Oval 97"/>
            <p:cNvSpPr>
              <a:spLocks noChangeArrowheads="1"/>
            </p:cNvSpPr>
            <p:nvPr/>
          </p:nvSpPr>
          <p:spPr bwMode="auto">
            <a:xfrm>
              <a:off x="2124" y="2666"/>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sp>
        <p:nvSpPr>
          <p:cNvPr id="94" name="Rectangle 15"/>
          <p:cNvSpPr>
            <a:spLocks noChangeArrowheads="1"/>
          </p:cNvSpPr>
          <p:nvPr/>
        </p:nvSpPr>
        <p:spPr bwMode="auto">
          <a:xfrm>
            <a:off x="2238547" y="2659560"/>
            <a:ext cx="43717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FF0000"/>
                </a:solidFill>
                <a:latin typeface="Tahoma" panose="020B0604030504040204" pitchFamily="34" charset="0"/>
              </a:rPr>
              <a:t>  The media helps: the positively charged and vibrating ions</a:t>
            </a:r>
            <a:r>
              <a:rPr lang="en-US" altLang="zh-CN" sz="2200" dirty="0">
                <a:solidFill>
                  <a:srgbClr val="0000CC"/>
                </a:solidFill>
                <a:latin typeface="Tahoma" panose="020B0604030504040204" pitchFamily="34" charset="0"/>
              </a:rPr>
              <a:t>!</a:t>
            </a:r>
          </a:p>
        </p:txBody>
      </p:sp>
      <p:sp>
        <p:nvSpPr>
          <p:cNvPr id="99" name="Rectangle 15"/>
          <p:cNvSpPr>
            <a:spLocks noChangeArrowheads="1"/>
          </p:cNvSpPr>
          <p:nvPr/>
        </p:nvSpPr>
        <p:spPr bwMode="auto">
          <a:xfrm>
            <a:off x="2213685" y="4185084"/>
            <a:ext cx="757783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An electron attracts the ions, creating temporary positive charge excess, and then quickly flies away</a:t>
            </a:r>
          </a:p>
          <a:p>
            <a:pPr eaLnBrk="1" hangingPunct="1">
              <a:spcBef>
                <a:spcPct val="0"/>
              </a:spcBef>
            </a:pPr>
            <a:endParaRPr lang="en-US" altLang="zh-CN" sz="2200" dirty="0">
              <a:solidFill>
                <a:srgbClr val="0000CC"/>
              </a:solidFill>
              <a:latin typeface="Tahoma" panose="020B0604030504040204" pitchFamily="34" charset="0"/>
            </a:endParaRPr>
          </a:p>
          <a:p>
            <a:pPr eaLnBrk="1" hangingPunct="1">
              <a:spcBef>
                <a:spcPct val="0"/>
              </a:spcBef>
            </a:pPr>
            <a:r>
              <a:rPr lang="en-US" altLang="zh-CN" sz="2200" dirty="0">
                <a:solidFill>
                  <a:srgbClr val="0000CC"/>
                </a:solidFill>
                <a:latin typeface="Tahoma" panose="020B0604030504040204" pitchFamily="34" charset="0"/>
              </a:rPr>
              <a:t> The lattice polarization will remain for a while, and attracts another electron. </a:t>
            </a:r>
          </a:p>
        </p:txBody>
      </p:sp>
      <p:sp>
        <p:nvSpPr>
          <p:cNvPr id="93" name="Rectangle 15"/>
          <p:cNvSpPr>
            <a:spLocks noChangeArrowheads="1"/>
          </p:cNvSpPr>
          <p:nvPr/>
        </p:nvSpPr>
        <p:spPr bwMode="auto">
          <a:xfrm>
            <a:off x="2171565" y="1340769"/>
            <a:ext cx="4226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Coulomb repulsion! How come to pair with someone you dislike? </a:t>
            </a:r>
          </a:p>
        </p:txBody>
      </p:sp>
      <p:sp>
        <p:nvSpPr>
          <p:cNvPr id="2" name="椭圆 1"/>
          <p:cNvSpPr/>
          <p:nvPr/>
        </p:nvSpPr>
        <p:spPr>
          <a:xfrm>
            <a:off x="8040343" y="2131526"/>
            <a:ext cx="914400" cy="914400"/>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96" name="直接箭头连接符 95"/>
          <p:cNvCxnSpPr/>
          <p:nvPr/>
        </p:nvCxnSpPr>
        <p:spPr>
          <a:xfrm flipV="1">
            <a:off x="7718515" y="2530550"/>
            <a:ext cx="559843" cy="758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曲线连接符 6"/>
          <p:cNvCxnSpPr/>
          <p:nvPr/>
        </p:nvCxnSpPr>
        <p:spPr>
          <a:xfrm rot="10800000" flipH="1">
            <a:off x="9389524" y="1160947"/>
            <a:ext cx="702921" cy="539662"/>
          </a:xfrm>
          <a:prstGeom prst="curvedConnector3">
            <a:avLst>
              <a:gd name="adj1" fmla="val -32521"/>
            </a:avLst>
          </a:prstGeom>
          <a:ln>
            <a:solidFill>
              <a:srgbClr val="FF0000"/>
            </a:solidFill>
            <a:prstDash val="dash"/>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5346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11" name="Slide Number Placeholder 5">
            <a:extLst>
              <a:ext uri="{FF2B5EF4-FFF2-40B4-BE49-F238E27FC236}">
                <a16:creationId xmlns:a16="http://schemas.microsoft.com/office/drawing/2014/main" id="{9EDCFE53-AC37-5B47-4D7A-410996D104D5}"/>
              </a:ext>
            </a:extLst>
          </p:cNvPr>
          <p:cNvSpPr>
            <a:spLocks noGrp="1"/>
          </p:cNvSpPr>
          <p:nvPr>
            <p:ph type="sldNum" sz="quarter" idx="12"/>
          </p:nvPr>
        </p:nvSpPr>
        <p:spPr>
          <a:xfrm>
            <a:off x="8737600" y="6245225"/>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42</a:t>
            </a:fld>
            <a:endParaRPr lang="en-US" altLang="zh-CN" sz="1400"/>
          </a:p>
        </p:txBody>
      </p:sp>
      <p:sp>
        <p:nvSpPr>
          <p:cNvPr id="28812" name="Rectangle 2">
            <a:extLst>
              <a:ext uri="{FF2B5EF4-FFF2-40B4-BE49-F238E27FC236}">
                <a16:creationId xmlns:a16="http://schemas.microsoft.com/office/drawing/2014/main" id="{0264CB24-154E-EFC4-176A-E19AA95B6670}"/>
              </a:ext>
            </a:extLst>
          </p:cNvPr>
          <p:cNvSpPr txBox="1">
            <a:spLocks noChangeArrowheads="1"/>
          </p:cNvSpPr>
          <p:nvPr/>
        </p:nvSpPr>
        <p:spPr bwMode="auto">
          <a:xfrm>
            <a:off x="1863726" y="332656"/>
            <a:ext cx="8355013"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2800" u="sng" kern="0" dirty="0">
                <a:latin typeface="黑体" panose="02010609060101010101" pitchFamily="49" charset="-122"/>
                <a:ea typeface="黑体" panose="02010609060101010101" pitchFamily="49" charset="-122"/>
              </a:rPr>
              <a:t>电声子相互作用</a:t>
            </a:r>
            <a:endParaRPr lang="en-US" altLang="zh-CN" sz="2800" u="sng" kern="0" dirty="0">
              <a:latin typeface="黑体" panose="02010609060101010101" pitchFamily="49" charset="-122"/>
              <a:ea typeface="黑体" panose="02010609060101010101" pitchFamily="49" charset="-122"/>
            </a:endParaRPr>
          </a:p>
        </p:txBody>
      </p:sp>
      <p:grpSp>
        <p:nvGrpSpPr>
          <p:cNvPr id="28813" name="Group 18">
            <a:extLst>
              <a:ext uri="{FF2B5EF4-FFF2-40B4-BE49-F238E27FC236}">
                <a16:creationId xmlns:a16="http://schemas.microsoft.com/office/drawing/2014/main" id="{723CBA02-A7F9-B0B4-3D55-F33C62DBF582}"/>
              </a:ext>
            </a:extLst>
          </p:cNvPr>
          <p:cNvGrpSpPr>
            <a:grpSpLocks/>
          </p:cNvGrpSpPr>
          <p:nvPr/>
        </p:nvGrpSpPr>
        <p:grpSpPr bwMode="auto">
          <a:xfrm>
            <a:off x="7046336" y="1573701"/>
            <a:ext cx="2873758" cy="2147900"/>
            <a:chOff x="570" y="2409"/>
            <a:chExt cx="2006" cy="1739"/>
          </a:xfrm>
        </p:grpSpPr>
        <p:sp>
          <p:nvSpPr>
            <p:cNvPr id="28814" name="Freeform 19">
              <a:extLst>
                <a:ext uri="{FF2B5EF4-FFF2-40B4-BE49-F238E27FC236}">
                  <a16:creationId xmlns:a16="http://schemas.microsoft.com/office/drawing/2014/main" id="{272ED361-7120-CF31-4F75-36D1D0F01D50}"/>
                </a:ext>
              </a:extLst>
            </p:cNvPr>
            <p:cNvSpPr>
              <a:spLocks/>
            </p:cNvSpPr>
            <p:nvPr/>
          </p:nvSpPr>
          <p:spPr bwMode="auto">
            <a:xfrm rot="10800000" flipH="1">
              <a:off x="2197" y="2495"/>
              <a:ext cx="18" cy="380"/>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815" name="Freeform 20">
              <a:extLst>
                <a:ext uri="{FF2B5EF4-FFF2-40B4-BE49-F238E27FC236}">
                  <a16:creationId xmlns:a16="http://schemas.microsoft.com/office/drawing/2014/main" id="{25E2BCA9-1A94-3D61-BFEE-717A1C32A1B4}"/>
                </a:ext>
              </a:extLst>
            </p:cNvPr>
            <p:cNvSpPr>
              <a:spLocks/>
            </p:cNvSpPr>
            <p:nvPr/>
          </p:nvSpPr>
          <p:spPr bwMode="auto">
            <a:xfrm>
              <a:off x="893" y="3066"/>
              <a:ext cx="32" cy="425"/>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816" name="Oval 21">
              <a:extLst>
                <a:ext uri="{FF2B5EF4-FFF2-40B4-BE49-F238E27FC236}">
                  <a16:creationId xmlns:a16="http://schemas.microsoft.com/office/drawing/2014/main" id="{F6CBFB03-17BE-581D-C693-775AD87AE65A}"/>
                </a:ext>
              </a:extLst>
            </p:cNvPr>
            <p:cNvSpPr>
              <a:spLocks noChangeArrowheads="1"/>
            </p:cNvSpPr>
            <p:nvPr/>
          </p:nvSpPr>
          <p:spPr bwMode="auto">
            <a:xfrm>
              <a:off x="824" y="3184"/>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28817" name="Group 22">
              <a:extLst>
                <a:ext uri="{FF2B5EF4-FFF2-40B4-BE49-F238E27FC236}">
                  <a16:creationId xmlns:a16="http://schemas.microsoft.com/office/drawing/2014/main" id="{D0D4347D-C396-5192-DC31-6F634EB6BDB5}"/>
                </a:ext>
              </a:extLst>
            </p:cNvPr>
            <p:cNvGrpSpPr>
              <a:grpSpLocks/>
            </p:cNvGrpSpPr>
            <p:nvPr/>
          </p:nvGrpSpPr>
          <p:grpSpPr bwMode="auto">
            <a:xfrm>
              <a:off x="585" y="2412"/>
              <a:ext cx="261" cy="349"/>
              <a:chOff x="292" y="2455"/>
              <a:chExt cx="291" cy="360"/>
            </a:xfrm>
          </p:grpSpPr>
          <p:sp>
            <p:nvSpPr>
              <p:cNvPr id="28891" name="Oval 23">
                <a:extLst>
                  <a:ext uri="{FF2B5EF4-FFF2-40B4-BE49-F238E27FC236}">
                    <a16:creationId xmlns:a16="http://schemas.microsoft.com/office/drawing/2014/main" id="{79119DB7-D70D-E8A3-0CFB-CD3C3308F9C9}"/>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92" name="Text Box 24">
                <a:extLst>
                  <a:ext uri="{FF2B5EF4-FFF2-40B4-BE49-F238E27FC236}">
                    <a16:creationId xmlns:a16="http://schemas.microsoft.com/office/drawing/2014/main" id="{314BC92C-9F51-2191-C7D7-EEFC284F40C4}"/>
                  </a:ext>
                </a:extLst>
              </p:cNvPr>
              <p:cNvSpPr txBox="1">
                <a:spLocks noChangeArrowheads="1"/>
              </p:cNvSpPr>
              <p:nvPr/>
            </p:nvSpPr>
            <p:spPr bwMode="auto">
              <a:xfrm>
                <a:off x="292" y="2455"/>
                <a:ext cx="29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18" name="Group 25">
              <a:extLst>
                <a:ext uri="{FF2B5EF4-FFF2-40B4-BE49-F238E27FC236}">
                  <a16:creationId xmlns:a16="http://schemas.microsoft.com/office/drawing/2014/main" id="{0C9D4F7E-FFC3-006D-2DCD-E86D6A57848D}"/>
                </a:ext>
              </a:extLst>
            </p:cNvPr>
            <p:cNvGrpSpPr>
              <a:grpSpLocks/>
            </p:cNvGrpSpPr>
            <p:nvPr/>
          </p:nvGrpSpPr>
          <p:grpSpPr bwMode="auto">
            <a:xfrm>
              <a:off x="580" y="2875"/>
              <a:ext cx="290" cy="349"/>
              <a:chOff x="274" y="2455"/>
              <a:chExt cx="324" cy="360"/>
            </a:xfrm>
          </p:grpSpPr>
          <p:sp>
            <p:nvSpPr>
              <p:cNvPr id="28889" name="Oval 26">
                <a:extLst>
                  <a:ext uri="{FF2B5EF4-FFF2-40B4-BE49-F238E27FC236}">
                    <a16:creationId xmlns:a16="http://schemas.microsoft.com/office/drawing/2014/main" id="{3A782BEF-884E-CC17-34FE-41EEC11058A6}"/>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90" name="Text Box 27">
                <a:extLst>
                  <a:ext uri="{FF2B5EF4-FFF2-40B4-BE49-F238E27FC236}">
                    <a16:creationId xmlns:a16="http://schemas.microsoft.com/office/drawing/2014/main" id="{639A627A-0E2A-BEA6-565A-BCEB209A36DB}"/>
                  </a:ext>
                </a:extLst>
              </p:cNvPr>
              <p:cNvSpPr txBox="1">
                <a:spLocks noChangeArrowheads="1"/>
              </p:cNvSpPr>
              <p:nvPr/>
            </p:nvSpPr>
            <p:spPr bwMode="auto">
              <a:xfrm>
                <a:off x="274"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19" name="Group 28">
              <a:extLst>
                <a:ext uri="{FF2B5EF4-FFF2-40B4-BE49-F238E27FC236}">
                  <a16:creationId xmlns:a16="http://schemas.microsoft.com/office/drawing/2014/main" id="{E574E9FA-64BC-5DAC-6299-3F9F31D0CF08}"/>
                </a:ext>
              </a:extLst>
            </p:cNvPr>
            <p:cNvGrpSpPr>
              <a:grpSpLocks/>
            </p:cNvGrpSpPr>
            <p:nvPr/>
          </p:nvGrpSpPr>
          <p:grpSpPr bwMode="auto">
            <a:xfrm>
              <a:off x="598" y="3799"/>
              <a:ext cx="233" cy="349"/>
              <a:chOff x="307" y="2455"/>
              <a:chExt cx="260" cy="360"/>
            </a:xfrm>
          </p:grpSpPr>
          <p:sp>
            <p:nvSpPr>
              <p:cNvPr id="28887" name="Oval 29">
                <a:extLst>
                  <a:ext uri="{FF2B5EF4-FFF2-40B4-BE49-F238E27FC236}">
                    <a16:creationId xmlns:a16="http://schemas.microsoft.com/office/drawing/2014/main" id="{4A5DD9E2-73B5-EBB0-EC6A-99353C5DCAE6}"/>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88" name="Text Box 30">
                <a:extLst>
                  <a:ext uri="{FF2B5EF4-FFF2-40B4-BE49-F238E27FC236}">
                    <a16:creationId xmlns:a16="http://schemas.microsoft.com/office/drawing/2014/main" id="{8C5D8E77-75B5-D5F3-5863-F992B70B2FF0}"/>
                  </a:ext>
                </a:extLst>
              </p:cNvPr>
              <p:cNvSpPr txBox="1">
                <a:spLocks noChangeArrowheads="1"/>
              </p:cNvSpPr>
              <p:nvPr/>
            </p:nvSpPr>
            <p:spPr bwMode="auto">
              <a:xfrm>
                <a:off x="307" y="2455"/>
                <a:ext cx="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20" name="Group 31">
              <a:extLst>
                <a:ext uri="{FF2B5EF4-FFF2-40B4-BE49-F238E27FC236}">
                  <a16:creationId xmlns:a16="http://schemas.microsoft.com/office/drawing/2014/main" id="{600E191B-6B1A-74F9-D5B4-D2C534F4621C}"/>
                </a:ext>
              </a:extLst>
            </p:cNvPr>
            <p:cNvGrpSpPr>
              <a:grpSpLocks/>
            </p:cNvGrpSpPr>
            <p:nvPr/>
          </p:nvGrpSpPr>
          <p:grpSpPr bwMode="auto">
            <a:xfrm>
              <a:off x="570" y="3337"/>
              <a:ext cx="290" cy="349"/>
              <a:chOff x="275" y="2455"/>
              <a:chExt cx="323" cy="360"/>
            </a:xfrm>
          </p:grpSpPr>
          <p:sp>
            <p:nvSpPr>
              <p:cNvPr id="28885" name="Oval 32">
                <a:extLst>
                  <a:ext uri="{FF2B5EF4-FFF2-40B4-BE49-F238E27FC236}">
                    <a16:creationId xmlns:a16="http://schemas.microsoft.com/office/drawing/2014/main" id="{7ED632DF-DD75-00C4-90DE-3DEA4574B716}"/>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86" name="Text Box 33">
                <a:extLst>
                  <a:ext uri="{FF2B5EF4-FFF2-40B4-BE49-F238E27FC236}">
                    <a16:creationId xmlns:a16="http://schemas.microsoft.com/office/drawing/2014/main" id="{269ED570-4857-17D9-6F36-974820C9D284}"/>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28821" name="Rectangle 34">
              <a:extLst>
                <a:ext uri="{FF2B5EF4-FFF2-40B4-BE49-F238E27FC236}">
                  <a16:creationId xmlns:a16="http://schemas.microsoft.com/office/drawing/2014/main" id="{FAE4A358-B804-17B0-30E5-FC7A3653DA4D}"/>
                </a:ext>
              </a:extLst>
            </p:cNvPr>
            <p:cNvSpPr>
              <a:spLocks noChangeArrowheads="1"/>
            </p:cNvSpPr>
            <p:nvPr/>
          </p:nvSpPr>
          <p:spPr bwMode="auto">
            <a:xfrm>
              <a:off x="72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22" name="Rectangle 35">
              <a:extLst>
                <a:ext uri="{FF2B5EF4-FFF2-40B4-BE49-F238E27FC236}">
                  <a16:creationId xmlns:a16="http://schemas.microsoft.com/office/drawing/2014/main" id="{46A60C49-9F02-655E-5C9A-112406DEF2D0}"/>
                </a:ext>
              </a:extLst>
            </p:cNvPr>
            <p:cNvSpPr>
              <a:spLocks noChangeArrowheads="1"/>
            </p:cNvSpPr>
            <p:nvPr/>
          </p:nvSpPr>
          <p:spPr bwMode="auto">
            <a:xfrm>
              <a:off x="72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23" name="Rectangle 36">
              <a:extLst>
                <a:ext uri="{FF2B5EF4-FFF2-40B4-BE49-F238E27FC236}">
                  <a16:creationId xmlns:a16="http://schemas.microsoft.com/office/drawing/2014/main" id="{9D2CB790-6D2A-46CD-873F-2063F792BE87}"/>
                </a:ext>
              </a:extLst>
            </p:cNvPr>
            <p:cNvSpPr>
              <a:spLocks noChangeArrowheads="1"/>
            </p:cNvSpPr>
            <p:nvPr/>
          </p:nvSpPr>
          <p:spPr bwMode="auto">
            <a:xfrm>
              <a:off x="72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28824" name="Group 37">
              <a:extLst>
                <a:ext uri="{FF2B5EF4-FFF2-40B4-BE49-F238E27FC236}">
                  <a16:creationId xmlns:a16="http://schemas.microsoft.com/office/drawing/2014/main" id="{35AFDD57-40EF-6F2A-A978-1E1782F9EB9C}"/>
                </a:ext>
              </a:extLst>
            </p:cNvPr>
            <p:cNvGrpSpPr>
              <a:grpSpLocks/>
            </p:cNvGrpSpPr>
            <p:nvPr/>
          </p:nvGrpSpPr>
          <p:grpSpPr bwMode="auto">
            <a:xfrm>
              <a:off x="996" y="2409"/>
              <a:ext cx="290" cy="349"/>
              <a:chOff x="275" y="2455"/>
              <a:chExt cx="323" cy="360"/>
            </a:xfrm>
          </p:grpSpPr>
          <p:sp>
            <p:nvSpPr>
              <p:cNvPr id="28883" name="Oval 38">
                <a:extLst>
                  <a:ext uri="{FF2B5EF4-FFF2-40B4-BE49-F238E27FC236}">
                    <a16:creationId xmlns:a16="http://schemas.microsoft.com/office/drawing/2014/main" id="{431BE802-4BE6-F92B-0C28-8468CFA1D629}"/>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84" name="Text Box 39">
                <a:extLst>
                  <a:ext uri="{FF2B5EF4-FFF2-40B4-BE49-F238E27FC236}">
                    <a16:creationId xmlns:a16="http://schemas.microsoft.com/office/drawing/2014/main" id="{9F3D1128-62A4-5CEC-4373-AF0F168488EC}"/>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dirty="0">
                    <a:solidFill>
                      <a:srgbClr val="0000CC"/>
                    </a:solidFill>
                    <a:latin typeface="Tahoma" panose="020B0604030504040204" pitchFamily="34" charset="0"/>
                  </a:rPr>
                  <a:t>+</a:t>
                </a:r>
              </a:p>
            </p:txBody>
          </p:sp>
        </p:grpSp>
        <p:grpSp>
          <p:nvGrpSpPr>
            <p:cNvPr id="28825" name="Group 40">
              <a:extLst>
                <a:ext uri="{FF2B5EF4-FFF2-40B4-BE49-F238E27FC236}">
                  <a16:creationId xmlns:a16="http://schemas.microsoft.com/office/drawing/2014/main" id="{DA93EEC0-E859-51D8-F3E6-ACF805DEB270}"/>
                </a:ext>
              </a:extLst>
            </p:cNvPr>
            <p:cNvGrpSpPr>
              <a:grpSpLocks/>
            </p:cNvGrpSpPr>
            <p:nvPr/>
          </p:nvGrpSpPr>
          <p:grpSpPr bwMode="auto">
            <a:xfrm>
              <a:off x="1008" y="2875"/>
              <a:ext cx="290" cy="349"/>
              <a:chOff x="276" y="2455"/>
              <a:chExt cx="324" cy="360"/>
            </a:xfrm>
          </p:grpSpPr>
          <p:sp>
            <p:nvSpPr>
              <p:cNvPr id="28881" name="Oval 41">
                <a:extLst>
                  <a:ext uri="{FF2B5EF4-FFF2-40B4-BE49-F238E27FC236}">
                    <a16:creationId xmlns:a16="http://schemas.microsoft.com/office/drawing/2014/main" id="{5288C23C-126B-2084-448F-EE027966C0C5}"/>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82" name="Text Box 42">
                <a:extLst>
                  <a:ext uri="{FF2B5EF4-FFF2-40B4-BE49-F238E27FC236}">
                    <a16:creationId xmlns:a16="http://schemas.microsoft.com/office/drawing/2014/main" id="{1BADCA71-61D0-B84B-695E-444199E699B6}"/>
                  </a:ext>
                </a:extLst>
              </p:cNvPr>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26" name="Group 43">
              <a:extLst>
                <a:ext uri="{FF2B5EF4-FFF2-40B4-BE49-F238E27FC236}">
                  <a16:creationId xmlns:a16="http://schemas.microsoft.com/office/drawing/2014/main" id="{071449BA-5453-1CFB-7D4A-CCB7651DA0D3}"/>
                </a:ext>
              </a:extLst>
            </p:cNvPr>
            <p:cNvGrpSpPr>
              <a:grpSpLocks/>
            </p:cNvGrpSpPr>
            <p:nvPr/>
          </p:nvGrpSpPr>
          <p:grpSpPr bwMode="auto">
            <a:xfrm>
              <a:off x="996" y="3796"/>
              <a:ext cx="290" cy="349"/>
              <a:chOff x="275" y="2455"/>
              <a:chExt cx="323" cy="360"/>
            </a:xfrm>
          </p:grpSpPr>
          <p:sp>
            <p:nvSpPr>
              <p:cNvPr id="28879" name="Oval 44">
                <a:extLst>
                  <a:ext uri="{FF2B5EF4-FFF2-40B4-BE49-F238E27FC236}">
                    <a16:creationId xmlns:a16="http://schemas.microsoft.com/office/drawing/2014/main" id="{497D150E-DFFD-585E-4AF9-9C7CC5F5D1BA}"/>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80" name="Text Box 45">
                <a:extLst>
                  <a:ext uri="{FF2B5EF4-FFF2-40B4-BE49-F238E27FC236}">
                    <a16:creationId xmlns:a16="http://schemas.microsoft.com/office/drawing/2014/main" id="{B2476EA9-019D-C90C-357D-4B5CE05224D3}"/>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27" name="Group 46">
              <a:extLst>
                <a:ext uri="{FF2B5EF4-FFF2-40B4-BE49-F238E27FC236}">
                  <a16:creationId xmlns:a16="http://schemas.microsoft.com/office/drawing/2014/main" id="{42184F7D-DD31-65AE-DDEE-9EB102607208}"/>
                </a:ext>
              </a:extLst>
            </p:cNvPr>
            <p:cNvGrpSpPr>
              <a:grpSpLocks/>
            </p:cNvGrpSpPr>
            <p:nvPr/>
          </p:nvGrpSpPr>
          <p:grpSpPr bwMode="auto">
            <a:xfrm>
              <a:off x="996" y="3334"/>
              <a:ext cx="290" cy="349"/>
              <a:chOff x="275" y="2455"/>
              <a:chExt cx="323" cy="360"/>
            </a:xfrm>
          </p:grpSpPr>
          <p:sp>
            <p:nvSpPr>
              <p:cNvPr id="28877" name="Oval 47">
                <a:extLst>
                  <a:ext uri="{FF2B5EF4-FFF2-40B4-BE49-F238E27FC236}">
                    <a16:creationId xmlns:a16="http://schemas.microsoft.com/office/drawing/2014/main" id="{AA8DF700-2A87-DFDF-2CA9-1C8FF5D31F98}"/>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78" name="Text Box 48">
                <a:extLst>
                  <a:ext uri="{FF2B5EF4-FFF2-40B4-BE49-F238E27FC236}">
                    <a16:creationId xmlns:a16="http://schemas.microsoft.com/office/drawing/2014/main" id="{1D7FFBB9-270A-6239-1864-74D675078960}"/>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28" name="Group 49">
              <a:extLst>
                <a:ext uri="{FF2B5EF4-FFF2-40B4-BE49-F238E27FC236}">
                  <a16:creationId xmlns:a16="http://schemas.microsoft.com/office/drawing/2014/main" id="{2B9297BA-CEF5-FB19-E2B9-B34B0EDF2F8B}"/>
                </a:ext>
              </a:extLst>
            </p:cNvPr>
            <p:cNvGrpSpPr>
              <a:grpSpLocks/>
            </p:cNvGrpSpPr>
            <p:nvPr/>
          </p:nvGrpSpPr>
          <p:grpSpPr bwMode="auto">
            <a:xfrm>
              <a:off x="1436" y="2412"/>
              <a:ext cx="266" cy="349"/>
              <a:chOff x="289" y="2455"/>
              <a:chExt cx="297" cy="360"/>
            </a:xfrm>
          </p:grpSpPr>
          <p:sp>
            <p:nvSpPr>
              <p:cNvPr id="28875" name="Oval 50">
                <a:extLst>
                  <a:ext uri="{FF2B5EF4-FFF2-40B4-BE49-F238E27FC236}">
                    <a16:creationId xmlns:a16="http://schemas.microsoft.com/office/drawing/2014/main" id="{5A14749E-FED0-5F83-7246-0488B48CA865}"/>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76" name="Text Box 51">
                <a:extLst>
                  <a:ext uri="{FF2B5EF4-FFF2-40B4-BE49-F238E27FC236}">
                    <a16:creationId xmlns:a16="http://schemas.microsoft.com/office/drawing/2014/main" id="{EDFFF73B-6312-F935-FB9B-E2A4618947B5}"/>
                  </a:ext>
                </a:extLst>
              </p:cNvPr>
              <p:cNvSpPr txBox="1">
                <a:spLocks noChangeArrowheads="1"/>
              </p:cNvSpPr>
              <p:nvPr/>
            </p:nvSpPr>
            <p:spPr bwMode="auto">
              <a:xfrm>
                <a:off x="289" y="2455"/>
                <a:ext cx="29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29" name="Group 52">
              <a:extLst>
                <a:ext uri="{FF2B5EF4-FFF2-40B4-BE49-F238E27FC236}">
                  <a16:creationId xmlns:a16="http://schemas.microsoft.com/office/drawing/2014/main" id="{DE9BCFBC-3338-4249-E1B0-9B362B35DDB4}"/>
                </a:ext>
              </a:extLst>
            </p:cNvPr>
            <p:cNvGrpSpPr>
              <a:grpSpLocks/>
            </p:cNvGrpSpPr>
            <p:nvPr/>
          </p:nvGrpSpPr>
          <p:grpSpPr bwMode="auto">
            <a:xfrm>
              <a:off x="1435" y="2985"/>
              <a:ext cx="290" cy="349"/>
              <a:chOff x="276" y="2455"/>
              <a:chExt cx="324" cy="360"/>
            </a:xfrm>
          </p:grpSpPr>
          <p:sp>
            <p:nvSpPr>
              <p:cNvPr id="28873" name="Oval 53">
                <a:extLst>
                  <a:ext uri="{FF2B5EF4-FFF2-40B4-BE49-F238E27FC236}">
                    <a16:creationId xmlns:a16="http://schemas.microsoft.com/office/drawing/2014/main" id="{CDC0DC72-19E0-F9CF-FC74-C3D6F65C39B8}"/>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74" name="Text Box 54">
                <a:extLst>
                  <a:ext uri="{FF2B5EF4-FFF2-40B4-BE49-F238E27FC236}">
                    <a16:creationId xmlns:a16="http://schemas.microsoft.com/office/drawing/2014/main" id="{ECBC4062-E97E-FE40-ABFA-F6F5A2B9B77F}"/>
                  </a:ext>
                </a:extLst>
              </p:cNvPr>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0" name="Group 55">
              <a:extLst>
                <a:ext uri="{FF2B5EF4-FFF2-40B4-BE49-F238E27FC236}">
                  <a16:creationId xmlns:a16="http://schemas.microsoft.com/office/drawing/2014/main" id="{F36E6B54-956B-AA42-E9B4-BDAC2508C277}"/>
                </a:ext>
              </a:extLst>
            </p:cNvPr>
            <p:cNvGrpSpPr>
              <a:grpSpLocks/>
            </p:cNvGrpSpPr>
            <p:nvPr/>
          </p:nvGrpSpPr>
          <p:grpSpPr bwMode="auto">
            <a:xfrm>
              <a:off x="1423" y="3796"/>
              <a:ext cx="290" cy="349"/>
              <a:chOff x="276" y="2455"/>
              <a:chExt cx="324" cy="360"/>
            </a:xfrm>
          </p:grpSpPr>
          <p:sp>
            <p:nvSpPr>
              <p:cNvPr id="28871" name="Oval 56">
                <a:extLst>
                  <a:ext uri="{FF2B5EF4-FFF2-40B4-BE49-F238E27FC236}">
                    <a16:creationId xmlns:a16="http://schemas.microsoft.com/office/drawing/2014/main" id="{5599F3FC-CFC5-E6B7-4E35-D3465306D43F}"/>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72" name="Text Box 57">
                <a:extLst>
                  <a:ext uri="{FF2B5EF4-FFF2-40B4-BE49-F238E27FC236}">
                    <a16:creationId xmlns:a16="http://schemas.microsoft.com/office/drawing/2014/main" id="{948345CA-3CE4-2353-C4C7-47E8CA775E7C}"/>
                  </a:ext>
                </a:extLst>
              </p:cNvPr>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1" name="Group 58">
              <a:extLst>
                <a:ext uri="{FF2B5EF4-FFF2-40B4-BE49-F238E27FC236}">
                  <a16:creationId xmlns:a16="http://schemas.microsoft.com/office/drawing/2014/main" id="{7EF9025E-6A2A-F93F-189C-DCE0DC05B405}"/>
                </a:ext>
              </a:extLst>
            </p:cNvPr>
            <p:cNvGrpSpPr>
              <a:grpSpLocks/>
            </p:cNvGrpSpPr>
            <p:nvPr/>
          </p:nvGrpSpPr>
          <p:grpSpPr bwMode="auto">
            <a:xfrm>
              <a:off x="1433" y="3246"/>
              <a:ext cx="290" cy="349"/>
              <a:chOff x="275" y="2455"/>
              <a:chExt cx="324" cy="360"/>
            </a:xfrm>
          </p:grpSpPr>
          <p:sp>
            <p:nvSpPr>
              <p:cNvPr id="28869" name="Oval 59">
                <a:extLst>
                  <a:ext uri="{FF2B5EF4-FFF2-40B4-BE49-F238E27FC236}">
                    <a16:creationId xmlns:a16="http://schemas.microsoft.com/office/drawing/2014/main" id="{5D650574-8F4C-FBDE-9299-F053752EC011}"/>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70" name="Text Box 60">
                <a:extLst>
                  <a:ext uri="{FF2B5EF4-FFF2-40B4-BE49-F238E27FC236}">
                    <a16:creationId xmlns:a16="http://schemas.microsoft.com/office/drawing/2014/main" id="{B1B16513-99D8-A6AF-E5D9-CC3418C0E0BD}"/>
                  </a:ext>
                </a:extLst>
              </p:cNvPr>
              <p:cNvSpPr txBox="1">
                <a:spLocks noChangeArrowheads="1"/>
              </p:cNvSpPr>
              <p:nvPr/>
            </p:nvSpPr>
            <p:spPr bwMode="auto">
              <a:xfrm>
                <a:off x="275"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2" name="Group 61">
              <a:extLst>
                <a:ext uri="{FF2B5EF4-FFF2-40B4-BE49-F238E27FC236}">
                  <a16:creationId xmlns:a16="http://schemas.microsoft.com/office/drawing/2014/main" id="{6D7B1363-5D45-6847-65BD-93E2C3455F3A}"/>
                </a:ext>
              </a:extLst>
            </p:cNvPr>
            <p:cNvGrpSpPr>
              <a:grpSpLocks/>
            </p:cNvGrpSpPr>
            <p:nvPr/>
          </p:nvGrpSpPr>
          <p:grpSpPr bwMode="auto">
            <a:xfrm>
              <a:off x="1849" y="2412"/>
              <a:ext cx="290" cy="349"/>
              <a:chOff x="275" y="2455"/>
              <a:chExt cx="323" cy="360"/>
            </a:xfrm>
          </p:grpSpPr>
          <p:sp>
            <p:nvSpPr>
              <p:cNvPr id="28867" name="Oval 62">
                <a:extLst>
                  <a:ext uri="{FF2B5EF4-FFF2-40B4-BE49-F238E27FC236}">
                    <a16:creationId xmlns:a16="http://schemas.microsoft.com/office/drawing/2014/main" id="{87CE980B-E42D-52E2-5183-4DBA5E2F9D71}"/>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68" name="Text Box 63">
                <a:extLst>
                  <a:ext uri="{FF2B5EF4-FFF2-40B4-BE49-F238E27FC236}">
                    <a16:creationId xmlns:a16="http://schemas.microsoft.com/office/drawing/2014/main" id="{13C98EBD-CE5F-9861-5298-545D1A1BAAC1}"/>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3" name="Group 64">
              <a:extLst>
                <a:ext uri="{FF2B5EF4-FFF2-40B4-BE49-F238E27FC236}">
                  <a16:creationId xmlns:a16="http://schemas.microsoft.com/office/drawing/2014/main" id="{3AAE7CF4-D437-8EC5-83F3-518E458FD26F}"/>
                </a:ext>
              </a:extLst>
            </p:cNvPr>
            <p:cNvGrpSpPr>
              <a:grpSpLocks/>
            </p:cNvGrpSpPr>
            <p:nvPr/>
          </p:nvGrpSpPr>
          <p:grpSpPr bwMode="auto">
            <a:xfrm>
              <a:off x="1860" y="2875"/>
              <a:ext cx="290" cy="349"/>
              <a:chOff x="275" y="2455"/>
              <a:chExt cx="323" cy="360"/>
            </a:xfrm>
          </p:grpSpPr>
          <p:sp>
            <p:nvSpPr>
              <p:cNvPr id="28865" name="Oval 65">
                <a:extLst>
                  <a:ext uri="{FF2B5EF4-FFF2-40B4-BE49-F238E27FC236}">
                    <a16:creationId xmlns:a16="http://schemas.microsoft.com/office/drawing/2014/main" id="{2B3F2FFD-78A2-D121-F043-FBAB628E7E18}"/>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66" name="Text Box 66">
                <a:extLst>
                  <a:ext uri="{FF2B5EF4-FFF2-40B4-BE49-F238E27FC236}">
                    <a16:creationId xmlns:a16="http://schemas.microsoft.com/office/drawing/2014/main" id="{5DE11D17-4873-7614-04E2-108F706C9427}"/>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4" name="Group 67">
              <a:extLst>
                <a:ext uri="{FF2B5EF4-FFF2-40B4-BE49-F238E27FC236}">
                  <a16:creationId xmlns:a16="http://schemas.microsoft.com/office/drawing/2014/main" id="{17FACA25-924E-8064-1571-CF663407E2C8}"/>
                </a:ext>
              </a:extLst>
            </p:cNvPr>
            <p:cNvGrpSpPr>
              <a:grpSpLocks/>
            </p:cNvGrpSpPr>
            <p:nvPr/>
          </p:nvGrpSpPr>
          <p:grpSpPr bwMode="auto">
            <a:xfrm>
              <a:off x="1849" y="3799"/>
              <a:ext cx="290" cy="349"/>
              <a:chOff x="275" y="2455"/>
              <a:chExt cx="323" cy="360"/>
            </a:xfrm>
          </p:grpSpPr>
          <p:sp>
            <p:nvSpPr>
              <p:cNvPr id="28863" name="Oval 68">
                <a:extLst>
                  <a:ext uri="{FF2B5EF4-FFF2-40B4-BE49-F238E27FC236}">
                    <a16:creationId xmlns:a16="http://schemas.microsoft.com/office/drawing/2014/main" id="{AABA784F-9FB8-39A1-BE21-15E2A65C7A21}"/>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64" name="Text Box 69">
                <a:extLst>
                  <a:ext uri="{FF2B5EF4-FFF2-40B4-BE49-F238E27FC236}">
                    <a16:creationId xmlns:a16="http://schemas.microsoft.com/office/drawing/2014/main" id="{94BD8630-8A85-1E41-69D2-84E00ADD4CF8}"/>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35" name="Group 70">
              <a:extLst>
                <a:ext uri="{FF2B5EF4-FFF2-40B4-BE49-F238E27FC236}">
                  <a16:creationId xmlns:a16="http://schemas.microsoft.com/office/drawing/2014/main" id="{A174977E-AC4F-B893-824C-065086FC10D1}"/>
                </a:ext>
              </a:extLst>
            </p:cNvPr>
            <p:cNvGrpSpPr>
              <a:grpSpLocks/>
            </p:cNvGrpSpPr>
            <p:nvPr/>
          </p:nvGrpSpPr>
          <p:grpSpPr bwMode="auto">
            <a:xfrm>
              <a:off x="1849" y="3337"/>
              <a:ext cx="290" cy="349"/>
              <a:chOff x="275" y="2455"/>
              <a:chExt cx="323" cy="360"/>
            </a:xfrm>
          </p:grpSpPr>
          <p:sp>
            <p:nvSpPr>
              <p:cNvPr id="28861" name="Oval 71">
                <a:extLst>
                  <a:ext uri="{FF2B5EF4-FFF2-40B4-BE49-F238E27FC236}">
                    <a16:creationId xmlns:a16="http://schemas.microsoft.com/office/drawing/2014/main" id="{00E1D676-8075-5092-6074-1639705A9DE1}"/>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62" name="Text Box 72">
                <a:extLst>
                  <a:ext uri="{FF2B5EF4-FFF2-40B4-BE49-F238E27FC236}">
                    <a16:creationId xmlns:a16="http://schemas.microsoft.com/office/drawing/2014/main" id="{4B9D6E64-868F-AF86-D0BF-71B790616FC8}"/>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28836" name="Rectangle 73">
              <a:extLst>
                <a:ext uri="{FF2B5EF4-FFF2-40B4-BE49-F238E27FC236}">
                  <a16:creationId xmlns:a16="http://schemas.microsoft.com/office/drawing/2014/main" id="{2994B2C0-F16F-1767-EB6A-5077510CC111}"/>
                </a:ext>
              </a:extLst>
            </p:cNvPr>
            <p:cNvSpPr>
              <a:spLocks noChangeArrowheads="1"/>
            </p:cNvSpPr>
            <p:nvPr/>
          </p:nvSpPr>
          <p:spPr bwMode="auto">
            <a:xfrm>
              <a:off x="200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37" name="Rectangle 74">
              <a:extLst>
                <a:ext uri="{FF2B5EF4-FFF2-40B4-BE49-F238E27FC236}">
                  <a16:creationId xmlns:a16="http://schemas.microsoft.com/office/drawing/2014/main" id="{49263564-3703-9BC8-E6A9-236B97BD2972}"/>
                </a:ext>
              </a:extLst>
            </p:cNvPr>
            <p:cNvSpPr>
              <a:spLocks noChangeArrowheads="1"/>
            </p:cNvSpPr>
            <p:nvPr/>
          </p:nvSpPr>
          <p:spPr bwMode="auto">
            <a:xfrm>
              <a:off x="200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38" name="Rectangle 75">
              <a:extLst>
                <a:ext uri="{FF2B5EF4-FFF2-40B4-BE49-F238E27FC236}">
                  <a16:creationId xmlns:a16="http://schemas.microsoft.com/office/drawing/2014/main" id="{7971BF75-F337-BEEE-8B38-4926AEF9BD8A}"/>
                </a:ext>
              </a:extLst>
            </p:cNvPr>
            <p:cNvSpPr>
              <a:spLocks noChangeArrowheads="1"/>
            </p:cNvSpPr>
            <p:nvPr/>
          </p:nvSpPr>
          <p:spPr bwMode="auto">
            <a:xfrm>
              <a:off x="200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28839" name="Group 76">
              <a:extLst>
                <a:ext uri="{FF2B5EF4-FFF2-40B4-BE49-F238E27FC236}">
                  <a16:creationId xmlns:a16="http://schemas.microsoft.com/office/drawing/2014/main" id="{FF59906B-3129-0439-1B70-15F7C38D44D9}"/>
                </a:ext>
              </a:extLst>
            </p:cNvPr>
            <p:cNvGrpSpPr>
              <a:grpSpLocks/>
            </p:cNvGrpSpPr>
            <p:nvPr/>
          </p:nvGrpSpPr>
          <p:grpSpPr bwMode="auto">
            <a:xfrm>
              <a:off x="2276" y="2409"/>
              <a:ext cx="290" cy="349"/>
              <a:chOff x="276" y="2455"/>
              <a:chExt cx="325" cy="360"/>
            </a:xfrm>
          </p:grpSpPr>
          <p:sp>
            <p:nvSpPr>
              <p:cNvPr id="28859" name="Oval 77">
                <a:extLst>
                  <a:ext uri="{FF2B5EF4-FFF2-40B4-BE49-F238E27FC236}">
                    <a16:creationId xmlns:a16="http://schemas.microsoft.com/office/drawing/2014/main" id="{76324490-D11F-700C-4499-FCB90E5D0670}"/>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60" name="Text Box 78">
                <a:extLst>
                  <a:ext uri="{FF2B5EF4-FFF2-40B4-BE49-F238E27FC236}">
                    <a16:creationId xmlns:a16="http://schemas.microsoft.com/office/drawing/2014/main" id="{41C40CEC-265B-B65E-5CC1-5CE2B9820556}"/>
                  </a:ext>
                </a:extLst>
              </p:cNvPr>
              <p:cNvSpPr txBox="1">
                <a:spLocks noChangeArrowheads="1"/>
              </p:cNvSpPr>
              <p:nvPr/>
            </p:nvSpPr>
            <p:spPr bwMode="auto">
              <a:xfrm>
                <a:off x="276"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40" name="Group 79">
              <a:extLst>
                <a:ext uri="{FF2B5EF4-FFF2-40B4-BE49-F238E27FC236}">
                  <a16:creationId xmlns:a16="http://schemas.microsoft.com/office/drawing/2014/main" id="{AF029AB3-5FD2-A04E-4877-081DF70D7CA1}"/>
                </a:ext>
              </a:extLst>
            </p:cNvPr>
            <p:cNvGrpSpPr>
              <a:grpSpLocks/>
            </p:cNvGrpSpPr>
            <p:nvPr/>
          </p:nvGrpSpPr>
          <p:grpSpPr bwMode="auto">
            <a:xfrm>
              <a:off x="2286" y="2872"/>
              <a:ext cx="290" cy="349"/>
              <a:chOff x="275" y="2455"/>
              <a:chExt cx="323" cy="360"/>
            </a:xfrm>
          </p:grpSpPr>
          <p:sp>
            <p:nvSpPr>
              <p:cNvPr id="28857" name="Oval 80">
                <a:extLst>
                  <a:ext uri="{FF2B5EF4-FFF2-40B4-BE49-F238E27FC236}">
                    <a16:creationId xmlns:a16="http://schemas.microsoft.com/office/drawing/2014/main" id="{0C9DFD12-11FD-F2F9-4B61-4DE3B5EAB680}"/>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58" name="Text Box 81">
                <a:extLst>
                  <a:ext uri="{FF2B5EF4-FFF2-40B4-BE49-F238E27FC236}">
                    <a16:creationId xmlns:a16="http://schemas.microsoft.com/office/drawing/2014/main" id="{2BA79486-B6F7-F5DD-741E-C46323D9DA6E}"/>
                  </a:ext>
                </a:extLst>
              </p:cNvPr>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41" name="Group 82">
              <a:extLst>
                <a:ext uri="{FF2B5EF4-FFF2-40B4-BE49-F238E27FC236}">
                  <a16:creationId xmlns:a16="http://schemas.microsoft.com/office/drawing/2014/main" id="{8F27F4C6-4597-F0BA-1566-5DDBC191CC0D}"/>
                </a:ext>
              </a:extLst>
            </p:cNvPr>
            <p:cNvGrpSpPr>
              <a:grpSpLocks/>
            </p:cNvGrpSpPr>
            <p:nvPr/>
          </p:nvGrpSpPr>
          <p:grpSpPr bwMode="auto">
            <a:xfrm>
              <a:off x="2274" y="3796"/>
              <a:ext cx="294" cy="349"/>
              <a:chOff x="273" y="2455"/>
              <a:chExt cx="329" cy="360"/>
            </a:xfrm>
          </p:grpSpPr>
          <p:sp>
            <p:nvSpPr>
              <p:cNvPr id="28855" name="Oval 83">
                <a:extLst>
                  <a:ext uri="{FF2B5EF4-FFF2-40B4-BE49-F238E27FC236}">
                    <a16:creationId xmlns:a16="http://schemas.microsoft.com/office/drawing/2014/main" id="{2FD74F60-3400-2510-4B25-567CBDA1CAB3}"/>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56" name="Text Box 84">
                <a:extLst>
                  <a:ext uri="{FF2B5EF4-FFF2-40B4-BE49-F238E27FC236}">
                    <a16:creationId xmlns:a16="http://schemas.microsoft.com/office/drawing/2014/main" id="{1506EDE3-C9A3-9CD4-D84A-85B38E2505C8}"/>
                  </a:ext>
                </a:extLst>
              </p:cNvPr>
              <p:cNvSpPr txBox="1">
                <a:spLocks noChangeArrowheads="1"/>
              </p:cNvSpPr>
              <p:nvPr/>
            </p:nvSpPr>
            <p:spPr bwMode="auto">
              <a:xfrm>
                <a:off x="273" y="2455"/>
                <a:ext cx="32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842" name="Group 85">
              <a:extLst>
                <a:ext uri="{FF2B5EF4-FFF2-40B4-BE49-F238E27FC236}">
                  <a16:creationId xmlns:a16="http://schemas.microsoft.com/office/drawing/2014/main" id="{C860E5C3-EEDC-A657-EE44-072090B2132C}"/>
                </a:ext>
              </a:extLst>
            </p:cNvPr>
            <p:cNvGrpSpPr>
              <a:grpSpLocks/>
            </p:cNvGrpSpPr>
            <p:nvPr/>
          </p:nvGrpSpPr>
          <p:grpSpPr bwMode="auto">
            <a:xfrm>
              <a:off x="2276" y="3334"/>
              <a:ext cx="290" cy="349"/>
              <a:chOff x="275" y="2455"/>
              <a:chExt cx="325" cy="360"/>
            </a:xfrm>
          </p:grpSpPr>
          <p:sp>
            <p:nvSpPr>
              <p:cNvPr id="28853" name="Oval 86">
                <a:extLst>
                  <a:ext uri="{FF2B5EF4-FFF2-40B4-BE49-F238E27FC236}">
                    <a16:creationId xmlns:a16="http://schemas.microsoft.com/office/drawing/2014/main" id="{F0F0EFEE-A3B0-59CB-F5A6-0AD09265C154}"/>
                  </a:ext>
                </a:extLst>
              </p:cNvPr>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854" name="Text Box 87">
                <a:extLst>
                  <a:ext uri="{FF2B5EF4-FFF2-40B4-BE49-F238E27FC236}">
                    <a16:creationId xmlns:a16="http://schemas.microsoft.com/office/drawing/2014/main" id="{2A484B2C-D2EF-556D-CA3B-1A396EAB03A7}"/>
                  </a:ext>
                </a:extLst>
              </p:cNvPr>
              <p:cNvSpPr txBox="1">
                <a:spLocks noChangeArrowheads="1"/>
              </p:cNvSpPr>
              <p:nvPr/>
            </p:nvSpPr>
            <p:spPr bwMode="auto">
              <a:xfrm>
                <a:off x="275"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28843" name="Line 88">
              <a:extLst>
                <a:ext uri="{FF2B5EF4-FFF2-40B4-BE49-F238E27FC236}">
                  <a16:creationId xmlns:a16="http://schemas.microsoft.com/office/drawing/2014/main" id="{9B4E3304-FCA5-7921-1D33-19859AD23B81}"/>
                </a:ext>
              </a:extLst>
            </p:cNvPr>
            <p:cNvSpPr>
              <a:spLocks noChangeShapeType="1"/>
            </p:cNvSpPr>
            <p:nvPr/>
          </p:nvSpPr>
          <p:spPr bwMode="auto">
            <a:xfrm>
              <a:off x="1146" y="2563"/>
              <a:ext cx="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4" name="Line 89">
              <a:extLst>
                <a:ext uri="{FF2B5EF4-FFF2-40B4-BE49-F238E27FC236}">
                  <a16:creationId xmlns:a16="http://schemas.microsoft.com/office/drawing/2014/main" id="{BE4E6502-820A-C9C5-2648-37D509EF830B}"/>
                </a:ext>
              </a:extLst>
            </p:cNvPr>
            <p:cNvSpPr>
              <a:spLocks noChangeShapeType="1"/>
            </p:cNvSpPr>
            <p:nvPr/>
          </p:nvSpPr>
          <p:spPr bwMode="auto">
            <a:xfrm>
              <a:off x="1573" y="2586"/>
              <a:ext cx="0" cy="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5" name="Line 90">
              <a:extLst>
                <a:ext uri="{FF2B5EF4-FFF2-40B4-BE49-F238E27FC236}">
                  <a16:creationId xmlns:a16="http://schemas.microsoft.com/office/drawing/2014/main" id="{D27D8982-F992-7F89-1647-585F8806DA5F}"/>
                </a:ext>
              </a:extLst>
            </p:cNvPr>
            <p:cNvSpPr>
              <a:spLocks noChangeShapeType="1"/>
            </p:cNvSpPr>
            <p:nvPr/>
          </p:nvSpPr>
          <p:spPr bwMode="auto">
            <a:xfrm>
              <a:off x="1146" y="3025"/>
              <a:ext cx="407" cy="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6" name="Line 91">
              <a:extLst>
                <a:ext uri="{FF2B5EF4-FFF2-40B4-BE49-F238E27FC236}">
                  <a16:creationId xmlns:a16="http://schemas.microsoft.com/office/drawing/2014/main" id="{638FEA24-40D5-06AC-9535-15F45EA352CC}"/>
                </a:ext>
              </a:extLst>
            </p:cNvPr>
            <p:cNvSpPr>
              <a:spLocks noChangeShapeType="1"/>
            </p:cNvSpPr>
            <p:nvPr/>
          </p:nvSpPr>
          <p:spPr bwMode="auto">
            <a:xfrm>
              <a:off x="1167" y="3951"/>
              <a:ext cx="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7" name="Line 92">
              <a:extLst>
                <a:ext uri="{FF2B5EF4-FFF2-40B4-BE49-F238E27FC236}">
                  <a16:creationId xmlns:a16="http://schemas.microsoft.com/office/drawing/2014/main" id="{80808A58-5ACF-C99D-07B3-48917F23731B}"/>
                </a:ext>
              </a:extLst>
            </p:cNvPr>
            <p:cNvSpPr>
              <a:spLocks noChangeShapeType="1"/>
            </p:cNvSpPr>
            <p:nvPr/>
          </p:nvSpPr>
          <p:spPr bwMode="auto">
            <a:xfrm flipV="1">
              <a:off x="1146" y="3400"/>
              <a:ext cx="407" cy="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8" name="Line 93">
              <a:extLst>
                <a:ext uri="{FF2B5EF4-FFF2-40B4-BE49-F238E27FC236}">
                  <a16:creationId xmlns:a16="http://schemas.microsoft.com/office/drawing/2014/main" id="{7B1AAC99-562C-B16D-8A43-7C01A5C83905}"/>
                </a:ext>
              </a:extLst>
            </p:cNvPr>
            <p:cNvSpPr>
              <a:spLocks noChangeShapeType="1"/>
            </p:cNvSpPr>
            <p:nvPr/>
          </p:nvSpPr>
          <p:spPr bwMode="auto">
            <a:xfrm flipV="1">
              <a:off x="1593" y="3026"/>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49" name="Line 94">
              <a:extLst>
                <a:ext uri="{FF2B5EF4-FFF2-40B4-BE49-F238E27FC236}">
                  <a16:creationId xmlns:a16="http://schemas.microsoft.com/office/drawing/2014/main" id="{6A810B17-38A0-3666-AE45-D883EE41385A}"/>
                </a:ext>
              </a:extLst>
            </p:cNvPr>
            <p:cNvSpPr>
              <a:spLocks noChangeShapeType="1"/>
            </p:cNvSpPr>
            <p:nvPr/>
          </p:nvSpPr>
          <p:spPr bwMode="auto">
            <a:xfrm>
              <a:off x="1593" y="3399"/>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50" name="Line 95">
              <a:extLst>
                <a:ext uri="{FF2B5EF4-FFF2-40B4-BE49-F238E27FC236}">
                  <a16:creationId xmlns:a16="http://schemas.microsoft.com/office/drawing/2014/main" id="{C95F8F9A-6F0A-4E5B-63D5-E2A14B538C2B}"/>
                </a:ext>
              </a:extLst>
            </p:cNvPr>
            <p:cNvSpPr>
              <a:spLocks noChangeShapeType="1"/>
            </p:cNvSpPr>
            <p:nvPr/>
          </p:nvSpPr>
          <p:spPr bwMode="auto">
            <a:xfrm>
              <a:off x="1573" y="3444"/>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51" name="Line 96">
              <a:extLst>
                <a:ext uri="{FF2B5EF4-FFF2-40B4-BE49-F238E27FC236}">
                  <a16:creationId xmlns:a16="http://schemas.microsoft.com/office/drawing/2014/main" id="{FBE83C0A-856A-A168-CD50-F9E659E5AF7F}"/>
                </a:ext>
              </a:extLst>
            </p:cNvPr>
            <p:cNvSpPr>
              <a:spLocks noChangeShapeType="1"/>
            </p:cNvSpPr>
            <p:nvPr/>
          </p:nvSpPr>
          <p:spPr bwMode="auto">
            <a:xfrm>
              <a:off x="1592" y="3019"/>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52" name="Oval 97">
              <a:extLst>
                <a:ext uri="{FF2B5EF4-FFF2-40B4-BE49-F238E27FC236}">
                  <a16:creationId xmlns:a16="http://schemas.microsoft.com/office/drawing/2014/main" id="{30694497-BAF5-70FC-0D99-ABB7DB1BC096}"/>
                </a:ext>
              </a:extLst>
            </p:cNvPr>
            <p:cNvSpPr>
              <a:spLocks noChangeArrowheads="1"/>
            </p:cNvSpPr>
            <p:nvPr/>
          </p:nvSpPr>
          <p:spPr bwMode="auto">
            <a:xfrm>
              <a:off x="2124" y="2666"/>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sp>
        <p:nvSpPr>
          <p:cNvPr id="28893" name="Rectangle 15">
            <a:extLst>
              <a:ext uri="{FF2B5EF4-FFF2-40B4-BE49-F238E27FC236}">
                <a16:creationId xmlns:a16="http://schemas.microsoft.com/office/drawing/2014/main" id="{583E84D8-67FF-CD2B-57E3-C6C26B5D6547}"/>
              </a:ext>
            </a:extLst>
          </p:cNvPr>
          <p:cNvSpPr>
            <a:spLocks noChangeArrowheads="1"/>
          </p:cNvSpPr>
          <p:nvPr/>
        </p:nvSpPr>
        <p:spPr bwMode="auto">
          <a:xfrm>
            <a:off x="2238547" y="2659560"/>
            <a:ext cx="43717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2200" dirty="0">
                <a:solidFill>
                  <a:srgbClr val="FF0000"/>
                </a:solidFill>
                <a:latin typeface="宋体" panose="02010600030101010101" pitchFamily="2" charset="-122"/>
              </a:rPr>
              <a:t>媒介来帮忙</a:t>
            </a:r>
            <a:r>
              <a:rPr lang="en-US" altLang="zh-CN" sz="2200" dirty="0">
                <a:solidFill>
                  <a:srgbClr val="FF0000"/>
                </a:solidFill>
                <a:latin typeface="宋体" panose="02010600030101010101" pitchFamily="2" charset="-122"/>
              </a:rPr>
              <a:t>: </a:t>
            </a:r>
            <a:r>
              <a:rPr lang="zh-CN" altLang="en-US" sz="2200" dirty="0">
                <a:solidFill>
                  <a:srgbClr val="FF0000"/>
                </a:solidFill>
                <a:latin typeface="宋体" panose="02010600030101010101" pitchFamily="2" charset="-122"/>
              </a:rPr>
              <a:t>正电荷和振动的离子</a:t>
            </a:r>
            <a:r>
              <a:rPr lang="en-US" altLang="zh-CN" sz="2200" dirty="0">
                <a:solidFill>
                  <a:srgbClr val="FF0000"/>
                </a:solidFill>
                <a:latin typeface="宋体" panose="02010600030101010101" pitchFamily="2" charset="-122"/>
              </a:rPr>
              <a:t>!</a:t>
            </a:r>
          </a:p>
        </p:txBody>
      </p:sp>
      <p:sp>
        <p:nvSpPr>
          <p:cNvPr id="28894" name="Rectangle 15">
            <a:extLst>
              <a:ext uri="{FF2B5EF4-FFF2-40B4-BE49-F238E27FC236}">
                <a16:creationId xmlns:a16="http://schemas.microsoft.com/office/drawing/2014/main" id="{39D00328-7800-DAE4-516B-D1ECFC218A40}"/>
              </a:ext>
            </a:extLst>
          </p:cNvPr>
          <p:cNvSpPr>
            <a:spLocks noChangeArrowheads="1"/>
          </p:cNvSpPr>
          <p:nvPr/>
        </p:nvSpPr>
        <p:spPr bwMode="auto">
          <a:xfrm>
            <a:off x="2213685" y="4523638"/>
            <a:ext cx="75778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2200" dirty="0">
                <a:solidFill>
                  <a:srgbClr val="0000CC"/>
                </a:solidFill>
                <a:latin typeface="Tahoma" panose="020B0604030504040204" pitchFamily="34" charset="0"/>
              </a:rPr>
              <a:t>一个电子吸引离子，形成暂时的正电荷过剩，然后迅速飞走</a:t>
            </a:r>
            <a:endParaRPr lang="en-US" altLang="zh-CN" sz="2200" dirty="0">
              <a:solidFill>
                <a:srgbClr val="0000CC"/>
              </a:solidFill>
              <a:latin typeface="Tahoma" panose="020B0604030504040204" pitchFamily="34" charset="0"/>
            </a:endParaRPr>
          </a:p>
          <a:p>
            <a:pPr eaLnBrk="1" hangingPunct="1">
              <a:spcBef>
                <a:spcPct val="0"/>
              </a:spcBef>
              <a:buNone/>
            </a:pPr>
            <a:endParaRPr lang="en-US" altLang="zh-CN" sz="2200" dirty="0">
              <a:solidFill>
                <a:srgbClr val="0000CC"/>
              </a:solidFill>
              <a:latin typeface="Tahoma" panose="020B0604030504040204" pitchFamily="34" charset="0"/>
            </a:endParaRPr>
          </a:p>
          <a:p>
            <a:pPr eaLnBrk="1" hangingPunct="1">
              <a:spcBef>
                <a:spcPct val="0"/>
              </a:spcBef>
            </a:pPr>
            <a:r>
              <a:rPr lang="zh-CN" altLang="en-US" sz="2200" dirty="0">
                <a:solidFill>
                  <a:srgbClr val="0000CC"/>
                </a:solidFill>
                <a:latin typeface="Tahoma" panose="020B0604030504040204" pitchFamily="34" charset="0"/>
              </a:rPr>
              <a:t>晶格极化将保持一段时间，并吸引另一个电子</a:t>
            </a:r>
            <a:r>
              <a:rPr lang="en-US" altLang="zh-CN" sz="2200" dirty="0">
                <a:solidFill>
                  <a:srgbClr val="0000CC"/>
                </a:solidFill>
                <a:latin typeface="Tahoma" panose="020B0604030504040204" pitchFamily="34" charset="0"/>
              </a:rPr>
              <a:t>. </a:t>
            </a:r>
          </a:p>
        </p:txBody>
      </p:sp>
      <p:sp>
        <p:nvSpPr>
          <p:cNvPr id="28895" name="Rectangle 15">
            <a:extLst>
              <a:ext uri="{FF2B5EF4-FFF2-40B4-BE49-F238E27FC236}">
                <a16:creationId xmlns:a16="http://schemas.microsoft.com/office/drawing/2014/main" id="{32991219-A74F-345F-FAFE-40AF4F1099FF}"/>
              </a:ext>
            </a:extLst>
          </p:cNvPr>
          <p:cNvSpPr>
            <a:spLocks noChangeArrowheads="1"/>
          </p:cNvSpPr>
          <p:nvPr/>
        </p:nvSpPr>
        <p:spPr bwMode="auto">
          <a:xfrm>
            <a:off x="2171565" y="1340769"/>
            <a:ext cx="4226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t>
            </a:r>
            <a:r>
              <a:rPr lang="zh-CN" altLang="en-US" sz="2200" dirty="0">
                <a:solidFill>
                  <a:srgbClr val="0000CC"/>
                </a:solidFill>
                <a:latin typeface="Tahoma" panose="020B0604030504040204" pitchFamily="34" charset="0"/>
              </a:rPr>
              <a:t>库伦排斥</a:t>
            </a:r>
            <a:r>
              <a:rPr lang="en-US" altLang="zh-CN" sz="2200" dirty="0">
                <a:solidFill>
                  <a:srgbClr val="0000CC"/>
                </a:solidFill>
                <a:latin typeface="Tahoma" panose="020B0604030504040204" pitchFamily="34" charset="0"/>
              </a:rPr>
              <a:t>! </a:t>
            </a:r>
            <a:r>
              <a:rPr lang="zh-CN" altLang="en-US" sz="2200" dirty="0">
                <a:solidFill>
                  <a:srgbClr val="0000CC"/>
                </a:solidFill>
                <a:latin typeface="Tahoma" panose="020B0604030504040204" pitchFamily="34" charset="0"/>
              </a:rPr>
              <a:t>如何把两个互不喜欢的人配对在一起</a:t>
            </a:r>
            <a:r>
              <a:rPr lang="en-US" altLang="zh-CN" sz="2200" dirty="0">
                <a:solidFill>
                  <a:srgbClr val="0000CC"/>
                </a:solidFill>
                <a:latin typeface="Tahoma" panose="020B0604030504040204" pitchFamily="34" charset="0"/>
              </a:rPr>
              <a:t>? </a:t>
            </a:r>
          </a:p>
        </p:txBody>
      </p:sp>
      <p:sp>
        <p:nvSpPr>
          <p:cNvPr id="28896" name="椭圆 28895">
            <a:extLst>
              <a:ext uri="{FF2B5EF4-FFF2-40B4-BE49-F238E27FC236}">
                <a16:creationId xmlns:a16="http://schemas.microsoft.com/office/drawing/2014/main" id="{51554DB3-6799-0900-207C-8D1CDDCCD8AE}"/>
              </a:ext>
            </a:extLst>
          </p:cNvPr>
          <p:cNvSpPr/>
          <p:nvPr/>
        </p:nvSpPr>
        <p:spPr>
          <a:xfrm>
            <a:off x="8040343" y="2131526"/>
            <a:ext cx="914400" cy="914400"/>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8897" name="直接箭头连接符 28896">
            <a:extLst>
              <a:ext uri="{FF2B5EF4-FFF2-40B4-BE49-F238E27FC236}">
                <a16:creationId xmlns:a16="http://schemas.microsoft.com/office/drawing/2014/main" id="{5668669B-DF5E-4FE9-2ADA-9E4C911B39D0}"/>
              </a:ext>
            </a:extLst>
          </p:cNvPr>
          <p:cNvCxnSpPr/>
          <p:nvPr/>
        </p:nvCxnSpPr>
        <p:spPr>
          <a:xfrm flipV="1">
            <a:off x="7718515" y="2530550"/>
            <a:ext cx="559843" cy="758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898" name="曲线连接符 6">
            <a:extLst>
              <a:ext uri="{FF2B5EF4-FFF2-40B4-BE49-F238E27FC236}">
                <a16:creationId xmlns:a16="http://schemas.microsoft.com/office/drawing/2014/main" id="{F2735332-574C-35AA-28A0-9D4C5DEF0D16}"/>
              </a:ext>
            </a:extLst>
          </p:cNvPr>
          <p:cNvCxnSpPr/>
          <p:nvPr/>
        </p:nvCxnSpPr>
        <p:spPr>
          <a:xfrm rot="10800000" flipH="1">
            <a:off x="9389524" y="1160947"/>
            <a:ext cx="702921" cy="539662"/>
          </a:xfrm>
          <a:prstGeom prst="curvedConnector3">
            <a:avLst>
              <a:gd name="adj1" fmla="val -32521"/>
            </a:avLst>
          </a:prstGeom>
          <a:ln>
            <a:solidFill>
              <a:srgbClr val="FF0000"/>
            </a:solidFill>
            <a:prstDash val="dash"/>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3451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AutoShape 21"/>
          <p:cNvSpPr>
            <a:spLocks noChangeArrowheads="1"/>
          </p:cNvSpPr>
          <p:nvPr/>
        </p:nvSpPr>
        <p:spPr bwMode="auto">
          <a:xfrm>
            <a:off x="2148509" y="943701"/>
            <a:ext cx="5647738" cy="72232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defRPr/>
            </a:pPr>
            <a:endParaRPr lang="en-US" altLang="zh-CN" sz="1800">
              <a:solidFill>
                <a:srgbClr val="000000"/>
              </a:solidFill>
            </a:endParaRPr>
          </a:p>
        </p:txBody>
      </p:sp>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Cooper Pair: 2-electron problem</a:t>
            </a:r>
          </a:p>
        </p:txBody>
      </p:sp>
      <p:sp>
        <p:nvSpPr>
          <p:cNvPr id="94" name="Rectangle 15"/>
          <p:cNvSpPr>
            <a:spLocks noChangeArrowheads="1"/>
          </p:cNvSpPr>
          <p:nvPr/>
        </p:nvSpPr>
        <p:spPr bwMode="auto">
          <a:xfrm>
            <a:off x="2242549" y="1067013"/>
            <a:ext cx="54596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defRPr/>
            </a:pPr>
            <a:r>
              <a:rPr lang="en-US" altLang="zh-CN" sz="2200" dirty="0">
                <a:solidFill>
                  <a:srgbClr val="0000CC"/>
                </a:solidFill>
                <a:latin typeface="Tahoma" panose="020B0604030504040204" pitchFamily="34" charset="0"/>
              </a:rPr>
              <a:t> Bound state at an infinitesimal attraction</a:t>
            </a:r>
          </a:p>
        </p:txBody>
      </p:sp>
      <p:pic>
        <p:nvPicPr>
          <p:cNvPr id="92" name="Picture 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875"/>
          <a:stretch/>
        </p:blipFill>
        <p:spPr bwMode="auto">
          <a:xfrm>
            <a:off x="7500157" y="2023120"/>
            <a:ext cx="2955925" cy="223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2351584" y="1860781"/>
            <a:ext cx="6071436" cy="641129"/>
          </a:xfrm>
          <a:prstGeom prst="rect">
            <a:avLst/>
          </a:prstGeom>
        </p:spPr>
      </p:pic>
      <p:pic>
        <p:nvPicPr>
          <p:cNvPr id="6" name="图片 5"/>
          <p:cNvPicPr>
            <a:picLocks noChangeAspect="1"/>
          </p:cNvPicPr>
          <p:nvPr/>
        </p:nvPicPr>
        <p:blipFill>
          <a:blip r:embed="rId5"/>
          <a:stretch>
            <a:fillRect/>
          </a:stretch>
        </p:blipFill>
        <p:spPr>
          <a:xfrm>
            <a:off x="2531604" y="2817937"/>
            <a:ext cx="5473882" cy="3295931"/>
          </a:xfrm>
          <a:prstGeom prst="rect">
            <a:avLst/>
          </a:prstGeom>
        </p:spPr>
      </p:pic>
    </p:spTree>
    <p:extLst>
      <p:ext uri="{BB962C8B-B14F-4D97-AF65-F5344CB8AC3E}">
        <p14:creationId xmlns:p14="http://schemas.microsoft.com/office/powerpoint/2010/main" val="351505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AutoShape 21"/>
          <p:cNvSpPr>
            <a:spLocks noChangeArrowheads="1"/>
          </p:cNvSpPr>
          <p:nvPr/>
        </p:nvSpPr>
        <p:spPr bwMode="auto">
          <a:xfrm>
            <a:off x="2219758" y="1049440"/>
            <a:ext cx="6648550" cy="1407453"/>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Why did Feynman fail?</a:t>
            </a:r>
          </a:p>
        </p:txBody>
      </p:sp>
      <p:sp>
        <p:nvSpPr>
          <p:cNvPr id="94" name="Rectangle 15"/>
          <p:cNvSpPr>
            <a:spLocks noChangeArrowheads="1"/>
          </p:cNvSpPr>
          <p:nvPr/>
        </p:nvSpPr>
        <p:spPr bwMode="auto">
          <a:xfrm>
            <a:off x="2313798" y="1216751"/>
            <a:ext cx="73465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Superconducting ground state are reorganized!</a:t>
            </a:r>
          </a:p>
          <a:p>
            <a:pPr eaLnBrk="1" hangingPunct="1">
              <a:spcBef>
                <a:spcPct val="0"/>
              </a:spcBef>
              <a:buNone/>
            </a:pPr>
            <a:endParaRPr lang="en-US" altLang="zh-CN" sz="2200" dirty="0">
              <a:solidFill>
                <a:srgbClr val="0000CC"/>
              </a:solidFill>
              <a:latin typeface="Tahoma" panose="020B0604030504040204" pitchFamily="34" charset="0"/>
            </a:endParaRPr>
          </a:p>
          <a:p>
            <a:pPr eaLnBrk="1" hangingPunct="1">
              <a:spcBef>
                <a:spcPct val="0"/>
              </a:spcBef>
            </a:pPr>
            <a:r>
              <a:rPr lang="en-US" altLang="zh-CN" sz="2200" dirty="0">
                <a:solidFill>
                  <a:srgbClr val="0000CC"/>
                </a:solidFill>
                <a:latin typeface="Tahoma" panose="020B0604030504040204" pitchFamily="34" charset="0"/>
              </a:rPr>
              <a:t>  Non-perturbative nature!</a:t>
            </a:r>
          </a:p>
        </p:txBody>
      </p:sp>
      <mc:AlternateContent xmlns:mc="http://schemas.openxmlformats.org/markup-compatibility/2006" xmlns:a14="http://schemas.microsoft.com/office/drawing/2010/main">
        <mc:Choice Requires="a14">
          <p:sp>
            <p:nvSpPr>
              <p:cNvPr id="96" name="Rectangle 15"/>
              <p:cNvSpPr>
                <a:spLocks noChangeArrowheads="1"/>
              </p:cNvSpPr>
              <p:nvPr/>
            </p:nvSpPr>
            <p:spPr bwMode="auto">
              <a:xfrm>
                <a:off x="2707568" y="2619731"/>
                <a:ext cx="4284476" cy="62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𝑇</m:t>
                          </m:r>
                        </m:e>
                        <m:sub>
                          <m:r>
                            <a:rPr lang="en-US" altLang="zh-CN" sz="2200" i="1">
                              <a:solidFill>
                                <a:srgbClr val="0000CC"/>
                              </a:solidFill>
                              <a:latin typeface="Cambria Math" panose="02040503050406030204" pitchFamily="18" charset="0"/>
                            </a:rPr>
                            <m:t>𝑐</m:t>
                          </m:r>
                        </m:sub>
                      </m:sSub>
                      <m:r>
                        <a:rPr lang="en-US" altLang="zh-CN" sz="2200" i="1">
                          <a:solidFill>
                            <a:srgbClr val="0000CC"/>
                          </a:solidFill>
                          <a:latin typeface="Cambria Math" panose="02040503050406030204" pitchFamily="18" charset="0"/>
                        </a:rPr>
                        <m:t>∝</m:t>
                      </m:r>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𝑒</m:t>
                          </m:r>
                        </m:e>
                        <m:sup>
                          <m:r>
                            <a:rPr lang="en-US" altLang="zh-CN" sz="2200" i="1">
                              <a:solidFill>
                                <a:srgbClr val="0000CC"/>
                              </a:solidFill>
                              <a:latin typeface="Cambria Math" panose="02040503050406030204" pitchFamily="18" charset="0"/>
                            </a:rPr>
                            <m:t>−</m:t>
                          </m:r>
                          <m:f>
                            <m:fPr>
                              <m:ctrlPr>
                                <a:rPr lang="en-US" altLang="zh-CN" sz="2200" i="1">
                                  <a:solidFill>
                                    <a:srgbClr val="0000CC"/>
                                  </a:solidFill>
                                  <a:latin typeface="Cambria Math" panose="02040503050406030204" pitchFamily="18" charset="0"/>
                                </a:rPr>
                              </m:ctrlPr>
                            </m:fPr>
                            <m:num>
                              <m:r>
                                <a:rPr lang="en-US" altLang="zh-CN" sz="2200" i="1">
                                  <a:solidFill>
                                    <a:srgbClr val="0000CC"/>
                                  </a:solidFill>
                                  <a:latin typeface="Cambria Math" panose="02040503050406030204" pitchFamily="18" charset="0"/>
                                </a:rPr>
                                <m:t>1</m:t>
                              </m:r>
                            </m:num>
                            <m:den>
                              <m:r>
                                <a:rPr lang="en-US" altLang="zh-CN" sz="2200" i="1">
                                  <a:solidFill>
                                    <a:srgbClr val="0000CC"/>
                                  </a:solidFill>
                                  <a:latin typeface="Cambria Math" panose="02040503050406030204" pitchFamily="18" charset="0"/>
                                </a:rPr>
                                <m:t>𝑔</m:t>
                              </m:r>
                            </m:den>
                          </m:f>
                        </m:sup>
                      </m:sSup>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𝑔</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𝑁𝑉</m:t>
                      </m:r>
                      <m:r>
                        <a:rPr lang="en-US" altLang="zh-CN" sz="2200" i="1">
                          <a:solidFill>
                            <a:srgbClr val="0000CC"/>
                          </a:solidFill>
                          <a:latin typeface="Cambria Math" panose="02040503050406030204" pitchFamily="18" charset="0"/>
                        </a:rPr>
                        <m:t>/2</m:t>
                      </m:r>
                    </m:oMath>
                  </m:oMathPara>
                </a14:m>
                <a:endParaRPr lang="en-US" altLang="zh-CN" sz="2200" dirty="0">
                  <a:solidFill>
                    <a:srgbClr val="0000CC"/>
                  </a:solidFill>
                  <a:latin typeface="Tahoma" panose="020B0604030504040204" pitchFamily="34" charset="0"/>
                </a:endParaRPr>
              </a:p>
            </p:txBody>
          </p:sp>
        </mc:Choice>
        <mc:Fallback xmlns="">
          <p:sp>
            <p:nvSpPr>
              <p:cNvPr id="96" name="Rectangle 15"/>
              <p:cNvSpPr>
                <a:spLocks noRot="1" noChangeAspect="1" noMove="1" noResize="1" noEditPoints="1" noAdjustHandles="1" noChangeArrowheads="1" noChangeShapeType="1" noTextEdit="1"/>
              </p:cNvSpPr>
              <p:nvPr/>
            </p:nvSpPr>
            <p:spPr bwMode="auto">
              <a:xfrm>
                <a:off x="2707568" y="2619731"/>
                <a:ext cx="4284476" cy="62337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 name="Rectangle 15"/>
          <p:cNvSpPr>
            <a:spLocks noChangeArrowheads="1"/>
          </p:cNvSpPr>
          <p:nvPr/>
        </p:nvSpPr>
        <p:spPr bwMode="auto">
          <a:xfrm>
            <a:off x="8291540" y="2521104"/>
            <a:ext cx="191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en-US" altLang="zh-CN" sz="2200" dirty="0">
                <a:solidFill>
                  <a:srgbClr val="0000CC"/>
                </a:solidFill>
                <a:latin typeface="Tahoma" panose="020B0604030504040204" pitchFamily="34" charset="0"/>
              </a:rPr>
              <a:t>Feynman diagrams </a:t>
            </a:r>
          </a:p>
        </p:txBody>
      </p:sp>
      <mc:AlternateContent xmlns:mc="http://schemas.openxmlformats.org/markup-compatibility/2006" xmlns:a14="http://schemas.microsoft.com/office/drawing/2010/main">
        <mc:Choice Requires="a14">
          <p:sp>
            <p:nvSpPr>
              <p:cNvPr id="10" name="Rectangle 15"/>
              <p:cNvSpPr>
                <a:spLocks noChangeArrowheads="1"/>
              </p:cNvSpPr>
              <p:nvPr/>
            </p:nvSpPr>
            <p:spPr bwMode="auto">
              <a:xfrm>
                <a:off x="2313797" y="5343820"/>
                <a:ext cx="428447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𝑇</m:t>
                          </m:r>
                        </m:e>
                        <m:sub>
                          <m:r>
                            <a:rPr lang="en-US" altLang="zh-CN" sz="2200" i="1">
                              <a:solidFill>
                                <a:srgbClr val="0000CC"/>
                              </a:solidFill>
                              <a:latin typeface="Cambria Math" panose="02040503050406030204" pitchFamily="18" charset="0"/>
                            </a:rPr>
                            <m:t>𝑐</m:t>
                          </m:r>
                        </m:sub>
                      </m:sSub>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𝑐</m:t>
                          </m:r>
                        </m:e>
                        <m:sub>
                          <m:r>
                            <a:rPr lang="en-US" altLang="zh-CN" sz="2200" i="1">
                              <a:solidFill>
                                <a:srgbClr val="0000CC"/>
                              </a:solidFill>
                              <a:latin typeface="Cambria Math" panose="02040503050406030204" pitchFamily="18" charset="0"/>
                            </a:rPr>
                            <m:t>1</m:t>
                          </m:r>
                        </m:sub>
                      </m:sSub>
                      <m:r>
                        <a:rPr lang="en-US" altLang="zh-CN" sz="2200" i="1">
                          <a:solidFill>
                            <a:srgbClr val="0000CC"/>
                          </a:solidFill>
                          <a:latin typeface="Cambria Math" panose="02040503050406030204" pitchFamily="18" charset="0"/>
                        </a:rPr>
                        <m:t>𝑔</m:t>
                      </m:r>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𝑐</m:t>
                          </m:r>
                        </m:e>
                        <m:sub>
                          <m:r>
                            <a:rPr lang="en-US" altLang="zh-CN" sz="2200" i="1">
                              <a:solidFill>
                                <a:srgbClr val="0000CC"/>
                              </a:solidFill>
                              <a:latin typeface="Cambria Math" panose="02040503050406030204" pitchFamily="18" charset="0"/>
                            </a:rPr>
                            <m:t>2</m:t>
                          </m:r>
                        </m:sub>
                      </m:sSub>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𝑔</m:t>
                          </m:r>
                        </m:e>
                        <m:sup>
                          <m:r>
                            <a:rPr lang="en-US" altLang="zh-CN" sz="2200" i="1">
                              <a:solidFill>
                                <a:srgbClr val="0000CC"/>
                              </a:solidFill>
                              <a:latin typeface="Cambria Math" panose="02040503050406030204" pitchFamily="18" charset="0"/>
                            </a:rPr>
                            <m:t>2</m:t>
                          </m:r>
                        </m:sup>
                      </m:sSup>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𝑐</m:t>
                          </m:r>
                        </m:e>
                        <m:sub>
                          <m:r>
                            <a:rPr lang="en-US" altLang="zh-CN" sz="2200" i="1">
                              <a:solidFill>
                                <a:srgbClr val="0000CC"/>
                              </a:solidFill>
                              <a:latin typeface="Cambria Math" panose="02040503050406030204" pitchFamily="18" charset="0"/>
                            </a:rPr>
                            <m:t>3</m:t>
                          </m:r>
                        </m:sub>
                      </m:sSub>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𝑔</m:t>
                          </m:r>
                        </m:e>
                        <m:sup>
                          <m:r>
                            <a:rPr lang="en-US" altLang="zh-CN" sz="2200" i="1">
                              <a:solidFill>
                                <a:srgbClr val="0000CC"/>
                              </a:solidFill>
                              <a:latin typeface="Cambria Math" panose="02040503050406030204" pitchFamily="18" charset="0"/>
                            </a:rPr>
                            <m:t>3</m:t>
                          </m:r>
                        </m:sup>
                      </m:sSup>
                      <m:r>
                        <a:rPr lang="en-US" altLang="zh-CN" sz="2200" i="1">
                          <a:solidFill>
                            <a:srgbClr val="0000CC"/>
                          </a:solidFill>
                          <a:latin typeface="Cambria Math" panose="02040503050406030204" pitchFamily="18" charset="0"/>
                        </a:rPr>
                        <m:t>+….</m:t>
                      </m:r>
                    </m:oMath>
                  </m:oMathPara>
                </a14:m>
                <a:endParaRPr lang="en-US" altLang="zh-CN" sz="2200" dirty="0">
                  <a:solidFill>
                    <a:srgbClr val="0000CC"/>
                  </a:solidFill>
                  <a:latin typeface="Tahoma" panose="020B0604030504040204" pitchFamily="34" charset="0"/>
                </a:endParaRPr>
              </a:p>
            </p:txBody>
          </p:sp>
        </mc:Choice>
        <mc:Fallback xmlns="">
          <p:sp>
            <p:nvSpPr>
              <p:cNvPr id="10" name="Rectangle 15"/>
              <p:cNvSpPr>
                <a:spLocks noRot="1" noChangeAspect="1" noMove="1" noResize="1" noEditPoints="1" noAdjustHandles="1" noChangeArrowheads="1" noChangeShapeType="1" noTextEdit="1"/>
              </p:cNvSpPr>
              <p:nvPr/>
            </p:nvSpPr>
            <p:spPr bwMode="auto">
              <a:xfrm>
                <a:off x="2313797" y="5343820"/>
                <a:ext cx="4284476" cy="430887"/>
              </a:xfrm>
              <a:prstGeom prst="rect">
                <a:avLst/>
              </a:prstGeom>
              <a:blipFill>
                <a:blip r:embed="rId4"/>
                <a:stretch>
                  <a:fillRect b="-128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2" name="组合 11"/>
          <p:cNvGrpSpPr/>
          <p:nvPr/>
        </p:nvGrpSpPr>
        <p:grpSpPr>
          <a:xfrm>
            <a:off x="7660886" y="3486901"/>
            <a:ext cx="2414844" cy="2940027"/>
            <a:chOff x="6374472" y="3320987"/>
            <a:chExt cx="2414844" cy="2940027"/>
          </a:xfrm>
        </p:grpSpPr>
        <p:pic>
          <p:nvPicPr>
            <p:cNvPr id="11" name="图片 10"/>
            <p:cNvPicPr>
              <a:picLocks noChangeAspect="1"/>
            </p:cNvPicPr>
            <p:nvPr/>
          </p:nvPicPr>
          <p:blipFill rotWithShape="1">
            <a:blip r:embed="rId5"/>
            <a:srcRect t="32624"/>
            <a:stretch/>
          </p:blipFill>
          <p:spPr>
            <a:xfrm>
              <a:off x="6374472" y="3320987"/>
              <a:ext cx="2303992" cy="2940027"/>
            </a:xfrm>
            <a:prstGeom prst="rect">
              <a:avLst/>
            </a:prstGeom>
          </p:spPr>
        </p:pic>
        <p:cxnSp>
          <p:nvCxnSpPr>
            <p:cNvPr id="13" name="直接连接符 12"/>
            <p:cNvCxnSpPr/>
            <p:nvPr/>
          </p:nvCxnSpPr>
          <p:spPr>
            <a:xfrm>
              <a:off x="6435246" y="4290491"/>
              <a:ext cx="2354070" cy="1102859"/>
            </a:xfrm>
            <a:prstGeom prst="line">
              <a:avLst/>
            </a:prstGeom>
            <a:ln w="76200">
              <a:solidFill>
                <a:srgbClr val="FF0000"/>
              </a:solidFill>
            </a:ln>
          </p:spPr>
          <p:style>
            <a:lnRef idx="2">
              <a:schemeClr val="dk1"/>
            </a:lnRef>
            <a:fillRef idx="0">
              <a:schemeClr val="dk1"/>
            </a:fillRef>
            <a:effectRef idx="1">
              <a:schemeClr val="dk1"/>
            </a:effectRef>
            <a:fontRef idx="minor">
              <a:schemeClr val="tx1"/>
            </a:fontRef>
          </p:style>
        </p:cxnSp>
        <p:cxnSp>
          <p:nvCxnSpPr>
            <p:cNvPr id="4" name="直接连接符 3"/>
            <p:cNvCxnSpPr/>
            <p:nvPr/>
          </p:nvCxnSpPr>
          <p:spPr>
            <a:xfrm flipV="1">
              <a:off x="6481376" y="4121840"/>
              <a:ext cx="2304256" cy="1357832"/>
            </a:xfrm>
            <a:prstGeom prst="line">
              <a:avLst/>
            </a:prstGeom>
            <a:ln w="76200">
              <a:solidFill>
                <a:srgbClr val="FF0000"/>
              </a:solidFill>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21" name="Rectangle 15"/>
              <p:cNvSpPr>
                <a:spLocks noChangeArrowheads="1"/>
              </p:cNvSpPr>
              <p:nvPr/>
            </p:nvSpPr>
            <p:spPr bwMode="auto">
              <a:xfrm>
                <a:off x="2492700" y="4018442"/>
                <a:ext cx="4259757"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 xmlns:m="http://schemas.openxmlformats.org/officeDocument/2006/math">
                    <m:sSub>
                      <m:sSubPr>
                        <m:ctrlPr>
                          <a:rPr lang="en-US" altLang="zh-CN" sz="2200" i="1">
                            <a:solidFill>
                              <a:srgbClr val="0000CC"/>
                            </a:solidFill>
                            <a:latin typeface="Cambria Math" panose="02040503050406030204" pitchFamily="18" charset="0"/>
                            <a:sym typeface="Wingdings" panose="05000000000000000000" pitchFamily="2" charset="2"/>
                          </a:rPr>
                        </m:ctrlPr>
                      </m:sSubPr>
                      <m:e>
                        <m:r>
                          <a:rPr lang="en-US" altLang="zh-CN" sz="2200" i="1">
                            <a:solidFill>
                              <a:srgbClr val="0000CC"/>
                            </a:solidFill>
                            <a:latin typeface="Cambria Math" panose="02040503050406030204" pitchFamily="18" charset="0"/>
                            <a:sym typeface="Wingdings" panose="05000000000000000000" pitchFamily="2" charset="2"/>
                          </a:rPr>
                          <m:t>𝑇</m:t>
                        </m:r>
                      </m:e>
                      <m:sub>
                        <m:r>
                          <a:rPr lang="en-US" altLang="zh-CN" sz="2200" i="1">
                            <a:solidFill>
                              <a:srgbClr val="0000CC"/>
                            </a:solidFill>
                            <a:latin typeface="Cambria Math" panose="02040503050406030204" pitchFamily="18" charset="0"/>
                            <a:sym typeface="Wingdings" panose="05000000000000000000" pitchFamily="2" charset="2"/>
                          </a:rPr>
                          <m:t>𝑐</m:t>
                        </m:r>
                      </m:sub>
                    </m:sSub>
                  </m:oMath>
                </a14:m>
                <a:r>
                  <a:rPr lang="en-US" altLang="zh-CN" sz="2200" dirty="0">
                    <a:solidFill>
                      <a:srgbClr val="0000CC"/>
                    </a:solidFill>
                    <a:latin typeface="Tahoma" panose="020B0604030504040204" pitchFamily="34" charset="0"/>
                    <a:sym typeface="Wingdings" panose="05000000000000000000" pitchFamily="2" charset="2"/>
                  </a:rPr>
                  <a:t> cannot be expanded as power series starting from normal state!</a:t>
                </a:r>
                <a:endParaRPr lang="en-US" altLang="zh-CN" sz="2200" dirty="0">
                  <a:solidFill>
                    <a:srgbClr val="0000CC"/>
                  </a:solidFill>
                  <a:latin typeface="Tahoma" panose="020B0604030504040204" pitchFamily="34" charset="0"/>
                </a:endParaRPr>
              </a:p>
            </p:txBody>
          </p:sp>
        </mc:Choice>
        <mc:Fallback xmlns="">
          <p:sp>
            <p:nvSpPr>
              <p:cNvPr id="21" name="Rectangle 15"/>
              <p:cNvSpPr>
                <a:spLocks noRot="1" noChangeAspect="1" noMove="1" noResize="1" noEditPoints="1" noAdjustHandles="1" noChangeArrowheads="1" noChangeShapeType="1" noTextEdit="1"/>
              </p:cNvSpPr>
              <p:nvPr/>
            </p:nvSpPr>
            <p:spPr bwMode="auto">
              <a:xfrm>
                <a:off x="2492700" y="4018442"/>
                <a:ext cx="4259757" cy="769441"/>
              </a:xfrm>
              <a:prstGeom prst="rect">
                <a:avLst/>
              </a:prstGeom>
              <a:blipFill>
                <a:blip r:embed="rId6"/>
                <a:stretch>
                  <a:fillRect l="-1860" t="-4762" r="-3290"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181370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Condensation of Cooper pairs: from 2 to </a:t>
                </a:r>
                <a14:m>
                  <m:oMath xmlns:m="http://schemas.openxmlformats.org/officeDocument/2006/math">
                    <m:sSup>
                      <m:sSupPr>
                        <m:ctrlPr>
                          <a:rPr lang="en-US" altLang="zh-CN" sz="2800" i="1" u="sng">
                            <a:latin typeface="Cambria Math" panose="02040503050406030204" pitchFamily="18" charset="0"/>
                          </a:rPr>
                        </m:ctrlPr>
                      </m:sSupPr>
                      <m:e>
                        <m:r>
                          <a:rPr lang="en-US" altLang="zh-CN" sz="2800" i="1" u="sng">
                            <a:latin typeface="Cambria Math" panose="02040503050406030204" pitchFamily="18" charset="0"/>
                          </a:rPr>
                          <m:t>10</m:t>
                        </m:r>
                      </m:e>
                      <m:sup>
                        <m:r>
                          <a:rPr lang="en-US" altLang="zh-CN" sz="2800" i="1" u="sng">
                            <a:latin typeface="Cambria Math" panose="02040503050406030204" pitchFamily="18" charset="0"/>
                          </a:rPr>
                          <m:t>20</m:t>
                        </m:r>
                      </m:sup>
                    </m:sSup>
                  </m:oMath>
                </a14:m>
                <a:endParaRPr lang="en-US" altLang="zh-CN" sz="2800" u="sng" dirty="0"/>
              </a:p>
            </p:txBody>
          </p:sp>
        </mc:Choice>
        <mc:Fallback xmlns="">
          <p:sp>
            <p:nvSpPr>
              <p:cNvPr id="28675" name="Rectangle 2"/>
              <p:cNvSpPr>
                <a:spLocks noGrp="1" noRot="1" noChangeAspect="1" noMove="1" noResize="1" noEditPoints="1" noAdjustHandles="1" noChangeArrowheads="1" noChangeShapeType="1" noTextEdit="1"/>
              </p:cNvSpPr>
              <p:nvPr>
                <p:ph type="title"/>
              </p:nvPr>
            </p:nvSpPr>
            <p:spPr>
              <a:xfrm>
                <a:off x="1863726" y="379413"/>
                <a:ext cx="8355013" cy="457200"/>
              </a:xfrm>
              <a:blipFill>
                <a:blip r:embed="rId3"/>
                <a:stretch>
                  <a:fillRect t="-20000" b="-44000"/>
                </a:stretch>
              </a:blipFill>
            </p:spPr>
            <p:txBody>
              <a:bodyPr/>
              <a:lstStyle/>
              <a:p>
                <a:r>
                  <a:rPr lang="zh-CN" altLang="en-US">
                    <a:noFill/>
                  </a:rPr>
                  <a:t> </a:t>
                </a:r>
              </a:p>
            </p:txBody>
          </p:sp>
        </mc:Fallback>
      </mc:AlternateContent>
      <p:sp>
        <p:nvSpPr>
          <p:cNvPr id="96" name="Rectangle 15"/>
          <p:cNvSpPr>
            <a:spLocks noChangeArrowheads="1"/>
          </p:cNvSpPr>
          <p:nvPr/>
        </p:nvSpPr>
        <p:spPr bwMode="auto">
          <a:xfrm>
            <a:off x="2121860" y="3966187"/>
            <a:ext cx="51982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Cooper pairs condense building up phase rigidity </a:t>
            </a:r>
          </a:p>
        </p:txBody>
      </p:sp>
      <p:sp>
        <p:nvSpPr>
          <p:cNvPr id="53" name="Rectangle 15"/>
          <p:cNvSpPr>
            <a:spLocks noChangeArrowheads="1"/>
          </p:cNvSpPr>
          <p:nvPr/>
        </p:nvSpPr>
        <p:spPr bwMode="auto">
          <a:xfrm>
            <a:off x="2203373" y="1160749"/>
            <a:ext cx="56997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t>
            </a:r>
            <a:r>
              <a:rPr lang="en-US" altLang="zh-CN" sz="2200" dirty="0" err="1">
                <a:solidFill>
                  <a:srgbClr val="0000CC"/>
                </a:solidFill>
                <a:latin typeface="Tahoma" panose="020B0604030504040204" pitchFamily="34" charset="0"/>
              </a:rPr>
              <a:t>Wavefunction</a:t>
            </a:r>
            <a:r>
              <a:rPr lang="en-US" altLang="zh-CN" sz="2200" dirty="0">
                <a:solidFill>
                  <a:srgbClr val="0000CC"/>
                </a:solidFill>
                <a:latin typeface="Tahoma" panose="020B0604030504040204" pitchFamily="34" charset="0"/>
              </a:rPr>
              <a:t> of a single pair</a:t>
            </a:r>
          </a:p>
        </p:txBody>
      </p:sp>
      <p:pic>
        <p:nvPicPr>
          <p:cNvPr id="55" name="图片 54"/>
          <p:cNvPicPr>
            <a:picLocks noChangeAspect="1"/>
          </p:cNvPicPr>
          <p:nvPr/>
        </p:nvPicPr>
        <p:blipFill rotWithShape="1">
          <a:blip r:embed="rId4"/>
          <a:srcRect l="24324" t="65690" r="35811" b="1"/>
          <a:stretch/>
        </p:blipFill>
        <p:spPr>
          <a:xfrm>
            <a:off x="4835860" y="1852055"/>
            <a:ext cx="2304256" cy="601549"/>
          </a:xfrm>
          <a:prstGeom prst="rect">
            <a:avLst/>
          </a:prstGeom>
        </p:spPr>
      </p:pic>
      <mc:AlternateContent xmlns:mc="http://schemas.openxmlformats.org/markup-compatibility/2006" xmlns:a14="http://schemas.microsoft.com/office/drawing/2010/main">
        <mc:Choice Requires="a14">
          <p:sp>
            <p:nvSpPr>
              <p:cNvPr id="56" name="Rectangle 15"/>
              <p:cNvSpPr>
                <a:spLocks noChangeArrowheads="1"/>
              </p:cNvSpPr>
              <p:nvPr/>
            </p:nvSpPr>
            <p:spPr bwMode="auto">
              <a:xfrm>
                <a:off x="3210322" y="1852055"/>
                <a:ext cx="2023189"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200" i="1">
                              <a:solidFill>
                                <a:srgbClr val="0000CC"/>
                              </a:solidFill>
                              <a:latin typeface="Cambria Math" panose="02040503050406030204" pitchFamily="18" charset="0"/>
                            </a:rPr>
                          </m:ctrlPr>
                        </m:sSupPr>
                        <m:e>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𝜑</m:t>
                              </m:r>
                            </m:e>
                            <m:sub>
                              <m:r>
                                <a:rPr lang="en-US" altLang="zh-CN" sz="2200" i="1">
                                  <a:solidFill>
                                    <a:srgbClr val="0000CC"/>
                                  </a:solidFill>
                                  <a:latin typeface="Cambria Math" panose="02040503050406030204" pitchFamily="18" charset="0"/>
                                </a:rPr>
                                <m:t>𝑐</m:t>
                              </m:r>
                            </m:sub>
                          </m:sSub>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1</m:t>
                              </m:r>
                            </m:sub>
                          </m:sSub>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2</m:t>
                              </m:r>
                            </m:sub>
                          </m:sSub>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m:oMathPara>
                </a14:m>
                <a:endParaRPr lang="en-US" altLang="zh-CN" sz="2200" i="1" dirty="0">
                  <a:solidFill>
                    <a:srgbClr val="0000CC"/>
                  </a:solidFill>
                  <a:latin typeface="Cambria Math" panose="02040503050406030204" pitchFamily="18" charset="0"/>
                </a:endParaRPr>
              </a:p>
            </p:txBody>
          </p:sp>
        </mc:Choice>
        <mc:Fallback xmlns="">
          <p:sp>
            <p:nvSpPr>
              <p:cNvPr id="56" name="Rectangle 15"/>
              <p:cNvSpPr>
                <a:spLocks noRot="1" noChangeAspect="1" noMove="1" noResize="1" noEditPoints="1" noAdjustHandles="1" noChangeArrowheads="1" noChangeShapeType="1" noTextEdit="1"/>
              </p:cNvSpPr>
              <p:nvPr/>
            </p:nvSpPr>
            <p:spPr bwMode="auto">
              <a:xfrm>
                <a:off x="3210322" y="1852055"/>
                <a:ext cx="2023189" cy="430887"/>
              </a:xfrm>
              <a:prstGeom prst="rect">
                <a:avLst/>
              </a:prstGeom>
              <a:blipFill>
                <a:blip r:embed="rId5"/>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Rectangle 15"/>
              <p:cNvSpPr>
                <a:spLocks noChangeArrowheads="1"/>
              </p:cNvSpPr>
              <p:nvPr/>
            </p:nvSpPr>
            <p:spPr bwMode="auto">
              <a:xfrm>
                <a:off x="1600014" y="5367733"/>
                <a:ext cx="630475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r>
                        <m:rPr>
                          <m:sty m:val="p"/>
                        </m:rPr>
                        <a:rPr lang="en-US" altLang="zh-CN" sz="2200">
                          <a:solidFill>
                            <a:srgbClr val="FF0000"/>
                          </a:solidFill>
                          <a:latin typeface="Cambria Math" panose="02040503050406030204" pitchFamily="18" charset="0"/>
                        </a:rPr>
                        <m:t>Ψ</m:t>
                      </m:r>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4</m:t>
                              </m:r>
                            </m:sub>
                          </m:sSub>
                          <m:r>
                            <a:rPr lang="en-US" altLang="zh-CN" sz="2200" i="1">
                              <a:solidFill>
                                <a:srgbClr val="FF0000"/>
                              </a:solidFill>
                              <a:latin typeface="Cambria Math" panose="02040503050406030204" pitchFamily="18" charset="0"/>
                            </a:rPr>
                            <m:t>,…</m:t>
                          </m:r>
                        </m:e>
                      </m:d>
                      <m:r>
                        <a:rPr lang="en-US" altLang="zh-CN" sz="2200" i="1">
                          <a:solidFill>
                            <a:srgbClr val="FF0000"/>
                          </a:solidFill>
                          <a:latin typeface="Cambria Math" panose="02040503050406030204" pitchFamily="18" charset="0"/>
                        </a:rPr>
                        <m:t>=</m:t>
                      </m:r>
                      <m:r>
                        <a:rPr lang="en-US" altLang="zh-CN" sz="2200" i="1">
                          <a:solidFill>
                            <a:srgbClr val="FF0000"/>
                          </a:solidFill>
                          <a:latin typeface="Cambria Math" panose="02040503050406030204" pitchFamily="18" charset="0"/>
                        </a:rPr>
                        <m:t>𝐴</m:t>
                      </m:r>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𝑐</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1</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2</m:t>
                              </m:r>
                            </m:sub>
                          </m:sSub>
                        </m:e>
                      </m:d>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𝜑</m:t>
                          </m:r>
                        </m:e>
                        <m:sub>
                          <m:r>
                            <a:rPr lang="en-US" altLang="zh-CN" sz="2200" i="1">
                              <a:solidFill>
                                <a:srgbClr val="FF0000"/>
                              </a:solidFill>
                              <a:latin typeface="Cambria Math" panose="02040503050406030204" pitchFamily="18" charset="0"/>
                            </a:rPr>
                            <m:t>𝑐</m:t>
                          </m:r>
                        </m:sub>
                      </m:sSub>
                      <m:d>
                        <m:dPr>
                          <m:ctrlPr>
                            <a:rPr lang="en-US" altLang="zh-CN" sz="2200" i="1">
                              <a:solidFill>
                                <a:srgbClr val="FF0000"/>
                              </a:solidFill>
                              <a:latin typeface="Cambria Math" panose="02040503050406030204" pitchFamily="18" charset="0"/>
                            </a:rPr>
                          </m:ctrlPr>
                        </m:dPr>
                        <m:e>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3</m:t>
                              </m:r>
                            </m:sub>
                          </m:sSub>
                          <m:r>
                            <a:rPr lang="en-US" altLang="zh-CN" sz="2200" i="1">
                              <a:solidFill>
                                <a:srgbClr val="FF0000"/>
                              </a:solidFill>
                              <a:latin typeface="Cambria Math" panose="02040503050406030204" pitchFamily="18" charset="0"/>
                            </a:rPr>
                            <m:t>,</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𝑟</m:t>
                              </m:r>
                            </m:e>
                            <m:sub>
                              <m:r>
                                <a:rPr lang="en-US" altLang="zh-CN" sz="2200" i="1">
                                  <a:solidFill>
                                    <a:srgbClr val="FF0000"/>
                                  </a:solidFill>
                                  <a:latin typeface="Cambria Math" panose="02040503050406030204" pitchFamily="18" charset="0"/>
                                </a:rPr>
                                <m:t>4</m:t>
                              </m:r>
                            </m:sub>
                          </m:sSub>
                        </m:e>
                      </m:d>
                      <m:r>
                        <a:rPr lang="en-US" altLang="zh-CN" sz="2200" i="1">
                          <a:solidFill>
                            <a:srgbClr val="FF0000"/>
                          </a:solidFill>
                          <a:latin typeface="Cambria Math" panose="02040503050406030204" pitchFamily="18" charset="0"/>
                        </a:rPr>
                        <m:t>…]</m:t>
                      </m:r>
                    </m:oMath>
                  </m:oMathPara>
                </a14:m>
                <a:endParaRPr lang="en-US" altLang="zh-CN" sz="2200" i="1" dirty="0">
                  <a:solidFill>
                    <a:srgbClr val="FF0000"/>
                  </a:solidFill>
                  <a:latin typeface="Cambria Math" panose="02040503050406030204" pitchFamily="18" charset="0"/>
                </a:endParaRPr>
              </a:p>
            </p:txBody>
          </p:sp>
        </mc:Choice>
        <mc:Fallback xmlns="">
          <p:sp>
            <p:nvSpPr>
              <p:cNvPr id="57" name="Rectangle 15"/>
              <p:cNvSpPr>
                <a:spLocks noRot="1" noChangeAspect="1" noMove="1" noResize="1" noEditPoints="1" noAdjustHandles="1" noChangeArrowheads="1" noChangeShapeType="1" noTextEdit="1"/>
              </p:cNvSpPr>
              <p:nvPr/>
            </p:nvSpPr>
            <p:spPr bwMode="auto">
              <a:xfrm>
                <a:off x="1600014" y="5367733"/>
                <a:ext cx="6304756" cy="430887"/>
              </a:xfrm>
              <a:prstGeom prst="rect">
                <a:avLst/>
              </a:prstGeom>
              <a:blipFill>
                <a:blip r:embed="rId6"/>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8" name="Rectangle 15"/>
          <p:cNvSpPr>
            <a:spLocks noChangeArrowheads="1"/>
          </p:cNvSpPr>
          <p:nvPr/>
        </p:nvSpPr>
        <p:spPr bwMode="auto">
          <a:xfrm>
            <a:off x="2135560" y="2744925"/>
            <a:ext cx="77048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All electrons close to the Fermi surface form macroscopic number of pairs Cooper pairs. </a:t>
            </a:r>
          </a:p>
        </p:txBody>
      </p:sp>
      <p:pic>
        <p:nvPicPr>
          <p:cNvPr id="59"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7882" y="3954450"/>
            <a:ext cx="2792783" cy="210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36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 Box 23"/>
              <p:cNvSpPr txBox="1">
                <a:spLocks noChangeArrowheads="1"/>
              </p:cNvSpPr>
              <p:nvPr/>
            </p:nvSpPr>
            <p:spPr bwMode="auto">
              <a:xfrm>
                <a:off x="2459595" y="1322178"/>
                <a:ext cx="5832648" cy="5167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FF0000"/>
                    </a:solidFill>
                    <a:latin typeface="Tahoma" panose="020B0604030504040204" pitchFamily="34" charset="0"/>
                  </a:rPr>
                  <a:t> 1962 Josephson effect</a:t>
                </a:r>
              </a:p>
              <a:p>
                <a:pPr eaLnBrk="1" hangingPunct="1">
                  <a:spcBef>
                    <a:spcPct val="50000"/>
                  </a:spcBef>
                </a:pPr>
                <a:r>
                  <a:rPr lang="en-US" altLang="zh-CN" sz="2200" dirty="0">
                    <a:solidFill>
                      <a:srgbClr val="FF0000"/>
                    </a:solidFill>
                    <a:latin typeface="Tahoma" panose="020B0604030504040204" pitchFamily="34" charset="0"/>
                  </a:rPr>
                  <a:t> 1962 Anderson-Higgs mechanism</a:t>
                </a:r>
              </a:p>
              <a:p>
                <a:pPr eaLnBrk="1" hangingPunct="1">
                  <a:spcBef>
                    <a:spcPct val="50000"/>
                  </a:spcBef>
                </a:pPr>
                <a:r>
                  <a:rPr lang="en-US" altLang="zh-CN" sz="2200" dirty="0">
                    <a:solidFill>
                      <a:srgbClr val="0000CC"/>
                    </a:solidFill>
                    <a:latin typeface="Tahoma" panose="020B0604030504040204" pitchFamily="34" charset="0"/>
                  </a:rPr>
                  <a:t> 1971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 </m:t>
                        </m:r>
                      </m:e>
                      <m:sup>
                        <m:r>
                          <a:rPr lang="en-US" altLang="zh-CN" sz="2200" i="1">
                            <a:solidFill>
                              <a:srgbClr val="0000CC"/>
                            </a:solidFill>
                            <a:latin typeface="Cambria Math" panose="02040503050406030204" pitchFamily="18" charset="0"/>
                          </a:rPr>
                          <m:t>3</m:t>
                        </m:r>
                      </m:sup>
                    </m:sSup>
                  </m:oMath>
                </a14:m>
                <a:r>
                  <a:rPr lang="en-US" altLang="zh-CN" sz="2200" dirty="0">
                    <a:solidFill>
                      <a:srgbClr val="0000CC"/>
                    </a:solidFill>
                    <a:latin typeface="Tahoma" panose="020B0604030504040204" pitchFamily="34" charset="0"/>
                  </a:rPr>
                  <a:t>He </a:t>
                </a:r>
                <a:r>
                  <a:rPr lang="en-US" altLang="zh-CN" sz="2200" dirty="0" err="1">
                    <a:solidFill>
                      <a:srgbClr val="0000CC"/>
                    </a:solidFill>
                    <a:latin typeface="Tahoma" panose="020B0604030504040204" pitchFamily="34" charset="0"/>
                  </a:rPr>
                  <a:t>superfluidity</a:t>
                </a:r>
                <a:endParaRPr lang="en-US" altLang="zh-CN" sz="2200" dirty="0">
                  <a:solidFill>
                    <a:srgbClr val="0000CC"/>
                  </a:solidFill>
                  <a:latin typeface="Tahoma" panose="020B0604030504040204" pitchFamily="34" charset="0"/>
                </a:endParaRPr>
              </a:p>
              <a:p>
                <a:pPr eaLnBrk="1" hangingPunct="1">
                  <a:spcBef>
                    <a:spcPct val="50000"/>
                  </a:spcBef>
                </a:pP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1986 Bednorz and Mueller's discovery of high </a:t>
                </a:r>
                <a14:m>
                  <m:oMath xmlns:m="http://schemas.openxmlformats.org/officeDocument/2006/math">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𝑇</m:t>
                        </m:r>
                      </m:e>
                      <m:sub>
                        <m:r>
                          <a:rPr lang="en-US" altLang="zh-CN" sz="2200" i="1">
                            <a:solidFill>
                              <a:srgbClr val="FF0000"/>
                            </a:solidFill>
                            <a:latin typeface="Cambria Math" panose="02040503050406030204" pitchFamily="18" charset="0"/>
                          </a:rPr>
                          <m:t>𝑐</m:t>
                        </m:r>
                      </m:sub>
                    </m:sSub>
                  </m:oMath>
                </a14:m>
                <a:r>
                  <a:rPr lang="en-US" altLang="zh-CN" sz="2200" dirty="0">
                    <a:solidFill>
                      <a:srgbClr val="FF0000"/>
                    </a:solidFill>
                    <a:latin typeface="Tahoma" panose="020B0604030504040204" pitchFamily="34" charset="0"/>
                  </a:rPr>
                  <a:t> superconductivity</a:t>
                </a:r>
              </a:p>
              <a:p>
                <a:pPr eaLnBrk="1" hangingPunct="1">
                  <a:spcBef>
                    <a:spcPct val="50000"/>
                  </a:spcBef>
                </a:pPr>
                <a:r>
                  <a:rPr lang="en-US" altLang="zh-CN" sz="2200" dirty="0">
                    <a:solidFill>
                      <a:srgbClr val="0000CC"/>
                    </a:solidFill>
                    <a:latin typeface="Tahoma" panose="020B0604030504040204" pitchFamily="34" charset="0"/>
                  </a:rPr>
                  <a:t> 1995  Observation of atomic BEC</a:t>
                </a:r>
              </a:p>
              <a:p>
                <a:pPr eaLnBrk="1" hangingPunct="1">
                  <a:spcBef>
                    <a:spcPct val="50000"/>
                  </a:spcBef>
                </a:pPr>
                <a:r>
                  <a:rPr lang="en-US" altLang="zh-CN" sz="2200" dirty="0">
                    <a:solidFill>
                      <a:srgbClr val="0000CC"/>
                    </a:solidFill>
                    <a:latin typeface="Tahoma" panose="020B0604030504040204" pitchFamily="34" charset="0"/>
                  </a:rPr>
                  <a:t> 2006  Iron-based superconductivity</a:t>
                </a:r>
              </a:p>
              <a:p>
                <a:pPr eaLnBrk="1" hangingPunct="1">
                  <a:spcBef>
                    <a:spcPct val="50000"/>
                  </a:spcBef>
                </a:pPr>
                <a:r>
                  <a:rPr lang="en-US" altLang="zh-CN" sz="2200" dirty="0">
                    <a:solidFill>
                      <a:srgbClr val="0000CC"/>
                    </a:solidFill>
                    <a:latin typeface="Tahoma" panose="020B0604030504040204" pitchFamily="34" charset="0"/>
                  </a:rPr>
                  <a:t> 2010's Topological superconductivity, </a:t>
                </a:r>
                <a:r>
                  <a:rPr lang="en-US" altLang="zh-CN" sz="2200" dirty="0" err="1">
                    <a:solidFill>
                      <a:srgbClr val="0000CC"/>
                    </a:solidFill>
                    <a:latin typeface="Tahoma" panose="020B0604030504040204" pitchFamily="34" charset="0"/>
                  </a:rPr>
                  <a:t>Majorana</a:t>
                </a:r>
                <a:r>
                  <a:rPr lang="en-US" altLang="zh-CN" sz="2200" dirty="0">
                    <a:solidFill>
                      <a:srgbClr val="0000CC"/>
                    </a:solidFill>
                    <a:latin typeface="Tahoma" panose="020B0604030504040204" pitchFamily="34" charset="0"/>
                  </a:rPr>
                  <a:t> fermion</a:t>
                </a:r>
              </a:p>
              <a:p>
                <a:pPr eaLnBrk="1" hangingPunct="1">
                  <a:spcBef>
                    <a:spcPct val="50000"/>
                  </a:spcBef>
                </a:pPr>
                <a:r>
                  <a:rPr lang="en-US" altLang="zh-CN" sz="2200" dirty="0">
                    <a:solidFill>
                      <a:srgbClr val="0000CC"/>
                    </a:solidFill>
                    <a:latin typeface="Tahoma" panose="020B0604030504040204" pitchFamily="34" charset="0"/>
                  </a:rPr>
                  <a:t> 2010's  Superconductivity of hydrides, </a:t>
                </a:r>
                <a14:m>
                  <m:oMath xmlns:m="http://schemas.openxmlformats.org/officeDocument/2006/math">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𝐻</m:t>
                        </m:r>
                      </m:e>
                      <m:sub>
                        <m:r>
                          <a:rPr lang="en-US" altLang="zh-CN" sz="2200" i="1">
                            <a:solidFill>
                              <a:srgbClr val="0000CC"/>
                            </a:solidFill>
                            <a:latin typeface="Cambria Math" panose="02040503050406030204" pitchFamily="18" charset="0"/>
                          </a:rPr>
                          <m:t>2</m:t>
                        </m:r>
                      </m:sub>
                    </m:sSub>
                    <m:r>
                      <a:rPr lang="en-US" altLang="zh-CN" sz="2200" i="1">
                        <a:solidFill>
                          <a:srgbClr val="0000CC"/>
                        </a:solidFill>
                        <a:latin typeface="Cambria Math" panose="02040503050406030204" pitchFamily="18" charset="0"/>
                      </a:rPr>
                      <m:t>𝑆</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𝐿𝑎</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𝐻</m:t>
                        </m:r>
                      </m:e>
                      <m:sub>
                        <m:r>
                          <a:rPr lang="en-US" altLang="zh-CN" sz="2200" i="1">
                            <a:solidFill>
                              <a:srgbClr val="0000CC"/>
                            </a:solidFill>
                            <a:latin typeface="Cambria Math" panose="02040503050406030204" pitchFamily="18" charset="0"/>
                          </a:rPr>
                          <m:t>10</m:t>
                        </m:r>
                      </m:sub>
                    </m:sSub>
                  </m:oMath>
                </a14:m>
                <a:r>
                  <a:rPr lang="en-US" altLang="zh-CN" sz="2200" dirty="0">
                    <a:solidFill>
                      <a:srgbClr val="0000CC"/>
                    </a:solidFill>
                    <a:latin typeface="Tahoma" panose="020B0604030504040204" pitchFamily="34" charset="0"/>
                  </a:rPr>
                  <a:t> </a:t>
                </a:r>
                <a:endParaRPr lang="en-US" altLang="zh-CN" sz="2200" baseline="30000" dirty="0">
                  <a:solidFill>
                    <a:srgbClr val="FF0000"/>
                  </a:solidFill>
                  <a:latin typeface="Tahoma" panose="020B0604030504040204" pitchFamily="34" charset="0"/>
                </a:endParaRPr>
              </a:p>
            </p:txBody>
          </p:sp>
        </mc:Choice>
        <mc:Fallback xmlns="">
          <p:sp>
            <p:nvSpPr>
              <p:cNvPr id="20" name="Text Box 23"/>
              <p:cNvSpPr txBox="1">
                <a:spLocks noRot="1" noChangeAspect="1" noMove="1" noResize="1" noEditPoints="1" noAdjustHandles="1" noChangeArrowheads="1" noChangeShapeType="1" noTextEdit="1"/>
              </p:cNvSpPr>
              <p:nvPr/>
            </p:nvSpPr>
            <p:spPr bwMode="auto">
              <a:xfrm>
                <a:off x="2459595" y="1322178"/>
                <a:ext cx="5832648" cy="5167162"/>
              </a:xfrm>
              <a:prstGeom prst="rect">
                <a:avLst/>
              </a:prstGeom>
              <a:blipFill>
                <a:blip r:embed="rId3"/>
                <a:stretch>
                  <a:fillRect l="-1358" t="-8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217" y="2096853"/>
            <a:ext cx="1763713"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sp>
        <p:nvSpPr>
          <p:cNvPr id="37" name="Rectangle 2"/>
          <p:cNvSpPr>
            <a:spLocks noGrp="1" noChangeArrowheads="1"/>
          </p:cNvSpPr>
          <p:nvPr>
            <p:ph type="title"/>
          </p:nvPr>
        </p:nvSpPr>
        <p:spPr>
          <a:xfrm>
            <a:off x="2424113" y="362585"/>
            <a:ext cx="7239000" cy="744823"/>
          </a:xfrm>
          <a:noFill/>
        </p:spPr>
        <p:txBody>
          <a:bodyPr/>
          <a:lstStyle/>
          <a:p>
            <a:pPr eaLnBrk="1" hangingPunct="1"/>
            <a:r>
              <a:rPr lang="en-US" altLang="zh-CN" sz="2800" u="sng" dirty="0" err="1"/>
              <a:t>Superfluidity</a:t>
            </a:r>
            <a:r>
              <a:rPr lang="en-US" altLang="zh-CN" sz="2800" u="sng" dirty="0"/>
              <a:t>/Superconductivity – post BCS</a:t>
            </a:r>
          </a:p>
        </p:txBody>
      </p:sp>
    </p:spTree>
    <p:extLst>
      <p:ext uri="{BB962C8B-B14F-4D97-AF65-F5344CB8AC3E}">
        <p14:creationId xmlns:p14="http://schemas.microsoft.com/office/powerpoint/2010/main" val="130514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2EAA2307-ACB6-4424-AB3B-D61AAB694A23}" type="slidenum">
              <a:rPr lang="en-US" altLang="zh-CN" sz="1400"/>
              <a:pPr>
                <a:spcBef>
                  <a:spcPct val="0"/>
                </a:spcBef>
                <a:buFontTx/>
                <a:buNone/>
              </a:pPr>
              <a:t>47</a:t>
            </a:fld>
            <a:endParaRPr lang="en-US" altLang="zh-CN" sz="1400"/>
          </a:p>
        </p:txBody>
      </p:sp>
      <p:sp>
        <p:nvSpPr>
          <p:cNvPr id="30723"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a:t>Theory for high Tc superconductivity ? </a:t>
            </a:r>
          </a:p>
        </p:txBody>
      </p:sp>
      <p:sp>
        <p:nvSpPr>
          <p:cNvPr id="30724" name="Rectangle 92"/>
          <p:cNvSpPr>
            <a:spLocks noChangeArrowheads="1"/>
          </p:cNvSpPr>
          <p:nvPr/>
        </p:nvSpPr>
        <p:spPr bwMode="auto">
          <a:xfrm>
            <a:off x="2092326" y="1102559"/>
            <a:ext cx="74596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One of the most challenging problem in modern physics. </a:t>
            </a:r>
          </a:p>
          <a:p>
            <a:pPr eaLnBrk="1" hangingPunct="1">
              <a:spcBef>
                <a:spcPct val="0"/>
              </a:spcBef>
              <a:buFontTx/>
              <a:buNone/>
            </a:pPr>
            <a:r>
              <a:rPr lang="en-US" altLang="zh-CN" sz="2200">
                <a:solidFill>
                  <a:srgbClr val="0000CC"/>
                </a:solidFill>
                <a:latin typeface="Tahoma" panose="020B0604030504040204" pitchFamily="34" charset="0"/>
              </a:rPr>
              <a:t>People have made considerable progress but still do not satisfying theories.</a:t>
            </a:r>
          </a:p>
        </p:txBody>
      </p:sp>
      <p:pic>
        <p:nvPicPr>
          <p:cNvPr id="30725"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052764"/>
            <a:ext cx="41703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95"/>
          <p:cNvSpPr>
            <a:spLocks noChangeArrowheads="1"/>
          </p:cNvSpPr>
          <p:nvPr/>
        </p:nvSpPr>
        <p:spPr bwMode="auto">
          <a:xfrm>
            <a:off x="2092326" y="2445167"/>
            <a:ext cx="74596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Intrinsically strong coupling problem.</a:t>
            </a:r>
          </a:p>
          <a:p>
            <a:pPr eaLnBrk="1" hangingPunct="1">
              <a:spcBef>
                <a:spcPct val="0"/>
              </a:spcBef>
              <a:buFontTx/>
              <a:buNone/>
            </a:pPr>
            <a:endParaRPr lang="en-US" altLang="zh-CN" sz="2200">
              <a:solidFill>
                <a:srgbClr val="0000CC"/>
              </a:solidFill>
              <a:latin typeface="Tahoma" panose="020B0604030504040204" pitchFamily="34" charset="0"/>
            </a:endParaRPr>
          </a:p>
          <a:p>
            <a:pPr eaLnBrk="1" hangingPunct="1">
              <a:spcBef>
                <a:spcPct val="0"/>
              </a:spcBef>
            </a:pPr>
            <a:r>
              <a:rPr lang="en-US" altLang="zh-CN" sz="2200">
                <a:solidFill>
                  <a:srgbClr val="0000CC"/>
                </a:solidFill>
                <a:latin typeface="Tahoma" panose="020B0604030504040204" pitchFamily="34" charset="0"/>
              </a:rPr>
              <a:t> Complicated structures;</a:t>
            </a:r>
          </a:p>
          <a:p>
            <a:pPr eaLnBrk="1" hangingPunct="1">
              <a:spcBef>
                <a:spcPct val="0"/>
              </a:spcBef>
            </a:pPr>
            <a:endParaRPr lang="en-US" altLang="zh-CN" sz="2200">
              <a:solidFill>
                <a:srgbClr val="0000CC"/>
              </a:solidFill>
              <a:latin typeface="Tahoma" panose="020B0604030504040204" pitchFamily="34" charset="0"/>
            </a:endParaRPr>
          </a:p>
          <a:p>
            <a:pPr eaLnBrk="1" hangingPunct="1">
              <a:spcBef>
                <a:spcPct val="0"/>
              </a:spcBef>
            </a:pPr>
            <a:r>
              <a:rPr lang="en-US" altLang="zh-CN" sz="2200">
                <a:solidFill>
                  <a:srgbClr val="0000CC"/>
                </a:solidFill>
                <a:latin typeface="Tahoma" panose="020B0604030504040204" pitchFamily="34" charset="0"/>
              </a:rPr>
              <a:t> Many competing phases;</a:t>
            </a:r>
          </a:p>
        </p:txBody>
      </p:sp>
      <p:sp>
        <p:nvSpPr>
          <p:cNvPr id="30727" name="Rectangle 97"/>
          <p:cNvSpPr>
            <a:spLocks noChangeArrowheads="1"/>
          </p:cNvSpPr>
          <p:nvPr/>
        </p:nvSpPr>
        <p:spPr bwMode="auto">
          <a:xfrm>
            <a:off x="2057400" y="5164138"/>
            <a:ext cx="447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Your contribution? Another Nobel prize?</a:t>
            </a:r>
          </a:p>
        </p:txBody>
      </p:sp>
    </p:spTree>
    <p:extLst>
      <p:ext uri="{BB962C8B-B14F-4D97-AF65-F5344CB8AC3E}">
        <p14:creationId xmlns:p14="http://schemas.microsoft.com/office/powerpoint/2010/main" val="3879214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DF20D624-13FB-461C-997C-456E2FAEF03C}" type="slidenum">
              <a:rPr lang="en-US" altLang="zh-CN" sz="1400">
                <a:solidFill>
                  <a:srgbClr val="000000"/>
                </a:solidFill>
              </a:rPr>
              <a:pPr>
                <a:spcBef>
                  <a:spcPct val="0"/>
                </a:spcBef>
                <a:buFontTx/>
                <a:buNone/>
              </a:pPr>
              <a:t>48</a:t>
            </a:fld>
            <a:endParaRPr lang="en-US" altLang="zh-CN" sz="1400">
              <a:solidFill>
                <a:srgbClr val="000000"/>
              </a:solidFill>
            </a:endParaRPr>
          </a:p>
        </p:txBody>
      </p:sp>
      <p:sp>
        <p:nvSpPr>
          <p:cNvPr id="32771" name="Rectangle 2"/>
          <p:cNvSpPr>
            <a:spLocks noGrp="1" noChangeArrowheads="1"/>
          </p:cNvSpPr>
          <p:nvPr>
            <p:ph type="title"/>
          </p:nvPr>
        </p:nvSpPr>
        <p:spPr>
          <a:xfrm>
            <a:off x="2351088" y="368300"/>
            <a:ext cx="7237412" cy="503238"/>
          </a:xfrm>
        </p:spPr>
        <p:txBody>
          <a:bodyPr/>
          <a:lstStyle/>
          <a:p>
            <a:pPr eaLnBrk="1" hangingPunct="1"/>
            <a:r>
              <a:rPr lang="en-US" altLang="zh-CN" sz="2800" u="sng">
                <a:solidFill>
                  <a:schemeClr val="tx1"/>
                </a:solidFill>
                <a:latin typeface="Tahoma" panose="020B0604030504040204" pitchFamily="34" charset="0"/>
              </a:rPr>
              <a:t>Laser Cooling and Evaporative Cooling</a:t>
            </a:r>
            <a:endParaRPr lang="ru-RU" altLang="zh-CN" sz="2800" u="sng">
              <a:solidFill>
                <a:schemeClr val="tx1"/>
              </a:solidFill>
              <a:latin typeface="Tahoma" panose="020B0604030504040204" pitchFamily="34" charset="0"/>
            </a:endParaRPr>
          </a:p>
        </p:txBody>
      </p:sp>
      <p:pic>
        <p:nvPicPr>
          <p:cNvPr id="3277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1160463"/>
            <a:ext cx="27162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2"/>
          <p:cNvSpPr>
            <a:spLocks noChangeArrowheads="1"/>
          </p:cNvSpPr>
          <p:nvPr/>
        </p:nvSpPr>
        <p:spPr bwMode="auto">
          <a:xfrm>
            <a:off x="2201863" y="2565400"/>
            <a:ext cx="447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Optical molasses. Cool to 10</a:t>
            </a:r>
            <a:r>
              <a:rPr lang="en-US" altLang="zh-CN" sz="2200" baseline="30000">
                <a:solidFill>
                  <a:srgbClr val="0000CC"/>
                </a:solidFill>
                <a:latin typeface="Tahoma" panose="020B0604030504040204" pitchFamily="34" charset="0"/>
              </a:rPr>
              <a:t>-5 </a:t>
            </a:r>
            <a:r>
              <a:rPr lang="en-US" altLang="zh-CN" sz="2200">
                <a:solidFill>
                  <a:srgbClr val="0000CC"/>
                </a:solidFill>
                <a:latin typeface="Tahoma" panose="020B0604030504040204" pitchFamily="34" charset="0"/>
              </a:rPr>
              <a:t>K. Still not cool enough. </a:t>
            </a:r>
            <a:endParaRPr lang="en-US" altLang="zh-CN" sz="2200" baseline="30000">
              <a:solidFill>
                <a:srgbClr val="0000CC"/>
              </a:solidFill>
              <a:latin typeface="Tahoma" panose="020B0604030504040204" pitchFamily="34" charset="0"/>
            </a:endParaRPr>
          </a:p>
        </p:txBody>
      </p:sp>
      <p:sp>
        <p:nvSpPr>
          <p:cNvPr id="32774" name="Rectangle 23"/>
          <p:cNvSpPr>
            <a:spLocks noChangeArrowheads="1"/>
          </p:cNvSpPr>
          <p:nvPr/>
        </p:nvSpPr>
        <p:spPr bwMode="auto">
          <a:xfrm>
            <a:off x="2201863" y="1268413"/>
            <a:ext cx="447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BEC of alkali atoms: Li, Na, K, Rb, Cs,  etc.</a:t>
            </a:r>
            <a:endParaRPr lang="en-US" altLang="zh-CN" sz="2200" baseline="30000">
              <a:solidFill>
                <a:srgbClr val="0000CC"/>
              </a:solidFill>
              <a:latin typeface="Tahoma" panose="020B0604030504040204" pitchFamily="34" charset="0"/>
            </a:endParaRPr>
          </a:p>
        </p:txBody>
      </p:sp>
      <p:pic>
        <p:nvPicPr>
          <p:cNvPr id="3277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113" y="3681414"/>
            <a:ext cx="1905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25"/>
          <p:cNvSpPr>
            <a:spLocks noChangeArrowheads="1"/>
          </p:cNvSpPr>
          <p:nvPr/>
        </p:nvSpPr>
        <p:spPr bwMode="auto">
          <a:xfrm>
            <a:off x="2201863" y="3676900"/>
            <a:ext cx="7905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Evaporative cooling </a:t>
            </a:r>
            <a:r>
              <a:rPr lang="en-US" altLang="zh-CN" sz="2200" dirty="0">
                <a:solidFill>
                  <a:srgbClr val="0000CC"/>
                </a:solidFill>
                <a:latin typeface="Tahoma" panose="020B0604030504040204" pitchFamily="34" charset="0"/>
                <a:sym typeface="Wingdings" panose="05000000000000000000" pitchFamily="2" charset="2"/>
              </a:rPr>
              <a:t> 10</a:t>
            </a:r>
            <a:r>
              <a:rPr lang="en-US" altLang="zh-CN" sz="2200" baseline="30000" dirty="0">
                <a:solidFill>
                  <a:srgbClr val="0000CC"/>
                </a:solidFill>
                <a:latin typeface="Tahoma" panose="020B0604030504040204" pitchFamily="34" charset="0"/>
                <a:sym typeface="Wingdings" panose="05000000000000000000" pitchFamily="2" charset="2"/>
              </a:rPr>
              <a:t>-6</a:t>
            </a:r>
            <a:r>
              <a:rPr lang="en-US" altLang="zh-CN" sz="2200" dirty="0">
                <a:solidFill>
                  <a:srgbClr val="0000CC"/>
                </a:solidFill>
                <a:latin typeface="Tahoma" panose="020B0604030504040204" pitchFamily="34" charset="0"/>
                <a:sym typeface="Wingdings" panose="05000000000000000000" pitchFamily="2" charset="2"/>
              </a:rPr>
              <a:t> K – </a:t>
            </a:r>
            <a:r>
              <a:rPr lang="en-US" altLang="zh-CN" sz="2200" dirty="0">
                <a:solidFill>
                  <a:srgbClr val="FF0000"/>
                </a:solidFill>
                <a:latin typeface="Tahoma" panose="020B0604030504040204" pitchFamily="34" charset="0"/>
                <a:sym typeface="Wingdings" panose="05000000000000000000" pitchFamily="2" charset="2"/>
              </a:rPr>
              <a:t>the lowest temperatures in the university are in labs. </a:t>
            </a:r>
            <a:endParaRPr lang="en-US" altLang="zh-CN" sz="2200" dirty="0">
              <a:solidFill>
                <a:srgbClr val="FF0000"/>
              </a:solidFill>
              <a:latin typeface="Tahoma" panose="020B0604030504040204" pitchFamily="34" charset="0"/>
            </a:endParaRPr>
          </a:p>
        </p:txBody>
      </p:sp>
      <p:pic>
        <p:nvPicPr>
          <p:cNvPr id="3277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4643438"/>
            <a:ext cx="4552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971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03836D4-E1CC-42EE-AA98-198B03E96E95}" type="slidenum">
              <a:rPr lang="en-US" altLang="zh-CN" sz="1400">
                <a:solidFill>
                  <a:srgbClr val="000000"/>
                </a:solidFill>
              </a:rPr>
              <a:pPr>
                <a:spcBef>
                  <a:spcPct val="0"/>
                </a:spcBef>
                <a:buFontTx/>
                <a:buNone/>
              </a:pPr>
              <a:t>49</a:t>
            </a:fld>
            <a:endParaRPr lang="en-US" altLang="zh-CN" sz="1400">
              <a:solidFill>
                <a:srgbClr val="000000"/>
              </a:solidFill>
            </a:endParaRPr>
          </a:p>
        </p:txBody>
      </p:sp>
      <p:sp>
        <p:nvSpPr>
          <p:cNvPr id="33795" name="Rectangle 2"/>
          <p:cNvSpPr>
            <a:spLocks noGrp="1" noChangeArrowheads="1"/>
          </p:cNvSpPr>
          <p:nvPr>
            <p:ph type="title"/>
          </p:nvPr>
        </p:nvSpPr>
        <p:spPr>
          <a:xfrm>
            <a:off x="2351088" y="368300"/>
            <a:ext cx="7237412" cy="503238"/>
          </a:xfrm>
        </p:spPr>
        <p:txBody>
          <a:bodyPr/>
          <a:lstStyle/>
          <a:p>
            <a:pPr eaLnBrk="1" hangingPunct="1"/>
            <a:r>
              <a:rPr lang="en-US" altLang="zh-CN" sz="2800" u="sng">
                <a:solidFill>
                  <a:schemeClr val="tx1"/>
                </a:solidFill>
                <a:latin typeface="Tahoma" panose="020B0604030504040204" pitchFamily="34" charset="0"/>
              </a:rPr>
              <a:t>Bose-Einstein condensation with cold atoms</a:t>
            </a:r>
            <a:endParaRPr lang="ru-RU" altLang="zh-CN" sz="2800" u="sng">
              <a:solidFill>
                <a:schemeClr val="tx1"/>
              </a:solidFill>
              <a:latin typeface="Tahoma" panose="020B0604030504040204" pitchFamily="34" charset="0"/>
            </a:endParaRPr>
          </a:p>
        </p:txBody>
      </p:sp>
      <p:graphicFrame>
        <p:nvGraphicFramePr>
          <p:cNvPr id="33796" name="Object 3"/>
          <p:cNvGraphicFramePr>
            <a:graphicFrameLocks noChangeAspect="1"/>
          </p:cNvGraphicFramePr>
          <p:nvPr/>
        </p:nvGraphicFramePr>
        <p:xfrm>
          <a:off x="5900738" y="4895851"/>
          <a:ext cx="3795712" cy="549275"/>
        </p:xfrm>
        <a:graphic>
          <a:graphicData uri="http://schemas.openxmlformats.org/presentationml/2006/ole">
            <mc:AlternateContent xmlns:mc="http://schemas.openxmlformats.org/markup-compatibility/2006">
              <mc:Choice xmlns:v="urn:schemas-microsoft-com:vml" Requires="v">
                <p:oleObj name="Equation" r:id="rId2" imgW="1625600" imgH="241300" progId="Equation.3">
                  <p:embed/>
                </p:oleObj>
              </mc:Choice>
              <mc:Fallback>
                <p:oleObj name="Equation" r:id="rId2" imgW="1625600" imgH="241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4895851"/>
                        <a:ext cx="3795712" cy="549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33797" name="Group 4"/>
          <p:cNvGrpSpPr>
            <a:grpSpLocks/>
          </p:cNvGrpSpPr>
          <p:nvPr/>
        </p:nvGrpSpPr>
        <p:grpSpPr bwMode="auto">
          <a:xfrm>
            <a:off x="1924050" y="1158876"/>
            <a:ext cx="3308350" cy="2593975"/>
            <a:chOff x="226" y="753"/>
            <a:chExt cx="2084" cy="1634"/>
          </a:xfrm>
        </p:grpSpPr>
        <p:pic>
          <p:nvPicPr>
            <p:cNvPr id="33805" name="Picture 5" descr="Wolfgang Ketter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 y="753"/>
              <a:ext cx="972"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 y="754"/>
              <a:ext cx="972"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Text Box 7"/>
            <p:cNvSpPr txBox="1">
              <a:spLocks noChangeArrowheads="1"/>
            </p:cNvSpPr>
            <p:nvPr/>
          </p:nvSpPr>
          <p:spPr bwMode="auto">
            <a:xfrm>
              <a:off x="250" y="2156"/>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1800">
                  <a:solidFill>
                    <a:srgbClr val="000000"/>
                  </a:solidFill>
                  <a:latin typeface="Tahoma" panose="020B0604030504040204" pitchFamily="34" charset="0"/>
                </a:rPr>
                <a:t>E. A. Cornell</a:t>
              </a:r>
            </a:p>
          </p:txBody>
        </p:sp>
        <p:sp>
          <p:nvSpPr>
            <p:cNvPr id="33808" name="Text Box 8"/>
            <p:cNvSpPr txBox="1">
              <a:spLocks noChangeArrowheads="1"/>
            </p:cNvSpPr>
            <p:nvPr/>
          </p:nvSpPr>
          <p:spPr bwMode="auto">
            <a:xfrm>
              <a:off x="1292" y="2137"/>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1800">
                  <a:solidFill>
                    <a:srgbClr val="000000"/>
                  </a:solidFill>
                  <a:latin typeface="Tahoma" panose="020B0604030504040204" pitchFamily="34" charset="0"/>
                </a:rPr>
                <a:t>W. Ketterle</a:t>
              </a:r>
            </a:p>
          </p:txBody>
        </p:sp>
      </p:grpSp>
      <p:grpSp>
        <p:nvGrpSpPr>
          <p:cNvPr id="33798" name="Group 9"/>
          <p:cNvGrpSpPr>
            <a:grpSpLocks/>
          </p:cNvGrpSpPr>
          <p:nvPr/>
        </p:nvGrpSpPr>
        <p:grpSpPr bwMode="auto">
          <a:xfrm>
            <a:off x="2784476" y="4041776"/>
            <a:ext cx="1763713" cy="2525713"/>
            <a:chOff x="658" y="2540"/>
            <a:chExt cx="1111" cy="1620"/>
          </a:xfrm>
        </p:grpSpPr>
        <p:pic>
          <p:nvPicPr>
            <p:cNvPr id="33803" name="Picture 10" descr="Carl E. Wie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 y="2540"/>
              <a:ext cx="972" cy="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1"/>
            <p:cNvSpPr txBox="1">
              <a:spLocks noChangeArrowheads="1"/>
            </p:cNvSpPr>
            <p:nvPr/>
          </p:nvSpPr>
          <p:spPr bwMode="auto">
            <a:xfrm>
              <a:off x="658" y="3925"/>
              <a:ext cx="111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1800">
                  <a:solidFill>
                    <a:srgbClr val="000000"/>
                  </a:solidFill>
                  <a:latin typeface="Tahoma" panose="020B0604030504040204" pitchFamily="34" charset="0"/>
                </a:rPr>
                <a:t>C. E. Wieman</a:t>
              </a:r>
            </a:p>
          </p:txBody>
        </p:sp>
      </p:grpSp>
      <p:grpSp>
        <p:nvGrpSpPr>
          <p:cNvPr id="33799" name="Group 12"/>
          <p:cNvGrpSpPr>
            <a:grpSpLocks/>
          </p:cNvGrpSpPr>
          <p:nvPr/>
        </p:nvGrpSpPr>
        <p:grpSpPr bwMode="auto">
          <a:xfrm>
            <a:off x="5340351" y="1052513"/>
            <a:ext cx="4932363" cy="3852862"/>
            <a:chOff x="2336" y="663"/>
            <a:chExt cx="3175" cy="2654"/>
          </a:xfrm>
        </p:grpSpPr>
        <p:pic>
          <p:nvPicPr>
            <p:cNvPr id="3380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 y="663"/>
              <a:ext cx="3175" cy="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4"/>
            <p:cNvSpPr>
              <a:spLocks noChangeArrowheads="1"/>
            </p:cNvSpPr>
            <p:nvPr/>
          </p:nvSpPr>
          <p:spPr bwMode="auto">
            <a:xfrm>
              <a:off x="2494" y="2840"/>
              <a:ext cx="2858"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solidFill>
                  <a:srgbClr val="000000"/>
                </a:solidFill>
              </a:endParaRPr>
            </a:p>
          </p:txBody>
        </p:sp>
        <p:sp>
          <p:nvSpPr>
            <p:cNvPr id="33802" name="Text Box 15"/>
            <p:cNvSpPr txBox="1">
              <a:spLocks noChangeArrowheads="1"/>
            </p:cNvSpPr>
            <p:nvPr/>
          </p:nvSpPr>
          <p:spPr bwMode="auto">
            <a:xfrm>
              <a:off x="2540" y="2810"/>
              <a:ext cx="27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600">
                  <a:solidFill>
                    <a:srgbClr val="0000CC"/>
                  </a:solidFill>
                  <a:latin typeface="Tahoma" panose="020B0604030504040204" pitchFamily="34" charset="0"/>
                </a:rPr>
                <a:t>M. H. Anderson et al., Science 269, 198 (1995)</a:t>
              </a:r>
            </a:p>
          </p:txBody>
        </p:sp>
      </p:grpSp>
    </p:spTree>
    <p:extLst>
      <p:ext uri="{BB962C8B-B14F-4D97-AF65-F5344CB8AC3E}">
        <p14:creationId xmlns:p14="http://schemas.microsoft.com/office/powerpoint/2010/main" val="392536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AutoShape 21"/>
          <p:cNvSpPr>
            <a:spLocks noChangeArrowheads="1"/>
          </p:cNvSpPr>
          <p:nvPr/>
        </p:nvSpPr>
        <p:spPr bwMode="auto">
          <a:xfrm>
            <a:off x="1883532" y="2024844"/>
            <a:ext cx="4314188" cy="171442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666" name="Rectangle 2"/>
          <p:cNvSpPr>
            <a:spLocks noGrp="1" noChangeArrowheads="1"/>
          </p:cNvSpPr>
          <p:nvPr>
            <p:ph type="title"/>
          </p:nvPr>
        </p:nvSpPr>
        <p:spPr>
          <a:xfrm>
            <a:off x="2424113" y="415925"/>
            <a:ext cx="7239000" cy="457200"/>
          </a:xfrm>
          <a:noFill/>
        </p:spPr>
        <p:txBody>
          <a:bodyPr/>
          <a:lstStyle/>
          <a:p>
            <a:pPr eaLnBrk="1" hangingPunct="1"/>
            <a:r>
              <a:rPr lang="en-US" altLang="zh-CN" sz="2800" u="sng" dirty="0"/>
              <a:t>Pre-electron time</a:t>
            </a:r>
          </a:p>
        </p:txBody>
      </p:sp>
      <p:sp>
        <p:nvSpPr>
          <p:cNvPr id="39" name="Text Box 23"/>
          <p:cNvSpPr txBox="1">
            <a:spLocks noChangeArrowheads="1"/>
          </p:cNvSpPr>
          <p:nvPr/>
        </p:nvSpPr>
        <p:spPr bwMode="auto">
          <a:xfrm>
            <a:off x="1975926" y="1124745"/>
            <a:ext cx="7828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Discovery of ferromagnetism in ancient China and Greece. </a:t>
            </a:r>
            <a:endParaRPr lang="en-US" altLang="zh-CN" sz="2200" baseline="30000" dirty="0">
              <a:solidFill>
                <a:srgbClr val="FF0000"/>
              </a:solidFill>
              <a:latin typeface="Tahoma" panose="020B0604030504040204" pitchFamily="34" charset="0"/>
            </a:endParaRPr>
          </a:p>
        </p:txBody>
      </p:sp>
      <p:sp>
        <p:nvSpPr>
          <p:cNvPr id="40" name="Text Box 23"/>
          <p:cNvSpPr txBox="1">
            <a:spLocks noChangeArrowheads="1"/>
          </p:cNvSpPr>
          <p:nvPr/>
        </p:nvSpPr>
        <p:spPr bwMode="auto">
          <a:xfrm>
            <a:off x="2003007" y="4471053"/>
            <a:ext cx="4201276"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Crystals (group theory classification 19</a:t>
            </a:r>
            <a:r>
              <a:rPr lang="en-US" altLang="zh-CN" sz="2200" baseline="30000" dirty="0">
                <a:solidFill>
                  <a:srgbClr val="0000CC"/>
                </a:solidFill>
                <a:latin typeface="Tahoma" panose="020B0604030504040204" pitchFamily="34" charset="0"/>
              </a:rPr>
              <a:t>th</a:t>
            </a:r>
            <a:r>
              <a:rPr lang="en-US" altLang="zh-CN" sz="2200" dirty="0">
                <a:solidFill>
                  <a:srgbClr val="0000CC"/>
                </a:solidFill>
                <a:latin typeface="Tahoma" panose="020B0604030504040204" pitchFamily="34" charset="0"/>
              </a:rPr>
              <a:t> century) : </a:t>
            </a:r>
          </a:p>
          <a:p>
            <a:pPr eaLnBrk="1" hangingPunct="1">
              <a:spcBef>
                <a:spcPct val="50000"/>
              </a:spcBef>
              <a:buNone/>
            </a:pPr>
            <a:r>
              <a:rPr lang="en-US" altLang="zh-CN" sz="2200" dirty="0">
                <a:solidFill>
                  <a:srgbClr val="FF0000"/>
                </a:solidFill>
                <a:latin typeface="Tahoma" panose="020B0604030504040204" pitchFamily="34" charset="0"/>
              </a:rPr>
              <a:t>7</a:t>
            </a:r>
            <a:r>
              <a:rPr lang="en-US" altLang="zh-CN" sz="2200" dirty="0">
                <a:solidFill>
                  <a:srgbClr val="0000CC"/>
                </a:solidFill>
                <a:latin typeface="Tahoma" panose="020B0604030504040204" pitchFamily="34" charset="0"/>
              </a:rPr>
              <a:t> crystal systems, </a:t>
            </a:r>
            <a:r>
              <a:rPr lang="en-US" altLang="zh-CN" sz="2200" dirty="0">
                <a:solidFill>
                  <a:srgbClr val="FF0000"/>
                </a:solidFill>
                <a:latin typeface="Tahoma" panose="020B0604030504040204" pitchFamily="34" charset="0"/>
              </a:rPr>
              <a:t>14</a:t>
            </a:r>
            <a:r>
              <a:rPr lang="en-US" altLang="zh-CN" sz="2200" dirty="0">
                <a:solidFill>
                  <a:srgbClr val="0000CC"/>
                </a:solidFill>
                <a:latin typeface="Tahoma" panose="020B0604030504040204" pitchFamily="34" charset="0"/>
              </a:rPr>
              <a:t> </a:t>
            </a:r>
            <a:r>
              <a:rPr lang="en-US" altLang="zh-CN" sz="2200" dirty="0" err="1">
                <a:solidFill>
                  <a:srgbClr val="0000CC"/>
                </a:solidFill>
                <a:latin typeface="Tahoma" panose="020B0604030504040204" pitchFamily="34" charset="0"/>
              </a:rPr>
              <a:t>Bravais</a:t>
            </a:r>
            <a:r>
              <a:rPr lang="en-US" altLang="zh-CN" sz="2200" dirty="0">
                <a:solidFill>
                  <a:srgbClr val="0000CC"/>
                </a:solidFill>
                <a:latin typeface="Tahoma" panose="020B0604030504040204" pitchFamily="34" charset="0"/>
              </a:rPr>
              <a:t> lattices, </a:t>
            </a:r>
            <a:r>
              <a:rPr lang="en-US" altLang="zh-CN" sz="2200" dirty="0">
                <a:solidFill>
                  <a:srgbClr val="FF0000"/>
                </a:solidFill>
                <a:latin typeface="Tahoma" panose="020B0604030504040204" pitchFamily="34" charset="0"/>
              </a:rPr>
              <a:t>32</a:t>
            </a:r>
            <a:r>
              <a:rPr lang="en-US" altLang="zh-CN" sz="2200" dirty="0">
                <a:solidFill>
                  <a:srgbClr val="0000CC"/>
                </a:solidFill>
                <a:latin typeface="Tahoma" panose="020B0604030504040204" pitchFamily="34" charset="0"/>
              </a:rPr>
              <a:t> point groups, </a:t>
            </a:r>
            <a:r>
              <a:rPr lang="en-US" altLang="zh-CN" sz="2200" dirty="0">
                <a:solidFill>
                  <a:srgbClr val="FF0000"/>
                </a:solidFill>
                <a:latin typeface="Tahoma" panose="020B0604030504040204" pitchFamily="34" charset="0"/>
              </a:rPr>
              <a:t>230</a:t>
            </a:r>
            <a:r>
              <a:rPr lang="en-US" altLang="zh-CN" sz="2200" dirty="0">
                <a:solidFill>
                  <a:srgbClr val="0000CC"/>
                </a:solidFill>
                <a:latin typeface="Tahoma" panose="020B0604030504040204" pitchFamily="34" charset="0"/>
              </a:rPr>
              <a:t> space groups.</a:t>
            </a:r>
          </a:p>
        </p:txBody>
      </p:sp>
      <p:grpSp>
        <p:nvGrpSpPr>
          <p:cNvPr id="41" name="Group 6"/>
          <p:cNvGrpSpPr>
            <a:grpSpLocks/>
          </p:cNvGrpSpPr>
          <p:nvPr/>
        </p:nvGrpSpPr>
        <p:grpSpPr bwMode="auto">
          <a:xfrm>
            <a:off x="1972754" y="2240868"/>
            <a:ext cx="4159250" cy="1309688"/>
            <a:chOff x="2437" y="1959"/>
            <a:chExt cx="2620" cy="825"/>
          </a:xfrm>
        </p:grpSpPr>
        <p:sp>
          <p:nvSpPr>
            <p:cNvPr id="42" name="Rectangle 7"/>
            <p:cNvSpPr>
              <a:spLocks noChangeArrowheads="1"/>
            </p:cNvSpPr>
            <p:nvPr/>
          </p:nvSpPr>
          <p:spPr bwMode="auto">
            <a:xfrm>
              <a:off x="2437" y="1959"/>
              <a:ext cx="250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000" dirty="0">
                  <a:latin typeface="Tahoma" panose="020B0604030504040204" pitchFamily="34" charset="0"/>
                  <a:ea typeface="Tahoma" panose="020B0604030504040204" pitchFamily="34" charset="0"/>
                  <a:cs typeface="Tahoma" panose="020B0604030504040204" pitchFamily="34" charset="0"/>
                </a:rPr>
                <a:t>The magnetic stone attracts iron.</a:t>
              </a:r>
              <a:endParaRPr lang="en-US" altLang="zh-CN" sz="2000" b="1" dirty="0">
                <a:latin typeface="Tahoma" panose="020B0604030504040204" pitchFamily="34" charset="0"/>
                <a:ea typeface="Tahoma" panose="020B0604030504040204" pitchFamily="34" charset="0"/>
                <a:cs typeface="Tahoma" panose="020B0604030504040204" pitchFamily="34" charset="0"/>
              </a:endParaRPr>
            </a:p>
          </p:txBody>
        </p:sp>
        <p:sp>
          <p:nvSpPr>
            <p:cNvPr id="43" name="Rectangle 8"/>
            <p:cNvSpPr>
              <a:spLocks noChangeArrowheads="1"/>
            </p:cNvSpPr>
            <p:nvPr/>
          </p:nvSpPr>
          <p:spPr bwMode="auto">
            <a:xfrm>
              <a:off x="2437" y="2551"/>
              <a:ext cx="26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i="1" dirty="0"/>
                <a:t>---- </a:t>
              </a:r>
              <a:r>
                <a:rPr lang="en-US" altLang="zh-CN" sz="1800" i="1" dirty="0" err="1"/>
                <a:t>Guiguzi</a:t>
              </a:r>
              <a:r>
                <a:rPr lang="en-US" altLang="zh-CN" sz="1800" i="1" dirty="0"/>
                <a:t> (</a:t>
              </a:r>
              <a:r>
                <a:rPr lang="zh-CN" altLang="en-US" sz="1800" i="1" dirty="0"/>
                <a:t>鬼谷子</a:t>
              </a:r>
              <a:r>
                <a:rPr lang="en-US" altLang="zh-CN" sz="1800" i="1" dirty="0"/>
                <a:t>), </a:t>
              </a:r>
              <a:r>
                <a:rPr lang="en-US" altLang="zh-CN" sz="1800" b="1" dirty="0"/>
                <a:t>  (4</a:t>
              </a:r>
              <a:r>
                <a:rPr lang="en-US" altLang="zh-CN" sz="1800" b="1" baseline="30000" dirty="0"/>
                <a:t>th</a:t>
              </a:r>
              <a:r>
                <a:rPr lang="en-US" altLang="zh-CN" sz="1800" b="1" dirty="0"/>
                <a:t> century BC)</a:t>
              </a:r>
            </a:p>
          </p:txBody>
        </p:sp>
      </p:grpSp>
      <p:sp>
        <p:nvSpPr>
          <p:cNvPr id="44" name="Rectangle 9"/>
          <p:cNvSpPr>
            <a:spLocks noChangeArrowheads="1"/>
          </p:cNvSpPr>
          <p:nvPr/>
        </p:nvSpPr>
        <p:spPr bwMode="auto">
          <a:xfrm>
            <a:off x="3187382" y="2660401"/>
            <a:ext cx="13917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200" dirty="0"/>
              <a:t>慈 石召铁</a:t>
            </a:r>
            <a:endParaRPr lang="en-US" altLang="zh-CN" sz="2200" dirty="0"/>
          </a:p>
        </p:txBody>
      </p:sp>
      <p:sp>
        <p:nvSpPr>
          <p:cNvPr id="45" name="Rectangle 5"/>
          <p:cNvSpPr>
            <a:spLocks noChangeArrowheads="1"/>
          </p:cNvSpPr>
          <p:nvPr/>
        </p:nvSpPr>
        <p:spPr bwMode="auto">
          <a:xfrm>
            <a:off x="6647987" y="2024844"/>
            <a:ext cx="371244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000" dirty="0">
                <a:latin typeface="Tahoma" panose="020B0604030504040204" pitchFamily="34" charset="0"/>
                <a:ea typeface="Tahoma" panose="020B0604030504040204" pitchFamily="34" charset="0"/>
                <a:cs typeface="Tahoma" panose="020B0604030504040204" pitchFamily="34" charset="0"/>
              </a:rPr>
              <a:t>Thales says that a stone has a soul because it causes movement to iron.</a:t>
            </a:r>
          </a:p>
          <a:p>
            <a:pPr eaLnBrk="1" hangingPunct="1">
              <a:spcBef>
                <a:spcPct val="0"/>
              </a:spcBef>
              <a:buFontTx/>
              <a:buNone/>
            </a:pPr>
            <a:r>
              <a:rPr lang="en-US" altLang="zh-CN" sz="2000" dirty="0">
                <a:latin typeface="Tahoma" panose="020B0604030504040204" pitchFamily="34" charset="0"/>
                <a:ea typeface="Tahoma" panose="020B0604030504040204" pitchFamily="34" charset="0"/>
                <a:cs typeface="Tahoma" panose="020B0604030504040204" pitchFamily="34" charset="0"/>
              </a:rPr>
              <a:t>   ----</a:t>
            </a:r>
            <a:r>
              <a:rPr lang="en-US" altLang="zh-CN" sz="1800" i="1" dirty="0">
                <a:latin typeface="Tahoma" panose="020B0604030504040204" pitchFamily="34" charset="0"/>
                <a:ea typeface="Tahoma" panose="020B0604030504040204" pitchFamily="34" charset="0"/>
                <a:cs typeface="Tahoma" panose="020B0604030504040204" pitchFamily="34" charset="0"/>
              </a:rPr>
              <a:t>De Anima</a:t>
            </a:r>
            <a:r>
              <a:rPr lang="en-US" altLang="zh-CN" sz="1800" dirty="0">
                <a:latin typeface="Tahoma" panose="020B0604030504040204" pitchFamily="34" charset="0"/>
                <a:ea typeface="Tahoma" panose="020B0604030504040204" pitchFamily="34" charset="0"/>
                <a:cs typeface="Tahoma" panose="020B0604030504040204" pitchFamily="34" charset="0"/>
              </a:rPr>
              <a:t>,  </a:t>
            </a:r>
            <a:r>
              <a:rPr lang="en-US" altLang="zh-CN" sz="1800" dirty="0">
                <a:solidFill>
                  <a:srgbClr val="FF0000"/>
                </a:solidFill>
                <a:latin typeface="Tahoma" panose="020B0604030504040204" pitchFamily="34" charset="0"/>
                <a:ea typeface="Tahoma" panose="020B0604030504040204" pitchFamily="34" charset="0"/>
                <a:cs typeface="Tahoma" panose="020B0604030504040204" pitchFamily="34" charset="0"/>
              </a:rPr>
              <a:t>Aristotle </a:t>
            </a:r>
            <a:r>
              <a:rPr lang="en-US" altLang="zh-CN" sz="1800" dirty="0">
                <a:latin typeface="Tahoma" panose="020B0604030504040204" pitchFamily="34" charset="0"/>
                <a:ea typeface="Tahoma" panose="020B0604030504040204" pitchFamily="34" charset="0"/>
                <a:cs typeface="Tahoma" panose="020B0604030504040204" pitchFamily="34" charset="0"/>
              </a:rPr>
              <a:t>(384-322 BC)</a:t>
            </a:r>
            <a:r>
              <a:rPr lang="en-US" altLang="zh-CN" sz="1800" b="1" dirty="0">
                <a:latin typeface="Tahoma" panose="020B0604030504040204" pitchFamily="34" charset="0"/>
                <a:ea typeface="Tahoma" panose="020B0604030504040204" pitchFamily="34" charset="0"/>
                <a:cs typeface="Tahoma" panose="020B0604030504040204" pitchFamily="34" charset="0"/>
              </a:rPr>
              <a:t>  </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351" y="4650101"/>
            <a:ext cx="1308084" cy="1308084"/>
          </a:xfrm>
          <a:prstGeom prst="rect">
            <a:avLst/>
          </a:prstGeom>
        </p:spPr>
      </p:pic>
      <p:grpSp>
        <p:nvGrpSpPr>
          <p:cNvPr id="6" name="组合 5"/>
          <p:cNvGrpSpPr/>
          <p:nvPr/>
        </p:nvGrpSpPr>
        <p:grpSpPr>
          <a:xfrm>
            <a:off x="6626710" y="4235645"/>
            <a:ext cx="2421618" cy="2309228"/>
            <a:chOff x="5761878" y="4559621"/>
            <a:chExt cx="2518534" cy="2291866"/>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878" y="4559621"/>
              <a:ext cx="2518534" cy="2291866"/>
            </a:xfrm>
            <a:prstGeom prst="rect">
              <a:avLst/>
            </a:prstGeom>
          </p:spPr>
        </p:pic>
        <p:cxnSp>
          <p:nvCxnSpPr>
            <p:cNvPr id="14" name="直接箭头连接符 13"/>
            <p:cNvCxnSpPr/>
            <p:nvPr/>
          </p:nvCxnSpPr>
          <p:spPr bwMode="auto">
            <a:xfrm flipV="1">
              <a:off x="7041049" y="6065897"/>
              <a:ext cx="257603" cy="436990"/>
            </a:xfrm>
            <a:prstGeom prst="straightConnector1">
              <a:avLst/>
            </a:prstGeom>
            <a:ln w="57150">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bwMode="auto">
            <a:xfrm flipV="1">
              <a:off x="7374029" y="5763102"/>
              <a:ext cx="368520" cy="299025"/>
            </a:xfrm>
            <a:prstGeom prst="straightConnector1">
              <a:avLst/>
            </a:prstGeom>
            <a:ln w="57150">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bwMode="auto">
            <a:xfrm flipH="1" flipV="1">
              <a:off x="7582095" y="5342577"/>
              <a:ext cx="258984" cy="346638"/>
            </a:xfrm>
            <a:prstGeom prst="straightConnector1">
              <a:avLst/>
            </a:prstGeom>
            <a:ln w="57150">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bwMode="auto">
            <a:xfrm flipH="1" flipV="1">
              <a:off x="7113649" y="4932534"/>
              <a:ext cx="260380" cy="265069"/>
            </a:xfrm>
            <a:prstGeom prst="straightConnector1">
              <a:avLst/>
            </a:prstGeom>
            <a:ln w="57150">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237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AutoShape 21"/>
          <p:cNvSpPr>
            <a:spLocks noChangeArrowheads="1"/>
          </p:cNvSpPr>
          <p:nvPr/>
        </p:nvSpPr>
        <p:spPr bwMode="auto">
          <a:xfrm>
            <a:off x="2103438" y="1030288"/>
            <a:ext cx="7772982" cy="110256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25954" name="Rectangle 2"/>
          <p:cNvSpPr>
            <a:spLocks noGrp="1" noChangeArrowheads="1"/>
          </p:cNvSpPr>
          <p:nvPr>
            <p:ph type="title"/>
          </p:nvPr>
        </p:nvSpPr>
        <p:spPr>
          <a:xfrm>
            <a:off x="1524000" y="296863"/>
            <a:ext cx="9144000" cy="457200"/>
          </a:xfrm>
          <a:noFill/>
        </p:spPr>
        <p:txBody>
          <a:bodyPr/>
          <a:lstStyle/>
          <a:p>
            <a:pPr eaLnBrk="1" hangingPunct="1"/>
            <a:r>
              <a:rPr lang="en-US" altLang="zh-CN" sz="2800" u="sng" dirty="0"/>
              <a:t>Tips to be a good condensed matter physicist</a:t>
            </a:r>
          </a:p>
        </p:txBody>
      </p:sp>
      <p:sp>
        <p:nvSpPr>
          <p:cNvPr id="125955" name="Rectangle 15"/>
          <p:cNvSpPr>
            <a:spLocks noChangeArrowheads="1"/>
          </p:cNvSpPr>
          <p:nvPr/>
        </p:nvSpPr>
        <p:spPr bwMode="auto">
          <a:xfrm>
            <a:off x="2103438" y="1185864"/>
            <a:ext cx="7499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See electrons: Pretend ourselves as electrons and think how we should behave. </a:t>
            </a:r>
          </a:p>
        </p:txBody>
      </p:sp>
      <p:sp>
        <p:nvSpPr>
          <p:cNvPr id="125956" name="Rectangle 15"/>
          <p:cNvSpPr>
            <a:spLocks noChangeArrowheads="1"/>
          </p:cNvSpPr>
          <p:nvPr/>
        </p:nvSpPr>
        <p:spPr bwMode="auto">
          <a:xfrm>
            <a:off x="2114550" y="2841625"/>
            <a:ext cx="7653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Pay attention to real physics rather than formal techniques. </a:t>
            </a:r>
          </a:p>
        </p:txBody>
      </p:sp>
      <p:sp>
        <p:nvSpPr>
          <p:cNvPr id="125957" name="Rectangle 15"/>
          <p:cNvSpPr>
            <a:spLocks noChangeArrowheads="1"/>
          </p:cNvSpPr>
          <p:nvPr/>
        </p:nvSpPr>
        <p:spPr bwMode="auto">
          <a:xfrm>
            <a:off x="2114551" y="5084764"/>
            <a:ext cx="79422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a:solidFill>
                  <a:srgbClr val="0000CC"/>
                </a:solidFill>
                <a:latin typeface="Tahoma" panose="020B0604030504040204" pitchFamily="34" charset="0"/>
              </a:rPr>
              <a:t> Condensed matter models are NOT derived! They are constructed!</a:t>
            </a:r>
          </a:p>
        </p:txBody>
      </p:sp>
      <p:sp>
        <p:nvSpPr>
          <p:cNvPr id="125958" name="Rectangle 15"/>
          <p:cNvSpPr>
            <a:spLocks noChangeArrowheads="1"/>
          </p:cNvSpPr>
          <p:nvPr/>
        </p:nvSpPr>
        <p:spPr bwMode="auto">
          <a:xfrm>
            <a:off x="2532064" y="3805239"/>
            <a:ext cx="6300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a:latin typeface="Tahoma" panose="020B0604030504040204" pitchFamily="34" charset="0"/>
              </a:rPr>
              <a:t>Trial wavefunctions solve problems – BCS, Laughlin</a:t>
            </a:r>
          </a:p>
          <a:p>
            <a:pPr eaLnBrk="1" hangingPunct="1">
              <a:spcBef>
                <a:spcPct val="0"/>
              </a:spcBef>
              <a:buFontTx/>
              <a:buNone/>
            </a:pPr>
            <a:r>
              <a:rPr lang="en-US" altLang="zh-CN" sz="2000">
                <a:latin typeface="Tahoma" panose="020B0604030504040204" pitchFamily="34" charset="0"/>
              </a:rPr>
              <a:t>Field theory is useful, but do not addict to it.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4D2D085-AF28-467D-AC3B-42410070AC1B}" type="slidenum">
              <a:rPr lang="en-US" altLang="zh-CN" sz="1400"/>
              <a:pPr>
                <a:spcBef>
                  <a:spcPct val="0"/>
                </a:spcBef>
                <a:buFontTx/>
                <a:buNone/>
              </a:pPr>
              <a:t>51</a:t>
            </a:fld>
            <a:endParaRPr lang="en-US" altLang="zh-CN" sz="1400"/>
          </a:p>
        </p:txBody>
      </p:sp>
      <p:sp>
        <p:nvSpPr>
          <p:cNvPr id="182275" name="Oval 2"/>
          <p:cNvSpPr>
            <a:spLocks noChangeArrowheads="1"/>
          </p:cNvSpPr>
          <p:nvPr/>
        </p:nvSpPr>
        <p:spPr bwMode="auto">
          <a:xfrm>
            <a:off x="2709863" y="1863725"/>
            <a:ext cx="2125662" cy="1150938"/>
          </a:xfrm>
          <a:prstGeom prst="ellipse">
            <a:avLst/>
          </a:prstGeom>
          <a:solidFill>
            <a:srgbClr val="CCFFFF"/>
          </a:solidFill>
          <a:ln w="28575">
            <a:solidFill>
              <a:schemeClr val="tx1"/>
            </a:solidFill>
            <a:round/>
            <a:headEnd/>
            <a:tailEnd type="none" w="lg" len="lg"/>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2276" name="AutoShape 3"/>
          <p:cNvSpPr>
            <a:spLocks noChangeArrowheads="1"/>
          </p:cNvSpPr>
          <p:nvPr/>
        </p:nvSpPr>
        <p:spPr bwMode="auto">
          <a:xfrm>
            <a:off x="2057400" y="728664"/>
            <a:ext cx="8001000" cy="827087"/>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a:solidFill>
                  <a:srgbClr val="0000CC"/>
                </a:solidFill>
                <a:latin typeface="Tahoma" panose="020B0604030504040204" pitchFamily="34" charset="0"/>
              </a:rPr>
              <a:t>Two criteria for judging a theory work.</a:t>
            </a:r>
          </a:p>
        </p:txBody>
      </p:sp>
      <p:sp>
        <p:nvSpPr>
          <p:cNvPr id="182277" name="Oval 4"/>
          <p:cNvSpPr>
            <a:spLocks noChangeArrowheads="1"/>
          </p:cNvSpPr>
          <p:nvPr/>
        </p:nvSpPr>
        <p:spPr bwMode="auto">
          <a:xfrm>
            <a:off x="6635751" y="1828800"/>
            <a:ext cx="1908175" cy="1150938"/>
          </a:xfrm>
          <a:prstGeom prst="ellipse">
            <a:avLst/>
          </a:prstGeom>
          <a:solidFill>
            <a:srgbClr val="CCFFFF"/>
          </a:solidFill>
          <a:ln w="28575">
            <a:solidFill>
              <a:schemeClr val="tx1"/>
            </a:solidFill>
            <a:round/>
            <a:headEnd/>
            <a:tailEnd type="none" w="lg" len="lg"/>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2278" name="Text Box 5"/>
          <p:cNvSpPr txBox="1">
            <a:spLocks noChangeArrowheads="1"/>
          </p:cNvSpPr>
          <p:nvPr/>
        </p:nvSpPr>
        <p:spPr bwMode="auto">
          <a:xfrm>
            <a:off x="3179764" y="21971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a:t>beauty</a:t>
            </a:r>
          </a:p>
        </p:txBody>
      </p:sp>
      <p:sp>
        <p:nvSpPr>
          <p:cNvPr id="182279" name="Text Box 6"/>
          <p:cNvSpPr txBox="1">
            <a:spLocks noChangeArrowheads="1"/>
          </p:cNvSpPr>
          <p:nvPr/>
        </p:nvSpPr>
        <p:spPr bwMode="auto">
          <a:xfrm>
            <a:off x="6996114" y="220186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a:t>reality</a:t>
            </a:r>
          </a:p>
        </p:txBody>
      </p:sp>
      <p:sp>
        <p:nvSpPr>
          <p:cNvPr id="182280" name="Text Box 7"/>
          <p:cNvSpPr txBox="1">
            <a:spLocks noChangeArrowheads="1"/>
          </p:cNvSpPr>
          <p:nvPr/>
        </p:nvSpPr>
        <p:spPr bwMode="auto">
          <a:xfrm>
            <a:off x="2674938" y="3159126"/>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000"/>
              <a:t>mathematically clean and elegant</a:t>
            </a:r>
          </a:p>
        </p:txBody>
      </p:sp>
      <p:sp>
        <p:nvSpPr>
          <p:cNvPr id="182281" name="Text Box 8"/>
          <p:cNvSpPr txBox="1">
            <a:spLocks noChangeArrowheads="1"/>
          </p:cNvSpPr>
          <p:nvPr/>
        </p:nvSpPr>
        <p:spPr bwMode="auto">
          <a:xfrm>
            <a:off x="6780214" y="3122614"/>
            <a:ext cx="19446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000"/>
              <a:t>relevancy to experiment.</a:t>
            </a:r>
          </a:p>
        </p:txBody>
      </p:sp>
      <p:sp>
        <p:nvSpPr>
          <p:cNvPr id="182282" name="Text Box 9"/>
          <p:cNvSpPr txBox="1">
            <a:spLocks noChangeArrowheads="1"/>
          </p:cNvSpPr>
          <p:nvPr/>
        </p:nvSpPr>
        <p:spPr bwMode="auto">
          <a:xfrm>
            <a:off x="2127251" y="4400551"/>
            <a:ext cx="77136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000"/>
              <a:t>If both criteria are satisfied, it is a great work.</a:t>
            </a:r>
          </a:p>
          <a:p>
            <a:pPr eaLnBrk="1" hangingPunct="1">
              <a:spcBef>
                <a:spcPct val="50000"/>
              </a:spcBef>
              <a:buFontTx/>
              <a:buNone/>
            </a:pPr>
            <a:r>
              <a:rPr lang="en-US" altLang="zh-CN" sz="2000"/>
              <a:t>If only one is satisfied, it is still a nice work.</a:t>
            </a:r>
          </a:p>
          <a:p>
            <a:pPr eaLnBrk="1" hangingPunct="1">
              <a:spcBef>
                <a:spcPct val="50000"/>
              </a:spcBef>
              <a:buFontTx/>
              <a:buNone/>
            </a:pPr>
            <a:r>
              <a:rPr lang="en-US" altLang="zh-CN" sz="2000"/>
              <a:t>But never do a work which is mathematically ugly and irrelevant to experiments.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6D0F8B3-455E-40A9-823D-FEC779352280}" type="slidenum">
              <a:rPr lang="en-US" altLang="zh-CN" sz="1400"/>
              <a:pPr>
                <a:spcBef>
                  <a:spcPct val="0"/>
                </a:spcBef>
                <a:buFontTx/>
                <a:buNone/>
              </a:pPr>
              <a:t>52</a:t>
            </a:fld>
            <a:endParaRPr lang="en-US" altLang="zh-CN" sz="1400"/>
          </a:p>
        </p:txBody>
      </p:sp>
      <p:sp>
        <p:nvSpPr>
          <p:cNvPr id="184323" name="AutoShape 3"/>
          <p:cNvSpPr>
            <a:spLocks noChangeArrowheads="1"/>
          </p:cNvSpPr>
          <p:nvPr/>
        </p:nvSpPr>
        <p:spPr bwMode="auto">
          <a:xfrm>
            <a:off x="2057400" y="728664"/>
            <a:ext cx="8001000" cy="827087"/>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a:solidFill>
                  <a:srgbClr val="0000CC"/>
                </a:solidFill>
                <a:latin typeface="Tahoma" panose="020B0604030504040204" pitchFamily="34" charset="0"/>
              </a:rPr>
              <a:t>Four different types of physicists---by L. Landau</a:t>
            </a:r>
          </a:p>
        </p:txBody>
      </p:sp>
      <p:sp>
        <p:nvSpPr>
          <p:cNvPr id="184324" name="AutoShape 10"/>
          <p:cNvSpPr>
            <a:spLocks noChangeArrowheads="1"/>
          </p:cNvSpPr>
          <p:nvPr/>
        </p:nvSpPr>
        <p:spPr bwMode="auto">
          <a:xfrm>
            <a:off x="2135189" y="2009775"/>
            <a:ext cx="1057275" cy="914400"/>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4325" name="Text Box 11"/>
          <p:cNvSpPr txBox="1">
            <a:spLocks noChangeArrowheads="1"/>
          </p:cNvSpPr>
          <p:nvPr/>
        </p:nvSpPr>
        <p:spPr bwMode="auto">
          <a:xfrm>
            <a:off x="1955801" y="3536951"/>
            <a:ext cx="2016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800"/>
              <a:t>sharp mind, strong knowledge background;</a:t>
            </a:r>
          </a:p>
          <a:p>
            <a:pPr eaLnBrk="1" hangingPunct="1">
              <a:spcBef>
                <a:spcPct val="50000"/>
              </a:spcBef>
              <a:buFontTx/>
              <a:buNone/>
            </a:pPr>
            <a:r>
              <a:rPr lang="en-US" altLang="zh-CN" sz="1800"/>
              <a:t>Einstein, Bohr, etc  </a:t>
            </a:r>
          </a:p>
        </p:txBody>
      </p:sp>
      <p:grpSp>
        <p:nvGrpSpPr>
          <p:cNvPr id="184326" name="Group 14"/>
          <p:cNvGrpSpPr>
            <a:grpSpLocks/>
          </p:cNvGrpSpPr>
          <p:nvPr/>
        </p:nvGrpSpPr>
        <p:grpSpPr bwMode="auto">
          <a:xfrm>
            <a:off x="4449764" y="1793876"/>
            <a:ext cx="841375" cy="1382713"/>
            <a:chOff x="2109" y="1282"/>
            <a:chExt cx="666" cy="1159"/>
          </a:xfrm>
        </p:grpSpPr>
        <p:sp>
          <p:nvSpPr>
            <p:cNvPr id="184334" name="AutoShape 12"/>
            <p:cNvSpPr>
              <a:spLocks noChangeArrowheads="1"/>
            </p:cNvSpPr>
            <p:nvPr/>
          </p:nvSpPr>
          <p:spPr bwMode="auto">
            <a:xfrm>
              <a:off x="2109" y="1282"/>
              <a:ext cx="666" cy="576"/>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4335" name="AutoShape 13"/>
            <p:cNvSpPr>
              <a:spLocks noChangeArrowheads="1"/>
            </p:cNvSpPr>
            <p:nvPr/>
          </p:nvSpPr>
          <p:spPr bwMode="auto">
            <a:xfrm flipV="1">
              <a:off x="2109" y="1865"/>
              <a:ext cx="666" cy="576"/>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sp>
        <p:nvSpPr>
          <p:cNvPr id="184327" name="Text Box 15"/>
          <p:cNvSpPr txBox="1">
            <a:spLocks noChangeArrowheads="1"/>
          </p:cNvSpPr>
          <p:nvPr/>
        </p:nvSpPr>
        <p:spPr bwMode="auto">
          <a:xfrm>
            <a:off x="4152901" y="3552826"/>
            <a:ext cx="20161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800"/>
              <a:t>sharp mind, weak background</a:t>
            </a:r>
          </a:p>
          <a:p>
            <a:pPr eaLnBrk="1" hangingPunct="1">
              <a:spcBef>
                <a:spcPct val="50000"/>
              </a:spcBef>
              <a:buFontTx/>
              <a:buNone/>
            </a:pPr>
            <a:r>
              <a:rPr lang="en-US" altLang="zh-CN" sz="1800"/>
              <a:t>Landau put himself in this category </a:t>
            </a:r>
          </a:p>
        </p:txBody>
      </p:sp>
      <p:sp>
        <p:nvSpPr>
          <p:cNvPr id="184328" name="AutoShape 17"/>
          <p:cNvSpPr>
            <a:spLocks noChangeArrowheads="1"/>
          </p:cNvSpPr>
          <p:nvPr/>
        </p:nvSpPr>
        <p:spPr bwMode="auto">
          <a:xfrm>
            <a:off x="6754814" y="2489200"/>
            <a:ext cx="841375" cy="687388"/>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4329" name="AutoShape 18"/>
          <p:cNvSpPr>
            <a:spLocks noChangeArrowheads="1"/>
          </p:cNvSpPr>
          <p:nvPr/>
        </p:nvSpPr>
        <p:spPr bwMode="auto">
          <a:xfrm flipV="1">
            <a:off x="6754814" y="1793875"/>
            <a:ext cx="841375" cy="687388"/>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4330" name="Text Box 19"/>
          <p:cNvSpPr txBox="1">
            <a:spLocks noChangeArrowheads="1"/>
          </p:cNvSpPr>
          <p:nvPr/>
        </p:nvSpPr>
        <p:spPr bwMode="auto">
          <a:xfrm>
            <a:off x="6384926" y="3562350"/>
            <a:ext cx="20161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800"/>
              <a:t>slow mind, strong background</a:t>
            </a:r>
          </a:p>
          <a:p>
            <a:pPr eaLnBrk="1" hangingPunct="1">
              <a:spcBef>
                <a:spcPct val="50000"/>
              </a:spcBef>
              <a:buFontTx/>
              <a:buNone/>
            </a:pPr>
            <a:r>
              <a:rPr lang="en-US" altLang="zh-CN" sz="1800"/>
              <a:t>Most successful physicists</a:t>
            </a:r>
          </a:p>
        </p:txBody>
      </p:sp>
      <p:sp>
        <p:nvSpPr>
          <p:cNvPr id="184331" name="AutoShape 20"/>
          <p:cNvSpPr>
            <a:spLocks noChangeArrowheads="1"/>
          </p:cNvSpPr>
          <p:nvPr/>
        </p:nvSpPr>
        <p:spPr bwMode="auto">
          <a:xfrm flipV="1">
            <a:off x="8615363" y="2009776"/>
            <a:ext cx="1116012" cy="822325"/>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84332" name="Text Box 21"/>
          <p:cNvSpPr txBox="1">
            <a:spLocks noChangeArrowheads="1"/>
          </p:cNvSpPr>
          <p:nvPr/>
        </p:nvSpPr>
        <p:spPr bwMode="auto">
          <a:xfrm>
            <a:off x="8435976" y="3573463"/>
            <a:ext cx="2124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1800"/>
              <a:t>slow mind, weak background</a:t>
            </a:r>
          </a:p>
        </p:txBody>
      </p:sp>
      <p:sp>
        <p:nvSpPr>
          <p:cNvPr id="184333" name="Rectangle 23"/>
          <p:cNvSpPr>
            <a:spLocks noChangeArrowheads="1"/>
          </p:cNvSpPr>
          <p:nvPr/>
        </p:nvSpPr>
        <p:spPr bwMode="auto">
          <a:xfrm>
            <a:off x="2266951" y="5643564"/>
            <a:ext cx="7466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a:solidFill>
                  <a:srgbClr val="FF0000"/>
                </a:solidFill>
              </a:rPr>
              <a:t>Genius is one percent inspiration and 99 percent perspiration. </a:t>
            </a:r>
          </a:p>
          <a:p>
            <a:pPr eaLnBrk="1" hangingPunct="1">
              <a:spcBef>
                <a:spcPct val="0"/>
              </a:spcBef>
              <a:buFontTx/>
              <a:buNone/>
            </a:pPr>
            <a:r>
              <a:rPr lang="en-US" altLang="zh-CN" sz="2000"/>
              <a:t>                                                                          -----T. A. Edison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AutoShape 21"/>
          <p:cNvSpPr>
            <a:spLocks noChangeArrowheads="1"/>
          </p:cNvSpPr>
          <p:nvPr/>
        </p:nvSpPr>
        <p:spPr bwMode="auto">
          <a:xfrm>
            <a:off x="1775520" y="584685"/>
            <a:ext cx="8784976" cy="259228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 name="Text Box 4"/>
          <p:cNvSpPr txBox="1">
            <a:spLocks noChangeArrowheads="1"/>
          </p:cNvSpPr>
          <p:nvPr/>
        </p:nvSpPr>
        <p:spPr bwMode="auto">
          <a:xfrm>
            <a:off x="1946040" y="878520"/>
            <a:ext cx="8398432"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dirty="0">
                <a:solidFill>
                  <a:srgbClr val="0000CC"/>
                </a:solidFill>
                <a:latin typeface="Tahoma" panose="020B0604030504040204" pitchFamily="34" charset="0"/>
              </a:rPr>
              <a:t>To see a World in a Grain of Sand,        And a Heaven in a Wild Flower,</a:t>
            </a:r>
          </a:p>
          <a:p>
            <a:pPr>
              <a:spcBef>
                <a:spcPct val="50000"/>
              </a:spcBef>
            </a:pPr>
            <a:r>
              <a:rPr lang="zh-CN" altLang="en-US" sz="2800" b="1" dirty="0">
                <a:solidFill>
                  <a:srgbClr val="0000CC"/>
                </a:solidFill>
                <a:latin typeface="Tahoma" panose="020B0604030504040204" pitchFamily="34" charset="0"/>
              </a:rPr>
              <a:t>一沙一世界，                       一花一天国</a:t>
            </a:r>
            <a:endParaRPr lang="en-US" altLang="zh-CN" sz="2800" b="1" dirty="0">
              <a:solidFill>
                <a:srgbClr val="0000CC"/>
              </a:solidFill>
              <a:latin typeface="Tahoma" panose="020B0604030504040204" pitchFamily="34" charset="0"/>
            </a:endParaRPr>
          </a:p>
          <a:p>
            <a:pPr>
              <a:spcBef>
                <a:spcPct val="50000"/>
              </a:spcBef>
            </a:pPr>
            <a:r>
              <a:rPr lang="en-US" altLang="zh-CN" sz="2000" dirty="0">
                <a:solidFill>
                  <a:srgbClr val="0000CC"/>
                </a:solidFill>
              </a:rPr>
              <a:t>Hold Infinity in the palm of your hand</a:t>
            </a:r>
            <a:r>
              <a:rPr lang="en-US" altLang="zh-CN" sz="2000" dirty="0">
                <a:solidFill>
                  <a:srgbClr val="0000CC"/>
                </a:solidFill>
                <a:latin typeface="Tahoma" panose="020B0604030504040204" pitchFamily="34" charset="0"/>
              </a:rPr>
              <a:t>,   And Eternity in an hour</a:t>
            </a:r>
          </a:p>
          <a:p>
            <a:pPr>
              <a:spcBef>
                <a:spcPct val="50000"/>
              </a:spcBef>
            </a:pPr>
            <a:r>
              <a:rPr lang="zh-CN" altLang="en-US" sz="2800" b="1" dirty="0">
                <a:solidFill>
                  <a:srgbClr val="0000CC"/>
                </a:solidFill>
                <a:latin typeface="Tahoma" panose="020B0604030504040204" pitchFamily="34" charset="0"/>
              </a:rPr>
              <a:t>君掌盛无边，                       刹那即永恒</a:t>
            </a:r>
            <a:endParaRPr lang="en-US" altLang="zh-CN" sz="2800" b="1" dirty="0">
              <a:solidFill>
                <a:srgbClr val="0000CC"/>
              </a:solidFill>
              <a:latin typeface="Tahoma" panose="020B0604030504040204" pitchFamily="34" charset="0"/>
            </a:endParaRPr>
          </a:p>
        </p:txBody>
      </p:sp>
      <p:sp>
        <p:nvSpPr>
          <p:cNvPr id="4" name="Text Box 4"/>
          <p:cNvSpPr txBox="1">
            <a:spLocks noChangeArrowheads="1"/>
          </p:cNvSpPr>
          <p:nvPr/>
        </p:nvSpPr>
        <p:spPr bwMode="auto">
          <a:xfrm>
            <a:off x="2086444" y="4617132"/>
            <a:ext cx="512568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Condensed matter physics is fundamental physics pursuing beauty and truth, fully of opportunities for young people.  </a:t>
            </a:r>
            <a:endParaRPr lang="en-US" altLang="zh-CN" sz="2200" dirty="0">
              <a:solidFill>
                <a:srgbClr val="0000CC"/>
              </a:solidFill>
            </a:endParaRPr>
          </a:p>
        </p:txBody>
      </p:sp>
      <p:sp>
        <p:nvSpPr>
          <p:cNvPr id="2" name="矩形 1"/>
          <p:cNvSpPr/>
          <p:nvPr/>
        </p:nvSpPr>
        <p:spPr>
          <a:xfrm>
            <a:off x="3179677" y="3409819"/>
            <a:ext cx="5380447" cy="430887"/>
          </a:xfrm>
          <a:prstGeom prst="rect">
            <a:avLst/>
          </a:prstGeom>
        </p:spPr>
        <p:txBody>
          <a:bodyPr wrap="none">
            <a:spAutoFit/>
          </a:bodyPr>
          <a:lstStyle/>
          <a:p>
            <a:pPr>
              <a:spcBef>
                <a:spcPct val="50000"/>
              </a:spcBef>
            </a:pPr>
            <a:r>
              <a:rPr lang="en-US" altLang="zh-CN" sz="2200" dirty="0">
                <a:solidFill>
                  <a:srgbClr val="0000CC"/>
                </a:solidFill>
                <a:latin typeface="Tahoma" panose="020B0604030504040204" pitchFamily="34" charset="0"/>
              </a:rPr>
              <a:t>--- “Auguries of Innocence”, William Blake</a:t>
            </a:r>
          </a:p>
        </p:txBody>
      </p:sp>
      <p:pic>
        <p:nvPicPr>
          <p:cNvPr id="9" name="Picture 2" descr="Yttrium barium copper oxide crystal">
            <a:hlinkClick r:id="rId3" tooltip="Yttrium barium copper oxide crystal"/>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66" t="8177" r="12609" b="16597"/>
          <a:stretch/>
        </p:blipFill>
        <p:spPr bwMode="auto">
          <a:xfrm>
            <a:off x="7824192" y="4617132"/>
            <a:ext cx="219624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1F4CE95B-08FB-4656-99E7-150EB139DB54}" type="slidenum">
              <a:rPr lang="en-US" altLang="zh-CN" smtClean="0"/>
              <a:pPr>
                <a:defRPr/>
              </a:pPr>
              <a:t>54</a:t>
            </a:fld>
            <a:endParaRPr lang="en-US" altLang="zh-CN"/>
          </a:p>
        </p:txBody>
      </p:sp>
    </p:spTree>
    <p:extLst>
      <p:ext uri="{BB962C8B-B14F-4D97-AF65-F5344CB8AC3E}">
        <p14:creationId xmlns:p14="http://schemas.microsoft.com/office/powerpoint/2010/main" val="3423218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Condensation of Cooper pairs: from 2 to </a:t>
                </a:r>
                <a14:m>
                  <m:oMath xmlns:m="http://schemas.openxmlformats.org/officeDocument/2006/math">
                    <m:sSup>
                      <m:sSupPr>
                        <m:ctrlPr>
                          <a:rPr lang="en-US" altLang="zh-CN" sz="2800" i="1" u="sng">
                            <a:latin typeface="Cambria Math" panose="02040503050406030204" pitchFamily="18" charset="0"/>
                          </a:rPr>
                        </m:ctrlPr>
                      </m:sSupPr>
                      <m:e>
                        <m:r>
                          <a:rPr lang="en-US" altLang="zh-CN" sz="2800" i="1" u="sng">
                            <a:latin typeface="Cambria Math" panose="02040503050406030204" pitchFamily="18" charset="0"/>
                          </a:rPr>
                          <m:t>10</m:t>
                        </m:r>
                      </m:e>
                      <m:sup>
                        <m:r>
                          <a:rPr lang="en-US" altLang="zh-CN" sz="2800" i="1" u="sng">
                            <a:latin typeface="Cambria Math" panose="02040503050406030204" pitchFamily="18" charset="0"/>
                          </a:rPr>
                          <m:t>23</m:t>
                        </m:r>
                      </m:sup>
                    </m:sSup>
                  </m:oMath>
                </a14:m>
                <a:endParaRPr lang="en-US" altLang="zh-CN" sz="2800" u="sng" dirty="0"/>
              </a:p>
            </p:txBody>
          </p:sp>
        </mc:Choice>
        <mc:Fallback xmlns="">
          <p:sp>
            <p:nvSpPr>
              <p:cNvPr id="28675" name="Rectangle 2"/>
              <p:cNvSpPr>
                <a:spLocks noGrp="1" noRot="1" noChangeAspect="1" noMove="1" noResize="1" noEditPoints="1" noAdjustHandles="1" noChangeArrowheads="1" noChangeShapeType="1" noTextEdit="1"/>
              </p:cNvSpPr>
              <p:nvPr>
                <p:ph type="title"/>
              </p:nvPr>
            </p:nvSpPr>
            <p:spPr>
              <a:xfrm>
                <a:off x="1863726" y="379413"/>
                <a:ext cx="8355013" cy="457200"/>
              </a:xfrm>
              <a:blipFill>
                <a:blip r:embed="rId3"/>
                <a:stretch>
                  <a:fillRect t="-20000" b="-44000"/>
                </a:stretch>
              </a:blipFill>
            </p:spPr>
            <p:txBody>
              <a:bodyPr/>
              <a:lstStyle/>
              <a:p>
                <a:r>
                  <a:rPr lang="zh-CN" altLang="en-US">
                    <a:noFill/>
                  </a:rPr>
                  <a:t> </a:t>
                </a:r>
              </a:p>
            </p:txBody>
          </p:sp>
        </mc:Fallback>
      </mc:AlternateContent>
      <p:sp>
        <p:nvSpPr>
          <p:cNvPr id="96" name="Rectangle 15"/>
          <p:cNvSpPr>
            <a:spLocks noChangeArrowheads="1"/>
          </p:cNvSpPr>
          <p:nvPr/>
        </p:nvSpPr>
        <p:spPr bwMode="auto">
          <a:xfrm>
            <a:off x="2186258" y="1191861"/>
            <a:ext cx="64219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All electrons close to the Fermi surface form Cooper pairs. </a:t>
            </a:r>
          </a:p>
        </p:txBody>
      </p:sp>
      <p:sp>
        <p:nvSpPr>
          <p:cNvPr id="2" name="椭圆 1"/>
          <p:cNvSpPr/>
          <p:nvPr/>
        </p:nvSpPr>
        <p:spPr>
          <a:xfrm>
            <a:off x="6694603" y="2932618"/>
            <a:ext cx="2632292" cy="25738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Oval 59"/>
          <p:cNvSpPr>
            <a:spLocks noChangeArrowheads="1"/>
          </p:cNvSpPr>
          <p:nvPr/>
        </p:nvSpPr>
        <p:spPr bwMode="auto">
          <a:xfrm>
            <a:off x="6838620" y="3160397"/>
            <a:ext cx="227999" cy="22616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Oval 59"/>
          <p:cNvSpPr>
            <a:spLocks noChangeArrowheads="1"/>
          </p:cNvSpPr>
          <p:nvPr/>
        </p:nvSpPr>
        <p:spPr bwMode="auto">
          <a:xfrm>
            <a:off x="9022889" y="5109642"/>
            <a:ext cx="227999" cy="226162"/>
          </a:xfrm>
          <a:prstGeom prst="ellipse">
            <a:avLst/>
          </a:prstGeom>
          <a:solidFill>
            <a:srgbClr val="FFC000"/>
          </a:solidFill>
          <a:ln w="9525">
            <a:solidFill>
              <a:schemeClr val="tx1"/>
            </a:solidFill>
            <a:round/>
            <a:headEnd/>
            <a:tailEnd/>
          </a:ln>
          <a:effectLst/>
        </p:spPr>
        <p:txBody>
          <a:bodyPr wrap="none" anchor="ctr"/>
          <a:lstStyle/>
          <a:p>
            <a:endParaRPr lang="zh-CN" altLang="en-US">
              <a:solidFill>
                <a:srgbClr val="0000CC"/>
              </a:solidFill>
            </a:endParaRPr>
          </a:p>
        </p:txBody>
      </p:sp>
      <p:sp>
        <p:nvSpPr>
          <p:cNvPr id="18" name="Freeform 20"/>
          <p:cNvSpPr>
            <a:spLocks/>
          </p:cNvSpPr>
          <p:nvPr/>
        </p:nvSpPr>
        <p:spPr bwMode="auto">
          <a:xfrm flipH="1">
            <a:off x="9091169" y="4830317"/>
            <a:ext cx="45719" cy="784813"/>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C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Freeform 20"/>
          <p:cNvSpPr>
            <a:spLocks/>
          </p:cNvSpPr>
          <p:nvPr/>
        </p:nvSpPr>
        <p:spPr bwMode="auto">
          <a:xfrm flipV="1">
            <a:off x="6962757" y="2958239"/>
            <a:ext cx="321125" cy="568659"/>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Oval 59"/>
          <p:cNvSpPr>
            <a:spLocks noChangeArrowheads="1"/>
          </p:cNvSpPr>
          <p:nvPr/>
        </p:nvSpPr>
        <p:spPr bwMode="auto">
          <a:xfrm>
            <a:off x="7846732" y="2836361"/>
            <a:ext cx="227999" cy="22616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Freeform 20"/>
          <p:cNvSpPr>
            <a:spLocks/>
          </p:cNvSpPr>
          <p:nvPr/>
        </p:nvSpPr>
        <p:spPr bwMode="auto">
          <a:xfrm flipV="1">
            <a:off x="7970869" y="2634203"/>
            <a:ext cx="321125" cy="568659"/>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5" name="直接连接符 4"/>
          <p:cNvCxnSpPr>
            <a:stCxn id="2" idx="1"/>
            <a:endCxn id="2" idx="5"/>
          </p:cNvCxnSpPr>
          <p:nvPr/>
        </p:nvCxnSpPr>
        <p:spPr>
          <a:xfrm>
            <a:off x="7080093" y="3309555"/>
            <a:ext cx="1861312" cy="1820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接连接符 24"/>
          <p:cNvCxnSpPr>
            <a:endCxn id="2" idx="4"/>
          </p:cNvCxnSpPr>
          <p:nvPr/>
        </p:nvCxnSpPr>
        <p:spPr>
          <a:xfrm>
            <a:off x="7970869" y="3202862"/>
            <a:ext cx="39881" cy="2303641"/>
          </a:xfrm>
          <a:prstGeom prst="line">
            <a:avLst/>
          </a:prstGeom>
        </p:spPr>
        <p:style>
          <a:lnRef idx="2">
            <a:schemeClr val="accent1"/>
          </a:lnRef>
          <a:fillRef idx="0">
            <a:schemeClr val="accent1"/>
          </a:fillRef>
          <a:effectRef idx="1">
            <a:schemeClr val="accent1"/>
          </a:effectRef>
          <a:fontRef idx="minor">
            <a:schemeClr val="tx1"/>
          </a:fontRef>
        </p:style>
      </p:cxnSp>
      <p:sp>
        <p:nvSpPr>
          <p:cNvPr id="30" name="Oval 59"/>
          <p:cNvSpPr>
            <a:spLocks noChangeArrowheads="1"/>
          </p:cNvSpPr>
          <p:nvPr/>
        </p:nvSpPr>
        <p:spPr bwMode="auto">
          <a:xfrm>
            <a:off x="7870761" y="5354395"/>
            <a:ext cx="227999" cy="226162"/>
          </a:xfrm>
          <a:prstGeom prst="ellipse">
            <a:avLst/>
          </a:prstGeom>
          <a:solidFill>
            <a:srgbClr val="FFC000"/>
          </a:solidFill>
          <a:ln w="9525">
            <a:solidFill>
              <a:schemeClr val="tx1"/>
            </a:solidFill>
            <a:round/>
            <a:headEnd/>
            <a:tailEnd/>
          </a:ln>
          <a:effectLst/>
        </p:spPr>
        <p:txBody>
          <a:bodyPr wrap="none" anchor="ctr"/>
          <a:lstStyle/>
          <a:p>
            <a:endParaRPr lang="zh-CN" altLang="en-US">
              <a:solidFill>
                <a:srgbClr val="0000CC"/>
              </a:solidFill>
            </a:endParaRPr>
          </a:p>
        </p:txBody>
      </p:sp>
      <p:sp>
        <p:nvSpPr>
          <p:cNvPr id="31" name="Freeform 20"/>
          <p:cNvSpPr>
            <a:spLocks/>
          </p:cNvSpPr>
          <p:nvPr/>
        </p:nvSpPr>
        <p:spPr bwMode="auto">
          <a:xfrm flipH="1">
            <a:off x="7939041" y="5075070"/>
            <a:ext cx="45719" cy="784813"/>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C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33" name="直接连接符 32"/>
          <p:cNvCxnSpPr>
            <a:stCxn id="2" idx="7"/>
            <a:endCxn id="2" idx="3"/>
          </p:cNvCxnSpPr>
          <p:nvPr/>
        </p:nvCxnSpPr>
        <p:spPr>
          <a:xfrm flipH="1">
            <a:off x="7080093" y="3309555"/>
            <a:ext cx="1861312" cy="1820010"/>
          </a:xfrm>
          <a:prstGeom prst="line">
            <a:avLst/>
          </a:prstGeom>
        </p:spPr>
        <p:style>
          <a:lnRef idx="2">
            <a:schemeClr val="accent1"/>
          </a:lnRef>
          <a:fillRef idx="0">
            <a:schemeClr val="accent1"/>
          </a:fillRef>
          <a:effectRef idx="1">
            <a:schemeClr val="accent1"/>
          </a:effectRef>
          <a:fontRef idx="minor">
            <a:schemeClr val="tx1"/>
          </a:fontRef>
        </p:style>
      </p:cxnSp>
      <p:sp>
        <p:nvSpPr>
          <p:cNvPr id="36" name="Oval 59"/>
          <p:cNvSpPr>
            <a:spLocks noChangeArrowheads="1"/>
          </p:cNvSpPr>
          <p:nvPr/>
        </p:nvSpPr>
        <p:spPr bwMode="auto">
          <a:xfrm>
            <a:off x="8913638" y="3052385"/>
            <a:ext cx="227999" cy="22616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Freeform 20"/>
          <p:cNvSpPr>
            <a:spLocks/>
          </p:cNvSpPr>
          <p:nvPr/>
        </p:nvSpPr>
        <p:spPr bwMode="auto">
          <a:xfrm flipV="1">
            <a:off x="9037775" y="2850227"/>
            <a:ext cx="321125" cy="568659"/>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Oval 59"/>
          <p:cNvSpPr>
            <a:spLocks noChangeArrowheads="1"/>
          </p:cNvSpPr>
          <p:nvPr/>
        </p:nvSpPr>
        <p:spPr bwMode="auto">
          <a:xfrm>
            <a:off x="6946632" y="4994355"/>
            <a:ext cx="227999" cy="226162"/>
          </a:xfrm>
          <a:prstGeom prst="ellipse">
            <a:avLst/>
          </a:prstGeom>
          <a:solidFill>
            <a:srgbClr val="FFC000"/>
          </a:solidFill>
          <a:ln w="9525">
            <a:solidFill>
              <a:schemeClr val="tx1"/>
            </a:solidFill>
            <a:round/>
            <a:headEnd/>
            <a:tailEnd/>
          </a:ln>
          <a:effectLst/>
        </p:spPr>
        <p:txBody>
          <a:bodyPr wrap="none" anchor="ctr"/>
          <a:lstStyle/>
          <a:p>
            <a:endParaRPr lang="zh-CN" altLang="en-US">
              <a:solidFill>
                <a:srgbClr val="0000CC"/>
              </a:solidFill>
            </a:endParaRPr>
          </a:p>
        </p:txBody>
      </p:sp>
      <p:sp>
        <p:nvSpPr>
          <p:cNvPr id="39" name="Freeform 20"/>
          <p:cNvSpPr>
            <a:spLocks/>
          </p:cNvSpPr>
          <p:nvPr/>
        </p:nvSpPr>
        <p:spPr bwMode="auto">
          <a:xfrm flipH="1">
            <a:off x="7014912" y="4715030"/>
            <a:ext cx="45719" cy="784813"/>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C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35" name="直接箭头连接符 34"/>
          <p:cNvCxnSpPr/>
          <p:nvPr/>
        </p:nvCxnSpPr>
        <p:spPr>
          <a:xfrm flipH="1">
            <a:off x="7061477" y="2710240"/>
            <a:ext cx="637770" cy="2721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直接箭头连接符 42"/>
          <p:cNvCxnSpPr/>
          <p:nvPr/>
        </p:nvCxnSpPr>
        <p:spPr>
          <a:xfrm flipV="1">
            <a:off x="8291993" y="5580559"/>
            <a:ext cx="621644" cy="3028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6" name="矩形 45"/>
              <p:cNvSpPr/>
              <p:nvPr/>
            </p:nvSpPr>
            <p:spPr>
              <a:xfrm>
                <a:off x="7774929" y="2032968"/>
                <a:ext cx="5170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0000CC"/>
                              </a:solidFill>
                              <a:latin typeface="Cambria Math" panose="02040503050406030204" pitchFamily="18" charset="0"/>
                            </a:rPr>
                          </m:ctrlPr>
                        </m:sSupPr>
                        <m:e>
                          <m:r>
                            <a:rPr lang="en-US" altLang="zh-CN" sz="2400" i="1">
                              <a:solidFill>
                                <a:srgbClr val="0000CC"/>
                              </a:solidFill>
                              <a:latin typeface="Cambria Math" panose="02040503050406030204" pitchFamily="18" charset="0"/>
                            </a:rPr>
                            <m:t>𝑘</m:t>
                          </m:r>
                        </m:e>
                        <m:sup>
                          <m:r>
                            <a:rPr lang="en-US" altLang="zh-CN" sz="2400" i="1">
                              <a:solidFill>
                                <a:srgbClr val="0000CC"/>
                              </a:solidFill>
                              <a:latin typeface="Cambria Math" panose="02040503050406030204" pitchFamily="18" charset="0"/>
                            </a:rPr>
                            <m:t> </m:t>
                          </m:r>
                        </m:sup>
                      </m:sSup>
                    </m:oMath>
                  </m:oMathPara>
                </a14:m>
                <a:endParaRPr lang="zh-CN" altLang="en-US" sz="2400" dirty="0"/>
              </a:p>
            </p:txBody>
          </p:sp>
        </mc:Choice>
        <mc:Fallback xmlns="">
          <p:sp>
            <p:nvSpPr>
              <p:cNvPr id="46" name="矩形 45"/>
              <p:cNvSpPr>
                <a:spLocks noRot="1" noChangeAspect="1" noMove="1" noResize="1" noEditPoints="1" noAdjustHandles="1" noChangeArrowheads="1" noChangeShapeType="1" noTextEdit="1"/>
              </p:cNvSpPr>
              <p:nvPr/>
            </p:nvSpPr>
            <p:spPr>
              <a:xfrm>
                <a:off x="7774929" y="2032968"/>
                <a:ext cx="517065"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a:xfrm>
                <a:off x="7283882" y="5690220"/>
                <a:ext cx="7462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0000CC"/>
                              </a:solidFill>
                              <a:latin typeface="Cambria Math" panose="02040503050406030204" pitchFamily="18" charset="0"/>
                            </a:rPr>
                          </m:ctrlPr>
                        </m:sSupPr>
                        <m:e>
                          <m:r>
                            <a:rPr lang="en-US" altLang="zh-CN" sz="2400" i="1">
                              <a:solidFill>
                                <a:srgbClr val="0000CC"/>
                              </a:solidFill>
                              <a:latin typeface="Cambria Math" panose="02040503050406030204" pitchFamily="18" charset="0"/>
                            </a:rPr>
                            <m:t>−</m:t>
                          </m:r>
                          <m:r>
                            <a:rPr lang="en-US" altLang="zh-CN" sz="2400" i="1">
                              <a:solidFill>
                                <a:srgbClr val="0000CC"/>
                              </a:solidFill>
                              <a:latin typeface="Cambria Math" panose="02040503050406030204" pitchFamily="18" charset="0"/>
                            </a:rPr>
                            <m:t>𝑘</m:t>
                          </m:r>
                        </m:e>
                        <m:sup>
                          <m:r>
                            <a:rPr lang="en-US" altLang="zh-CN" sz="2400" i="1">
                              <a:solidFill>
                                <a:srgbClr val="0000CC"/>
                              </a:solidFill>
                              <a:latin typeface="Cambria Math" panose="02040503050406030204" pitchFamily="18" charset="0"/>
                            </a:rPr>
                            <m:t> </m:t>
                          </m:r>
                        </m:sup>
                      </m:sSup>
                    </m:oMath>
                  </m:oMathPara>
                </a14:m>
                <a:endParaRPr lang="zh-CN" altLang="en-US" sz="2400" dirty="0"/>
              </a:p>
            </p:txBody>
          </p:sp>
        </mc:Choice>
        <mc:Fallback xmlns="">
          <p:sp>
            <p:nvSpPr>
              <p:cNvPr id="50" name="矩形 49"/>
              <p:cNvSpPr>
                <a:spLocks noRot="1" noChangeAspect="1" noMove="1" noResize="1" noEditPoints="1" noAdjustHandles="1" noChangeArrowheads="1" noChangeShapeType="1" noTextEdit="1"/>
              </p:cNvSpPr>
              <p:nvPr/>
            </p:nvSpPr>
            <p:spPr>
              <a:xfrm>
                <a:off x="7283882" y="5690220"/>
                <a:ext cx="746295"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矩形 50"/>
              <p:cNvSpPr/>
              <p:nvPr/>
            </p:nvSpPr>
            <p:spPr>
              <a:xfrm>
                <a:off x="6341113" y="2661042"/>
                <a:ext cx="5821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0000CC"/>
                              </a:solidFill>
                              <a:latin typeface="Cambria Math" panose="02040503050406030204" pitchFamily="18" charset="0"/>
                            </a:rPr>
                          </m:ctrlPr>
                        </m:sSupPr>
                        <m:e>
                          <m:r>
                            <a:rPr lang="en-US" altLang="zh-CN" sz="2400" i="1">
                              <a:solidFill>
                                <a:srgbClr val="0000CC"/>
                              </a:solidFill>
                              <a:latin typeface="Cambria Math" panose="02040503050406030204" pitchFamily="18" charset="0"/>
                            </a:rPr>
                            <m:t>𝑘</m:t>
                          </m:r>
                          <m:r>
                            <a:rPr lang="en-US" altLang="zh-CN" sz="2400" i="1">
                              <a:solidFill>
                                <a:srgbClr val="0000CC"/>
                              </a:solidFill>
                              <a:latin typeface="Cambria Math" panose="02040503050406030204" pitchFamily="18" charset="0"/>
                            </a:rPr>
                            <m:t>′</m:t>
                          </m:r>
                        </m:e>
                        <m:sup>
                          <m:r>
                            <a:rPr lang="en-US" altLang="zh-CN" sz="2400" i="1">
                              <a:solidFill>
                                <a:srgbClr val="0000CC"/>
                              </a:solidFill>
                              <a:latin typeface="Cambria Math" panose="02040503050406030204" pitchFamily="18" charset="0"/>
                            </a:rPr>
                            <m:t> </m:t>
                          </m:r>
                        </m:sup>
                      </m:sSup>
                    </m:oMath>
                  </m:oMathPara>
                </a14:m>
                <a:endParaRPr lang="zh-CN" altLang="en-US" sz="2400" dirty="0"/>
              </a:p>
            </p:txBody>
          </p:sp>
        </mc:Choice>
        <mc:Fallback xmlns="">
          <p:sp>
            <p:nvSpPr>
              <p:cNvPr id="51" name="矩形 50"/>
              <p:cNvSpPr>
                <a:spLocks noRot="1" noChangeAspect="1" noMove="1" noResize="1" noEditPoints="1" noAdjustHandles="1" noChangeArrowheads="1" noChangeShapeType="1" noTextEdit="1"/>
              </p:cNvSpPr>
              <p:nvPr/>
            </p:nvSpPr>
            <p:spPr>
              <a:xfrm>
                <a:off x="6341113" y="2661042"/>
                <a:ext cx="582147" cy="461665"/>
              </a:xfrm>
              <a:prstGeom prst="rect">
                <a:avLst/>
              </a:prstGeom>
              <a:blipFill>
                <a:blip r:embed="rId6"/>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p:cNvSpPr/>
              <p:nvPr/>
            </p:nvSpPr>
            <p:spPr>
              <a:xfrm>
                <a:off x="9340370" y="5130993"/>
                <a:ext cx="8113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solidFill>
                                <a:srgbClr val="0000CC"/>
                              </a:solidFill>
                              <a:latin typeface="Cambria Math" panose="02040503050406030204" pitchFamily="18" charset="0"/>
                            </a:rPr>
                          </m:ctrlPr>
                        </m:sSupPr>
                        <m:e>
                          <m:r>
                            <a:rPr lang="en-US" altLang="zh-CN" sz="2400" i="1">
                              <a:solidFill>
                                <a:srgbClr val="0000CC"/>
                              </a:solidFill>
                              <a:latin typeface="Cambria Math" panose="02040503050406030204" pitchFamily="18" charset="0"/>
                            </a:rPr>
                            <m:t>−</m:t>
                          </m:r>
                          <m:r>
                            <a:rPr lang="en-US" altLang="zh-CN" sz="2400" i="1">
                              <a:solidFill>
                                <a:srgbClr val="0000CC"/>
                              </a:solidFill>
                              <a:latin typeface="Cambria Math" panose="02040503050406030204" pitchFamily="18" charset="0"/>
                            </a:rPr>
                            <m:t>𝑘</m:t>
                          </m:r>
                          <m:r>
                            <a:rPr lang="en-US" altLang="zh-CN" sz="2400" i="1">
                              <a:solidFill>
                                <a:srgbClr val="0000CC"/>
                              </a:solidFill>
                              <a:latin typeface="Cambria Math" panose="02040503050406030204" pitchFamily="18" charset="0"/>
                            </a:rPr>
                            <m:t>′</m:t>
                          </m:r>
                        </m:e>
                        <m:sup>
                          <m:r>
                            <a:rPr lang="en-US" altLang="zh-CN" sz="2400" i="1">
                              <a:solidFill>
                                <a:srgbClr val="0000CC"/>
                              </a:solidFill>
                              <a:latin typeface="Cambria Math" panose="02040503050406030204" pitchFamily="18" charset="0"/>
                            </a:rPr>
                            <m:t> </m:t>
                          </m:r>
                        </m:sup>
                      </m:sSup>
                    </m:oMath>
                  </m:oMathPara>
                </a14:m>
                <a:endParaRPr lang="zh-CN" altLang="en-US" sz="2400" dirty="0"/>
              </a:p>
            </p:txBody>
          </p:sp>
        </mc:Choice>
        <mc:Fallback xmlns="">
          <p:sp>
            <p:nvSpPr>
              <p:cNvPr id="52" name="矩形 51"/>
              <p:cNvSpPr>
                <a:spLocks noRot="1" noChangeAspect="1" noMove="1" noResize="1" noEditPoints="1" noAdjustHandles="1" noChangeArrowheads="1" noChangeShapeType="1" noTextEdit="1"/>
              </p:cNvSpPr>
              <p:nvPr/>
            </p:nvSpPr>
            <p:spPr>
              <a:xfrm>
                <a:off x="9340370" y="5130993"/>
                <a:ext cx="811376" cy="461665"/>
              </a:xfrm>
              <a:prstGeom prst="rect">
                <a:avLst/>
              </a:prstGeom>
              <a:blipFill>
                <a:blip r:embed="rId7"/>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Rectangle 15"/>
              <p:cNvSpPr>
                <a:spLocks noChangeArrowheads="1"/>
              </p:cNvSpPr>
              <p:nvPr/>
            </p:nvSpPr>
            <p:spPr bwMode="auto">
              <a:xfrm>
                <a:off x="2160440" y="2514100"/>
                <a:ext cx="3404209"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Different Cooper pairs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𝑘</m:t>
                        </m:r>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𝑘</m:t>
                        </m:r>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a14:m>
                <a:r>
                  <a:rPr lang="en-US" altLang="zh-CN" sz="2200" dirty="0">
                    <a:solidFill>
                      <a:srgbClr val="0000CC"/>
                    </a:solidFill>
                    <a:latin typeface="Tahoma" panose="020B0604030504040204" pitchFamily="34" charset="0"/>
                  </a:rPr>
                  <a:t>) scatter into each other.</a:t>
                </a:r>
              </a:p>
            </p:txBody>
          </p:sp>
        </mc:Choice>
        <mc:Fallback xmlns="">
          <p:sp>
            <p:nvSpPr>
              <p:cNvPr id="53" name="Rectangle 15"/>
              <p:cNvSpPr>
                <a:spLocks noRot="1" noChangeAspect="1" noMove="1" noResize="1" noEditPoints="1" noAdjustHandles="1" noChangeArrowheads="1" noChangeShapeType="1" noTextEdit="1"/>
              </p:cNvSpPr>
              <p:nvPr/>
            </p:nvSpPr>
            <p:spPr bwMode="auto">
              <a:xfrm>
                <a:off x="2160440" y="2514100"/>
                <a:ext cx="3404209" cy="1107996"/>
              </a:xfrm>
              <a:prstGeom prst="rect">
                <a:avLst/>
              </a:prstGeom>
              <a:blipFill>
                <a:blip r:embed="rId8"/>
                <a:stretch>
                  <a:fillRect l="-2326" t="-3297" b="-1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4" name="Rectangle 15"/>
          <p:cNvSpPr>
            <a:spLocks noChangeArrowheads="1"/>
          </p:cNvSpPr>
          <p:nvPr/>
        </p:nvSpPr>
        <p:spPr bwMode="auto">
          <a:xfrm>
            <a:off x="2235576" y="4174895"/>
            <a:ext cx="3555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They share the same phase information, and build up</a:t>
            </a:r>
            <a:r>
              <a:rPr lang="en-US" altLang="zh-CN" sz="2200" dirty="0">
                <a:solidFill>
                  <a:srgbClr val="0000CC"/>
                </a:solidFill>
                <a:latin typeface="Tahoma" panose="020B0604030504040204" pitchFamily="34" charset="0"/>
                <a:sym typeface="Wingdings" panose="05000000000000000000" pitchFamily="2" charset="2"/>
              </a:rPr>
              <a:t> phase coherence </a:t>
            </a:r>
            <a:endParaRPr lang="en-US" altLang="zh-CN" sz="2200" dirty="0">
              <a:solidFill>
                <a:srgbClr val="0000CC"/>
              </a:solidFill>
              <a:latin typeface="Tahoma" panose="020B0604030504040204" pitchFamily="34" charset="0"/>
            </a:endParaRPr>
          </a:p>
        </p:txBody>
      </p:sp>
      <p:pic>
        <p:nvPicPr>
          <p:cNvPr id="55" name="图片 54"/>
          <p:cNvPicPr>
            <a:picLocks noChangeAspect="1"/>
          </p:cNvPicPr>
          <p:nvPr/>
        </p:nvPicPr>
        <p:blipFill rotWithShape="1">
          <a:blip r:embed="rId9"/>
          <a:srcRect l="24324" t="65690" r="35811" b="1"/>
          <a:stretch/>
        </p:blipFill>
        <p:spPr>
          <a:xfrm>
            <a:off x="4043619" y="6162886"/>
            <a:ext cx="2304256" cy="601549"/>
          </a:xfrm>
          <a:prstGeom prst="rect">
            <a:avLst/>
          </a:prstGeom>
        </p:spPr>
      </p:pic>
      <mc:AlternateContent xmlns:mc="http://schemas.openxmlformats.org/markup-compatibility/2006" xmlns:a14="http://schemas.microsoft.com/office/drawing/2010/main">
        <mc:Choice Requires="a14">
          <p:sp>
            <p:nvSpPr>
              <p:cNvPr id="56" name="Rectangle 15"/>
              <p:cNvSpPr>
                <a:spLocks noChangeArrowheads="1"/>
              </p:cNvSpPr>
              <p:nvPr/>
            </p:nvSpPr>
            <p:spPr bwMode="auto">
              <a:xfrm>
                <a:off x="2418081" y="6204322"/>
                <a:ext cx="2023189"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𝜑</m:t>
                          </m:r>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1</m:t>
                              </m:r>
                            </m:sub>
                          </m:sSub>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2</m:t>
                              </m:r>
                            </m:sub>
                          </m:sSub>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m:oMathPara>
                </a14:m>
                <a:endParaRPr lang="en-US" altLang="zh-CN" sz="2200" i="1" dirty="0">
                  <a:solidFill>
                    <a:srgbClr val="0000CC"/>
                  </a:solidFill>
                  <a:latin typeface="Cambria Math" panose="02040503050406030204" pitchFamily="18" charset="0"/>
                </a:endParaRPr>
              </a:p>
            </p:txBody>
          </p:sp>
        </mc:Choice>
        <mc:Fallback xmlns="">
          <p:sp>
            <p:nvSpPr>
              <p:cNvPr id="56" name="Rectangle 15"/>
              <p:cNvSpPr>
                <a:spLocks noRot="1" noChangeAspect="1" noMove="1" noResize="1" noEditPoints="1" noAdjustHandles="1" noChangeArrowheads="1" noChangeShapeType="1" noTextEdit="1"/>
              </p:cNvSpPr>
              <p:nvPr/>
            </p:nvSpPr>
            <p:spPr bwMode="auto">
              <a:xfrm>
                <a:off x="2418081" y="6204322"/>
                <a:ext cx="2023189" cy="430887"/>
              </a:xfrm>
              <a:prstGeom prst="rect">
                <a:avLst/>
              </a:prstGeom>
              <a:blipFill>
                <a:blip r:embed="rId10"/>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77037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From 2 to </a:t>
                </a:r>
                <a14:m>
                  <m:oMath xmlns:m="http://schemas.openxmlformats.org/officeDocument/2006/math">
                    <m:sSup>
                      <m:sSupPr>
                        <m:ctrlPr>
                          <a:rPr lang="en-US" altLang="zh-CN" sz="2800" i="1" u="sng">
                            <a:latin typeface="Cambria Math" panose="02040503050406030204" pitchFamily="18" charset="0"/>
                          </a:rPr>
                        </m:ctrlPr>
                      </m:sSupPr>
                      <m:e>
                        <m:r>
                          <a:rPr lang="en-US" altLang="zh-CN" sz="2800" i="1" u="sng">
                            <a:latin typeface="Cambria Math" panose="02040503050406030204" pitchFamily="18" charset="0"/>
                          </a:rPr>
                          <m:t>10</m:t>
                        </m:r>
                      </m:e>
                      <m:sup>
                        <m:r>
                          <a:rPr lang="en-US" altLang="zh-CN" sz="2800" i="1" u="sng">
                            <a:latin typeface="Cambria Math" panose="02040503050406030204" pitchFamily="18" charset="0"/>
                          </a:rPr>
                          <m:t>23</m:t>
                        </m:r>
                      </m:sup>
                    </m:sSup>
                  </m:oMath>
                </a14:m>
                <a:r>
                  <a:rPr lang="en-US" altLang="zh-CN" sz="2800" u="sng" dirty="0"/>
                  <a:t>-- Condensation of Cooper pairs</a:t>
                </a:r>
              </a:p>
            </p:txBody>
          </p:sp>
        </mc:Choice>
        <mc:Fallback xmlns="">
          <p:sp>
            <p:nvSpPr>
              <p:cNvPr id="28675" name="Rectangle 2"/>
              <p:cNvSpPr>
                <a:spLocks noGrp="1" noRot="1" noChangeAspect="1" noMove="1" noResize="1" noEditPoints="1" noAdjustHandles="1" noChangeArrowheads="1" noChangeShapeType="1" noTextEdit="1"/>
              </p:cNvSpPr>
              <p:nvPr>
                <p:ph type="title"/>
              </p:nvPr>
            </p:nvSpPr>
            <p:spPr>
              <a:xfrm>
                <a:off x="1863726" y="379413"/>
                <a:ext cx="8355013" cy="457200"/>
              </a:xfrm>
              <a:blipFill>
                <a:blip r:embed="rId3"/>
                <a:stretch>
                  <a:fillRect t="-20000" b="-4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Rectangle 15"/>
              <p:cNvSpPr>
                <a:spLocks noChangeArrowheads="1"/>
              </p:cNvSpPr>
              <p:nvPr/>
            </p:nvSpPr>
            <p:spPr bwMode="auto">
              <a:xfrm>
                <a:off x="2190678" y="3291157"/>
                <a:ext cx="6281586" cy="1107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Different Cooper pairs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𝑘</m:t>
                        </m:r>
                        <m:r>
                          <a:rPr lang="en-US" altLang="zh-CN" sz="2200" i="1">
                            <a:solidFill>
                              <a:srgbClr val="0000CC"/>
                            </a:solidFill>
                            <a:latin typeface="Cambria Math" panose="02040503050406030204" pitchFamily="18" charset="0"/>
                          </a:rPr>
                          <m:t>↑, −</m:t>
                        </m:r>
                        <m:r>
                          <a:rPr lang="en-US" altLang="zh-CN" sz="2200" i="1">
                            <a:solidFill>
                              <a:srgbClr val="0000CC"/>
                            </a:solidFill>
                            <a:latin typeface="Cambria Math" panose="02040503050406030204" pitchFamily="18" charset="0"/>
                          </a:rPr>
                          <m:t>𝑘</m:t>
                        </m:r>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a14:m>
                <a:r>
                  <a:rPr lang="en-US" altLang="zh-CN" sz="2200" dirty="0">
                    <a:solidFill>
                      <a:srgbClr val="0000CC"/>
                    </a:solidFill>
                    <a:latin typeface="Tahoma" panose="020B0604030504040204" pitchFamily="34" charset="0"/>
                  </a:rPr>
                  <a:t>) share the same condensate </a:t>
                </a:r>
                <a:r>
                  <a:rPr lang="en-US" altLang="zh-CN" sz="2200" dirty="0" err="1">
                    <a:solidFill>
                      <a:srgbClr val="0000CC"/>
                    </a:solidFill>
                    <a:latin typeface="Tahoma" panose="020B0604030504040204" pitchFamily="34" charset="0"/>
                  </a:rPr>
                  <a:t>wavefunction</a:t>
                </a:r>
                <a:r>
                  <a:rPr lang="en-US" altLang="zh-CN" sz="2200" dirty="0">
                    <a:solidFill>
                      <a:srgbClr val="0000CC"/>
                    </a:solidFill>
                    <a:latin typeface="Tahoma" panose="020B0604030504040204" pitchFamily="34" charset="0"/>
                  </a:rPr>
                  <a:t>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𝜒</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𝑘</m:t>
                        </m:r>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a14:m>
                <a:r>
                  <a:rPr lang="en-US" altLang="zh-CN" sz="2200" dirty="0">
                    <a:solidFill>
                      <a:srgbClr val="0000CC"/>
                    </a:solidFill>
                    <a:latin typeface="Tahoma" panose="020B0604030504040204" pitchFamily="34" charset="0"/>
                  </a:rPr>
                  <a:t> </a:t>
                </a:r>
                <a:r>
                  <a:rPr lang="en-US" altLang="zh-CN" sz="2200" dirty="0">
                    <a:solidFill>
                      <a:srgbClr val="0000CC"/>
                    </a:solidFill>
                    <a:latin typeface="Tahoma" panose="020B0604030504040204" pitchFamily="34" charset="0"/>
                    <a:sym typeface="Wingdings" panose="05000000000000000000" pitchFamily="2" charset="2"/>
                  </a:rPr>
                  <a:t> phase coherence </a:t>
                </a:r>
                <a:endParaRPr lang="en-US" altLang="zh-CN" sz="2200" dirty="0">
                  <a:solidFill>
                    <a:srgbClr val="0000CC"/>
                  </a:solidFill>
                  <a:latin typeface="Tahoma" panose="020B0604030504040204" pitchFamily="34" charset="0"/>
                </a:endParaRPr>
              </a:p>
            </p:txBody>
          </p:sp>
        </mc:Choice>
        <mc:Fallback xmlns="">
          <p:sp>
            <p:nvSpPr>
              <p:cNvPr id="96" name="Rectangle 15"/>
              <p:cNvSpPr>
                <a:spLocks noRot="1" noChangeAspect="1" noMove="1" noResize="1" noEditPoints="1" noAdjustHandles="1" noChangeArrowheads="1" noChangeShapeType="1" noTextEdit="1"/>
              </p:cNvSpPr>
              <p:nvPr/>
            </p:nvSpPr>
            <p:spPr bwMode="auto">
              <a:xfrm>
                <a:off x="2190678" y="3291157"/>
                <a:ext cx="6281586" cy="1107996"/>
              </a:xfrm>
              <a:prstGeom prst="rect">
                <a:avLst/>
              </a:prstGeom>
              <a:blipFill>
                <a:blip r:embed="rId4"/>
                <a:stretch>
                  <a:fillRect l="-1261" t="-3846" b="-109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3" name="图片 2"/>
          <p:cNvPicPr>
            <a:picLocks noChangeAspect="1"/>
          </p:cNvPicPr>
          <p:nvPr/>
        </p:nvPicPr>
        <p:blipFill rotWithShape="1">
          <a:blip r:embed="rId5"/>
          <a:srcRect l="24324" t="65690" r="35811" b="1"/>
          <a:stretch/>
        </p:blipFill>
        <p:spPr>
          <a:xfrm>
            <a:off x="4295800" y="1156133"/>
            <a:ext cx="2304256" cy="601549"/>
          </a:xfrm>
          <a:prstGeom prst="rect">
            <a:avLst/>
          </a:prstGeom>
        </p:spPr>
      </p:pic>
      <p:pic>
        <p:nvPicPr>
          <p:cNvPr id="7" name="图片 6"/>
          <p:cNvPicPr>
            <a:picLocks noChangeAspect="1"/>
          </p:cNvPicPr>
          <p:nvPr/>
        </p:nvPicPr>
        <p:blipFill rotWithShape="1">
          <a:blip r:embed="rId6"/>
          <a:srcRect l="3659" r="6435" b="17184"/>
          <a:stretch/>
        </p:blipFill>
        <p:spPr>
          <a:xfrm>
            <a:off x="2539604" y="1935237"/>
            <a:ext cx="6012668" cy="1166687"/>
          </a:xfrm>
          <a:prstGeom prst="rect">
            <a:avLst/>
          </a:prstGeom>
        </p:spPr>
      </p:pic>
      <mc:AlternateContent xmlns:mc="http://schemas.openxmlformats.org/markup-compatibility/2006" xmlns:a14="http://schemas.microsoft.com/office/drawing/2010/main">
        <mc:Choice Requires="a14">
          <p:sp>
            <p:nvSpPr>
              <p:cNvPr id="13" name="Rectangle 15"/>
              <p:cNvSpPr>
                <a:spLocks noChangeArrowheads="1"/>
              </p:cNvSpPr>
              <p:nvPr/>
            </p:nvSpPr>
            <p:spPr bwMode="auto">
              <a:xfrm>
                <a:off x="2670262" y="1197569"/>
                <a:ext cx="2023189"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𝜑</m:t>
                          </m:r>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1</m:t>
                              </m:r>
                            </m:sub>
                          </m:sSub>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𝑟</m:t>
                              </m:r>
                            </m:e>
                            <m:sub>
                              <m:r>
                                <a:rPr lang="en-US" altLang="zh-CN" sz="2200" i="1">
                                  <a:solidFill>
                                    <a:srgbClr val="0000CC"/>
                                  </a:solidFill>
                                  <a:latin typeface="Cambria Math" panose="02040503050406030204" pitchFamily="18" charset="0"/>
                                </a:rPr>
                                <m:t>2</m:t>
                              </m:r>
                            </m:sub>
                          </m:sSub>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m:oMathPara>
                </a14:m>
                <a:endParaRPr lang="en-US" altLang="zh-CN" sz="2200" i="1" dirty="0">
                  <a:solidFill>
                    <a:srgbClr val="0000CC"/>
                  </a:solidFill>
                  <a:latin typeface="Cambria Math" panose="02040503050406030204" pitchFamily="18" charset="0"/>
                </a:endParaRPr>
              </a:p>
            </p:txBody>
          </p:sp>
        </mc:Choice>
        <mc:Fallback xmlns="">
          <p:sp>
            <p:nvSpPr>
              <p:cNvPr id="13" name="Rectangle 15"/>
              <p:cNvSpPr>
                <a:spLocks noRot="1" noChangeAspect="1" noMove="1" noResize="1" noEditPoints="1" noAdjustHandles="1" noChangeArrowheads="1" noChangeShapeType="1" noTextEdit="1"/>
              </p:cNvSpPr>
              <p:nvPr/>
            </p:nvSpPr>
            <p:spPr bwMode="auto">
              <a:xfrm>
                <a:off x="2670262" y="1197569"/>
                <a:ext cx="2023189" cy="430887"/>
              </a:xfrm>
              <a:prstGeom prst="rect">
                <a:avLst/>
              </a:prstGeom>
              <a:blipFill>
                <a:blip r:embed="rId7"/>
                <a:stretch>
                  <a:fillRect b="-197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8" name="图片 7"/>
          <p:cNvPicPr>
            <a:picLocks noChangeAspect="1"/>
          </p:cNvPicPr>
          <p:nvPr/>
        </p:nvPicPr>
        <p:blipFill rotWithShape="1">
          <a:blip r:embed="rId8"/>
          <a:srcRect r="18284"/>
          <a:stretch/>
        </p:blipFill>
        <p:spPr>
          <a:xfrm>
            <a:off x="1863726" y="5479574"/>
            <a:ext cx="4032347" cy="936104"/>
          </a:xfrm>
          <a:prstGeom prst="rect">
            <a:avLst/>
          </a:prstGeom>
        </p:spPr>
      </p:pic>
      <p:sp>
        <p:nvSpPr>
          <p:cNvPr id="15" name="Rectangle 15"/>
          <p:cNvSpPr>
            <a:spLocks noChangeArrowheads="1"/>
          </p:cNvSpPr>
          <p:nvPr/>
        </p:nvSpPr>
        <p:spPr bwMode="auto">
          <a:xfrm>
            <a:off x="2190678" y="4609962"/>
            <a:ext cx="3816424" cy="4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The BCS gap </a:t>
            </a:r>
            <a:r>
              <a:rPr lang="en-US" altLang="zh-CN" sz="2200" dirty="0" err="1">
                <a:solidFill>
                  <a:srgbClr val="0000CC"/>
                </a:solidFill>
                <a:latin typeface="Tahoma" panose="020B0604030504040204" pitchFamily="34" charset="0"/>
              </a:rPr>
              <a:t>equati</a:t>
            </a:r>
            <a:r>
              <a:rPr lang="en-US" altLang="zh-CN" sz="2200" dirty="0">
                <a:solidFill>
                  <a:srgbClr val="0000CC"/>
                </a:solidFill>
                <a:latin typeface="Tahoma" panose="020B0604030504040204" pitchFamily="34" charset="0"/>
              </a:rPr>
              <a:t>:</a:t>
            </a:r>
          </a:p>
        </p:txBody>
      </p:sp>
      <p:pic>
        <p:nvPicPr>
          <p:cNvPr id="9" name="图片 8"/>
          <p:cNvPicPr>
            <a:picLocks noChangeAspect="1"/>
          </p:cNvPicPr>
          <p:nvPr/>
        </p:nvPicPr>
        <p:blipFill rotWithShape="1">
          <a:blip r:embed="rId9"/>
          <a:srcRect t="3705" r="7912"/>
          <a:stretch/>
        </p:blipFill>
        <p:spPr>
          <a:xfrm>
            <a:off x="6535699" y="5072982"/>
            <a:ext cx="1772641" cy="582855"/>
          </a:xfrm>
          <a:prstGeom prst="rect">
            <a:avLst/>
          </a:prstGeom>
        </p:spPr>
      </p:pic>
      <p:pic>
        <p:nvPicPr>
          <p:cNvPr id="10" name="图片 9"/>
          <p:cNvPicPr>
            <a:picLocks noChangeAspect="1"/>
          </p:cNvPicPr>
          <p:nvPr/>
        </p:nvPicPr>
        <p:blipFill>
          <a:blip r:embed="rId10"/>
          <a:stretch>
            <a:fillRect/>
          </a:stretch>
        </p:blipFill>
        <p:spPr>
          <a:xfrm>
            <a:off x="6488021" y="5947626"/>
            <a:ext cx="2491351" cy="635056"/>
          </a:xfrm>
          <a:prstGeom prst="rect">
            <a:avLst/>
          </a:prstGeom>
        </p:spPr>
      </p:pic>
      <p:pic>
        <p:nvPicPr>
          <p:cNvPr id="11" name="图片 10"/>
          <p:cNvPicPr>
            <a:picLocks noChangeAspect="1"/>
          </p:cNvPicPr>
          <p:nvPr/>
        </p:nvPicPr>
        <p:blipFill>
          <a:blip r:embed="rId11"/>
          <a:stretch>
            <a:fillRect/>
          </a:stretch>
        </p:blipFill>
        <p:spPr>
          <a:xfrm>
            <a:off x="8995842" y="5517313"/>
            <a:ext cx="1557968" cy="593730"/>
          </a:xfrm>
          <a:prstGeom prst="rect">
            <a:avLst/>
          </a:prstGeom>
        </p:spPr>
      </p:pic>
      <p:sp>
        <p:nvSpPr>
          <p:cNvPr id="12" name="右箭头 11"/>
          <p:cNvSpPr/>
          <p:nvPr/>
        </p:nvSpPr>
        <p:spPr>
          <a:xfrm>
            <a:off x="8372252" y="5621397"/>
            <a:ext cx="360040" cy="2836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右箭头 19"/>
          <p:cNvSpPr/>
          <p:nvPr/>
        </p:nvSpPr>
        <p:spPr>
          <a:xfrm>
            <a:off x="6016928" y="5578239"/>
            <a:ext cx="505399" cy="2836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2055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3213F8-5F24-4C19-96B6-7A01AEC220FE}" type="slidenum">
              <a:rPr lang="en-US" altLang="zh-CN" sz="1400"/>
              <a:pPr>
                <a:spcBef>
                  <a:spcPct val="0"/>
                </a:spcBef>
                <a:buFontTx/>
                <a:buNone/>
              </a:pPr>
              <a:t>57</a:t>
            </a:fld>
            <a:endParaRPr lang="en-US" altLang="zh-CN" sz="1400"/>
          </a:p>
        </p:txBody>
      </p:sp>
      <p:sp>
        <p:nvSpPr>
          <p:cNvPr id="28675" name="Rectangle 2"/>
          <p:cNvSpPr>
            <a:spLocks noGrp="1" noChangeArrowheads="1"/>
          </p:cNvSpPr>
          <p:nvPr>
            <p:ph type="title"/>
          </p:nvPr>
        </p:nvSpPr>
        <p:spPr>
          <a:xfrm>
            <a:off x="1863726" y="379413"/>
            <a:ext cx="8355013" cy="457200"/>
          </a:xfrm>
          <a:noFill/>
        </p:spPr>
        <p:txBody>
          <a:bodyPr/>
          <a:lstStyle/>
          <a:p>
            <a:pPr eaLnBrk="1" hangingPunct="1"/>
            <a:r>
              <a:rPr lang="en-US" altLang="zh-CN" sz="2800" u="sng" dirty="0"/>
              <a:t>The gluing force – electron phonon interaction</a:t>
            </a:r>
          </a:p>
        </p:txBody>
      </p:sp>
      <p:grpSp>
        <p:nvGrpSpPr>
          <p:cNvPr id="12" name="Group 18"/>
          <p:cNvGrpSpPr>
            <a:grpSpLocks/>
          </p:cNvGrpSpPr>
          <p:nvPr/>
        </p:nvGrpSpPr>
        <p:grpSpPr bwMode="auto">
          <a:xfrm>
            <a:off x="6748137" y="1186173"/>
            <a:ext cx="2873758" cy="2147900"/>
            <a:chOff x="570" y="2409"/>
            <a:chExt cx="2006" cy="1739"/>
          </a:xfrm>
        </p:grpSpPr>
        <p:sp>
          <p:nvSpPr>
            <p:cNvPr id="13" name="Freeform 19"/>
            <p:cNvSpPr>
              <a:spLocks/>
            </p:cNvSpPr>
            <p:nvPr/>
          </p:nvSpPr>
          <p:spPr bwMode="auto">
            <a:xfrm rot="10800000" flipH="1">
              <a:off x="2197" y="3053"/>
              <a:ext cx="18" cy="380"/>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Freeform 20"/>
            <p:cNvSpPr>
              <a:spLocks/>
            </p:cNvSpPr>
            <p:nvPr/>
          </p:nvSpPr>
          <p:spPr bwMode="auto">
            <a:xfrm flipH="1">
              <a:off x="922" y="3053"/>
              <a:ext cx="18" cy="380"/>
            </a:xfrm>
            <a:custGeom>
              <a:avLst/>
              <a:gdLst>
                <a:gd name="T0" fmla="*/ 0 w 1"/>
                <a:gd name="T1" fmla="*/ 2308 h 311"/>
                <a:gd name="T2" fmla="*/ 0 w 1"/>
                <a:gd name="T3" fmla="*/ 0 h 311"/>
                <a:gd name="T4" fmla="*/ 0 60000 65536"/>
                <a:gd name="T5" fmla="*/ 0 60000 65536"/>
                <a:gd name="T6" fmla="*/ 0 w 1"/>
                <a:gd name="T7" fmla="*/ 0 h 311"/>
                <a:gd name="T8" fmla="*/ 1 w 1"/>
                <a:gd name="T9" fmla="*/ 311 h 311"/>
              </a:gdLst>
              <a:ahLst/>
              <a:cxnLst>
                <a:cxn ang="T4">
                  <a:pos x="T0" y="T1"/>
                </a:cxn>
                <a:cxn ang="T5">
                  <a:pos x="T2" y="T3"/>
                </a:cxn>
              </a:cxnLst>
              <a:rect l="T6" t="T7" r="T8" b="T9"/>
              <a:pathLst>
                <a:path w="1" h="311">
                  <a:moveTo>
                    <a:pt x="0" y="311"/>
                  </a:moveTo>
                  <a:lnTo>
                    <a:pt x="0" y="0"/>
                  </a:lnTo>
                </a:path>
              </a:pathLst>
            </a:custGeom>
            <a:noFill/>
            <a:ln w="3175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Oval 21"/>
            <p:cNvSpPr>
              <a:spLocks noChangeArrowheads="1"/>
            </p:cNvSpPr>
            <p:nvPr/>
          </p:nvSpPr>
          <p:spPr bwMode="auto">
            <a:xfrm>
              <a:off x="877" y="3161"/>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16" name="Group 22"/>
            <p:cNvGrpSpPr>
              <a:grpSpLocks/>
            </p:cNvGrpSpPr>
            <p:nvPr/>
          </p:nvGrpSpPr>
          <p:grpSpPr bwMode="auto">
            <a:xfrm>
              <a:off x="585" y="2412"/>
              <a:ext cx="261" cy="349"/>
              <a:chOff x="292" y="2455"/>
              <a:chExt cx="291" cy="360"/>
            </a:xfrm>
          </p:grpSpPr>
          <p:sp>
            <p:nvSpPr>
              <p:cNvPr id="90" name="Oval 2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1" name="Text Box 24"/>
              <p:cNvSpPr txBox="1">
                <a:spLocks noChangeArrowheads="1"/>
              </p:cNvSpPr>
              <p:nvPr/>
            </p:nvSpPr>
            <p:spPr bwMode="auto">
              <a:xfrm>
                <a:off x="292" y="2455"/>
                <a:ext cx="29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7" name="Group 25"/>
            <p:cNvGrpSpPr>
              <a:grpSpLocks/>
            </p:cNvGrpSpPr>
            <p:nvPr/>
          </p:nvGrpSpPr>
          <p:grpSpPr bwMode="auto">
            <a:xfrm>
              <a:off x="580" y="2875"/>
              <a:ext cx="290" cy="349"/>
              <a:chOff x="274" y="2455"/>
              <a:chExt cx="324" cy="360"/>
            </a:xfrm>
          </p:grpSpPr>
          <p:sp>
            <p:nvSpPr>
              <p:cNvPr id="88" name="Oval 2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9" name="Text Box 27"/>
              <p:cNvSpPr txBox="1">
                <a:spLocks noChangeArrowheads="1"/>
              </p:cNvSpPr>
              <p:nvPr/>
            </p:nvSpPr>
            <p:spPr bwMode="auto">
              <a:xfrm>
                <a:off x="274"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8" name="Group 28"/>
            <p:cNvGrpSpPr>
              <a:grpSpLocks/>
            </p:cNvGrpSpPr>
            <p:nvPr/>
          </p:nvGrpSpPr>
          <p:grpSpPr bwMode="auto">
            <a:xfrm>
              <a:off x="598" y="3799"/>
              <a:ext cx="233" cy="349"/>
              <a:chOff x="307" y="2455"/>
              <a:chExt cx="260" cy="360"/>
            </a:xfrm>
          </p:grpSpPr>
          <p:sp>
            <p:nvSpPr>
              <p:cNvPr id="86" name="Oval 2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7" name="Text Box 30"/>
              <p:cNvSpPr txBox="1">
                <a:spLocks noChangeArrowheads="1"/>
              </p:cNvSpPr>
              <p:nvPr/>
            </p:nvSpPr>
            <p:spPr bwMode="auto">
              <a:xfrm>
                <a:off x="307" y="2455"/>
                <a:ext cx="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19" name="Group 31"/>
            <p:cNvGrpSpPr>
              <a:grpSpLocks/>
            </p:cNvGrpSpPr>
            <p:nvPr/>
          </p:nvGrpSpPr>
          <p:grpSpPr bwMode="auto">
            <a:xfrm>
              <a:off x="570" y="3337"/>
              <a:ext cx="290" cy="349"/>
              <a:chOff x="275" y="2455"/>
              <a:chExt cx="323" cy="360"/>
            </a:xfrm>
          </p:grpSpPr>
          <p:sp>
            <p:nvSpPr>
              <p:cNvPr id="84" name="Oval 3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5" name="Text Box 3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20" name="Rectangle 34"/>
            <p:cNvSpPr>
              <a:spLocks noChangeArrowheads="1"/>
            </p:cNvSpPr>
            <p:nvPr/>
          </p:nvSpPr>
          <p:spPr bwMode="auto">
            <a:xfrm>
              <a:off x="72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1" name="Rectangle 35"/>
            <p:cNvSpPr>
              <a:spLocks noChangeArrowheads="1"/>
            </p:cNvSpPr>
            <p:nvPr/>
          </p:nvSpPr>
          <p:spPr bwMode="auto">
            <a:xfrm>
              <a:off x="72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22" name="Rectangle 36"/>
            <p:cNvSpPr>
              <a:spLocks noChangeArrowheads="1"/>
            </p:cNvSpPr>
            <p:nvPr/>
          </p:nvSpPr>
          <p:spPr bwMode="auto">
            <a:xfrm>
              <a:off x="72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23" name="Group 37"/>
            <p:cNvGrpSpPr>
              <a:grpSpLocks/>
            </p:cNvGrpSpPr>
            <p:nvPr/>
          </p:nvGrpSpPr>
          <p:grpSpPr bwMode="auto">
            <a:xfrm>
              <a:off x="996" y="2409"/>
              <a:ext cx="290" cy="349"/>
              <a:chOff x="275" y="2455"/>
              <a:chExt cx="323" cy="360"/>
            </a:xfrm>
          </p:grpSpPr>
          <p:sp>
            <p:nvSpPr>
              <p:cNvPr id="82" name="Oval 3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3" name="Text Box 3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dirty="0">
                    <a:solidFill>
                      <a:srgbClr val="0000CC"/>
                    </a:solidFill>
                    <a:latin typeface="Tahoma" panose="020B0604030504040204" pitchFamily="34" charset="0"/>
                  </a:rPr>
                  <a:t>+</a:t>
                </a:r>
              </a:p>
            </p:txBody>
          </p:sp>
        </p:grpSp>
        <p:grpSp>
          <p:nvGrpSpPr>
            <p:cNvPr id="24" name="Group 40"/>
            <p:cNvGrpSpPr>
              <a:grpSpLocks/>
            </p:cNvGrpSpPr>
            <p:nvPr/>
          </p:nvGrpSpPr>
          <p:grpSpPr bwMode="auto">
            <a:xfrm>
              <a:off x="1008" y="2875"/>
              <a:ext cx="290" cy="349"/>
              <a:chOff x="276" y="2455"/>
              <a:chExt cx="324" cy="360"/>
            </a:xfrm>
          </p:grpSpPr>
          <p:sp>
            <p:nvSpPr>
              <p:cNvPr id="80" name="Oval 4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1" name="Text Box 42"/>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5" name="Group 43"/>
            <p:cNvGrpSpPr>
              <a:grpSpLocks/>
            </p:cNvGrpSpPr>
            <p:nvPr/>
          </p:nvGrpSpPr>
          <p:grpSpPr bwMode="auto">
            <a:xfrm>
              <a:off x="996" y="3796"/>
              <a:ext cx="290" cy="349"/>
              <a:chOff x="275" y="2455"/>
              <a:chExt cx="323" cy="360"/>
            </a:xfrm>
          </p:grpSpPr>
          <p:sp>
            <p:nvSpPr>
              <p:cNvPr id="78" name="Oval 44"/>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9" name="Text Box 45"/>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6" name="Group 46"/>
            <p:cNvGrpSpPr>
              <a:grpSpLocks/>
            </p:cNvGrpSpPr>
            <p:nvPr/>
          </p:nvGrpSpPr>
          <p:grpSpPr bwMode="auto">
            <a:xfrm>
              <a:off x="996" y="3334"/>
              <a:ext cx="290" cy="349"/>
              <a:chOff x="275" y="2455"/>
              <a:chExt cx="323" cy="360"/>
            </a:xfrm>
          </p:grpSpPr>
          <p:sp>
            <p:nvSpPr>
              <p:cNvPr id="76" name="Oval 4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7" name="Text Box 48"/>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7" name="Group 49"/>
            <p:cNvGrpSpPr>
              <a:grpSpLocks/>
            </p:cNvGrpSpPr>
            <p:nvPr/>
          </p:nvGrpSpPr>
          <p:grpSpPr bwMode="auto">
            <a:xfrm>
              <a:off x="1436" y="2412"/>
              <a:ext cx="266" cy="349"/>
              <a:chOff x="289" y="2455"/>
              <a:chExt cx="297" cy="360"/>
            </a:xfrm>
          </p:grpSpPr>
          <p:sp>
            <p:nvSpPr>
              <p:cNvPr id="74" name="Oval 5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5" name="Text Box 51"/>
              <p:cNvSpPr txBox="1">
                <a:spLocks noChangeArrowheads="1"/>
              </p:cNvSpPr>
              <p:nvPr/>
            </p:nvSpPr>
            <p:spPr bwMode="auto">
              <a:xfrm>
                <a:off x="289" y="2455"/>
                <a:ext cx="29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8" name="Group 52"/>
            <p:cNvGrpSpPr>
              <a:grpSpLocks/>
            </p:cNvGrpSpPr>
            <p:nvPr/>
          </p:nvGrpSpPr>
          <p:grpSpPr bwMode="auto">
            <a:xfrm>
              <a:off x="1435" y="2985"/>
              <a:ext cx="290" cy="349"/>
              <a:chOff x="276" y="2455"/>
              <a:chExt cx="324" cy="360"/>
            </a:xfrm>
          </p:grpSpPr>
          <p:sp>
            <p:nvSpPr>
              <p:cNvPr id="72" name="Oval 5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3" name="Text Box 54"/>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29" name="Group 55"/>
            <p:cNvGrpSpPr>
              <a:grpSpLocks/>
            </p:cNvGrpSpPr>
            <p:nvPr/>
          </p:nvGrpSpPr>
          <p:grpSpPr bwMode="auto">
            <a:xfrm>
              <a:off x="1423" y="3796"/>
              <a:ext cx="290" cy="349"/>
              <a:chOff x="276" y="2455"/>
              <a:chExt cx="324" cy="360"/>
            </a:xfrm>
          </p:grpSpPr>
          <p:sp>
            <p:nvSpPr>
              <p:cNvPr id="70" name="Oval 5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1" name="Text Box 57"/>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0" name="Group 58"/>
            <p:cNvGrpSpPr>
              <a:grpSpLocks/>
            </p:cNvGrpSpPr>
            <p:nvPr/>
          </p:nvGrpSpPr>
          <p:grpSpPr bwMode="auto">
            <a:xfrm>
              <a:off x="1433" y="3246"/>
              <a:ext cx="290" cy="349"/>
              <a:chOff x="275" y="2455"/>
              <a:chExt cx="324" cy="360"/>
            </a:xfrm>
          </p:grpSpPr>
          <p:sp>
            <p:nvSpPr>
              <p:cNvPr id="68" name="Oval 5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9" name="Text Box 60"/>
              <p:cNvSpPr txBox="1">
                <a:spLocks noChangeArrowheads="1"/>
              </p:cNvSpPr>
              <p:nvPr/>
            </p:nvSpPr>
            <p:spPr bwMode="auto">
              <a:xfrm>
                <a:off x="275"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1" name="Group 61"/>
            <p:cNvGrpSpPr>
              <a:grpSpLocks/>
            </p:cNvGrpSpPr>
            <p:nvPr/>
          </p:nvGrpSpPr>
          <p:grpSpPr bwMode="auto">
            <a:xfrm>
              <a:off x="1849" y="2412"/>
              <a:ext cx="290" cy="349"/>
              <a:chOff x="275" y="2455"/>
              <a:chExt cx="323" cy="360"/>
            </a:xfrm>
          </p:grpSpPr>
          <p:sp>
            <p:nvSpPr>
              <p:cNvPr id="66" name="Oval 6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7" name="Text Box 6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2" name="Group 64"/>
            <p:cNvGrpSpPr>
              <a:grpSpLocks/>
            </p:cNvGrpSpPr>
            <p:nvPr/>
          </p:nvGrpSpPr>
          <p:grpSpPr bwMode="auto">
            <a:xfrm>
              <a:off x="1860" y="2875"/>
              <a:ext cx="290" cy="349"/>
              <a:chOff x="275" y="2455"/>
              <a:chExt cx="323" cy="360"/>
            </a:xfrm>
          </p:grpSpPr>
          <p:sp>
            <p:nvSpPr>
              <p:cNvPr id="64" name="Oval 65"/>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5" name="Text Box 66"/>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3" name="Group 67"/>
            <p:cNvGrpSpPr>
              <a:grpSpLocks/>
            </p:cNvGrpSpPr>
            <p:nvPr/>
          </p:nvGrpSpPr>
          <p:grpSpPr bwMode="auto">
            <a:xfrm>
              <a:off x="1849" y="3799"/>
              <a:ext cx="290" cy="349"/>
              <a:chOff x="275" y="2455"/>
              <a:chExt cx="323" cy="360"/>
            </a:xfrm>
          </p:grpSpPr>
          <p:sp>
            <p:nvSpPr>
              <p:cNvPr id="62" name="Oval 6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3" name="Text Box 6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4" name="Group 70"/>
            <p:cNvGrpSpPr>
              <a:grpSpLocks/>
            </p:cNvGrpSpPr>
            <p:nvPr/>
          </p:nvGrpSpPr>
          <p:grpSpPr bwMode="auto">
            <a:xfrm>
              <a:off x="1849" y="3337"/>
              <a:ext cx="290" cy="349"/>
              <a:chOff x="275" y="2455"/>
              <a:chExt cx="323" cy="360"/>
            </a:xfrm>
          </p:grpSpPr>
          <p:sp>
            <p:nvSpPr>
              <p:cNvPr id="60" name="Oval 7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1" name="Text Box 72"/>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35" name="Rectangle 73"/>
            <p:cNvSpPr>
              <a:spLocks noChangeArrowheads="1"/>
            </p:cNvSpPr>
            <p:nvPr/>
          </p:nvSpPr>
          <p:spPr bwMode="auto">
            <a:xfrm>
              <a:off x="200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36" name="Rectangle 74"/>
            <p:cNvSpPr>
              <a:spLocks noChangeArrowheads="1"/>
            </p:cNvSpPr>
            <p:nvPr/>
          </p:nvSpPr>
          <p:spPr bwMode="auto">
            <a:xfrm>
              <a:off x="200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37" name="Rectangle 75"/>
            <p:cNvSpPr>
              <a:spLocks noChangeArrowheads="1"/>
            </p:cNvSpPr>
            <p:nvPr/>
          </p:nvSpPr>
          <p:spPr bwMode="auto">
            <a:xfrm>
              <a:off x="200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38" name="Group 76"/>
            <p:cNvGrpSpPr>
              <a:grpSpLocks/>
            </p:cNvGrpSpPr>
            <p:nvPr/>
          </p:nvGrpSpPr>
          <p:grpSpPr bwMode="auto">
            <a:xfrm>
              <a:off x="2276" y="2409"/>
              <a:ext cx="290" cy="349"/>
              <a:chOff x="276" y="2455"/>
              <a:chExt cx="325" cy="360"/>
            </a:xfrm>
          </p:grpSpPr>
          <p:sp>
            <p:nvSpPr>
              <p:cNvPr id="58" name="Oval 7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9" name="Text Box 78"/>
              <p:cNvSpPr txBox="1">
                <a:spLocks noChangeArrowheads="1"/>
              </p:cNvSpPr>
              <p:nvPr/>
            </p:nvSpPr>
            <p:spPr bwMode="auto">
              <a:xfrm>
                <a:off x="276"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39" name="Group 79"/>
            <p:cNvGrpSpPr>
              <a:grpSpLocks/>
            </p:cNvGrpSpPr>
            <p:nvPr/>
          </p:nvGrpSpPr>
          <p:grpSpPr bwMode="auto">
            <a:xfrm>
              <a:off x="2286" y="2872"/>
              <a:ext cx="290" cy="349"/>
              <a:chOff x="275" y="2455"/>
              <a:chExt cx="323" cy="360"/>
            </a:xfrm>
          </p:grpSpPr>
          <p:sp>
            <p:nvSpPr>
              <p:cNvPr id="56" name="Oval 8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7" name="Text Box 81"/>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0" name="Group 82"/>
            <p:cNvGrpSpPr>
              <a:grpSpLocks/>
            </p:cNvGrpSpPr>
            <p:nvPr/>
          </p:nvGrpSpPr>
          <p:grpSpPr bwMode="auto">
            <a:xfrm>
              <a:off x="2274" y="3796"/>
              <a:ext cx="294" cy="349"/>
              <a:chOff x="273" y="2455"/>
              <a:chExt cx="329" cy="360"/>
            </a:xfrm>
          </p:grpSpPr>
          <p:sp>
            <p:nvSpPr>
              <p:cNvPr id="54" name="Oval 8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5" name="Text Box 84"/>
              <p:cNvSpPr txBox="1">
                <a:spLocks noChangeArrowheads="1"/>
              </p:cNvSpPr>
              <p:nvPr/>
            </p:nvSpPr>
            <p:spPr bwMode="auto">
              <a:xfrm>
                <a:off x="273" y="2455"/>
                <a:ext cx="32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1" name="Group 85"/>
            <p:cNvGrpSpPr>
              <a:grpSpLocks/>
            </p:cNvGrpSpPr>
            <p:nvPr/>
          </p:nvGrpSpPr>
          <p:grpSpPr bwMode="auto">
            <a:xfrm>
              <a:off x="2276" y="3334"/>
              <a:ext cx="290" cy="349"/>
              <a:chOff x="275" y="2455"/>
              <a:chExt cx="325" cy="360"/>
            </a:xfrm>
          </p:grpSpPr>
          <p:sp>
            <p:nvSpPr>
              <p:cNvPr id="52" name="Oval 8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53" name="Text Box 87"/>
              <p:cNvSpPr txBox="1">
                <a:spLocks noChangeArrowheads="1"/>
              </p:cNvSpPr>
              <p:nvPr/>
            </p:nvSpPr>
            <p:spPr bwMode="auto">
              <a:xfrm>
                <a:off x="275"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42" name="Line 88"/>
            <p:cNvSpPr>
              <a:spLocks noChangeShapeType="1"/>
            </p:cNvSpPr>
            <p:nvPr/>
          </p:nvSpPr>
          <p:spPr bwMode="auto">
            <a:xfrm>
              <a:off x="1146" y="2563"/>
              <a:ext cx="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89"/>
            <p:cNvSpPr>
              <a:spLocks noChangeShapeType="1"/>
            </p:cNvSpPr>
            <p:nvPr/>
          </p:nvSpPr>
          <p:spPr bwMode="auto">
            <a:xfrm>
              <a:off x="1573" y="2586"/>
              <a:ext cx="0" cy="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90"/>
            <p:cNvSpPr>
              <a:spLocks noChangeShapeType="1"/>
            </p:cNvSpPr>
            <p:nvPr/>
          </p:nvSpPr>
          <p:spPr bwMode="auto">
            <a:xfrm>
              <a:off x="1146" y="3025"/>
              <a:ext cx="407" cy="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91"/>
            <p:cNvSpPr>
              <a:spLocks noChangeShapeType="1"/>
            </p:cNvSpPr>
            <p:nvPr/>
          </p:nvSpPr>
          <p:spPr bwMode="auto">
            <a:xfrm>
              <a:off x="1167" y="3951"/>
              <a:ext cx="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92"/>
            <p:cNvSpPr>
              <a:spLocks noChangeShapeType="1"/>
            </p:cNvSpPr>
            <p:nvPr/>
          </p:nvSpPr>
          <p:spPr bwMode="auto">
            <a:xfrm flipV="1">
              <a:off x="1146" y="3400"/>
              <a:ext cx="407" cy="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93"/>
            <p:cNvSpPr>
              <a:spLocks noChangeShapeType="1"/>
            </p:cNvSpPr>
            <p:nvPr/>
          </p:nvSpPr>
          <p:spPr bwMode="auto">
            <a:xfrm flipV="1">
              <a:off x="1593" y="3026"/>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94"/>
            <p:cNvSpPr>
              <a:spLocks noChangeShapeType="1"/>
            </p:cNvSpPr>
            <p:nvPr/>
          </p:nvSpPr>
          <p:spPr bwMode="auto">
            <a:xfrm>
              <a:off x="1593" y="3399"/>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95"/>
            <p:cNvSpPr>
              <a:spLocks noChangeShapeType="1"/>
            </p:cNvSpPr>
            <p:nvPr/>
          </p:nvSpPr>
          <p:spPr bwMode="auto">
            <a:xfrm>
              <a:off x="1573" y="3444"/>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96"/>
            <p:cNvSpPr>
              <a:spLocks noChangeShapeType="1"/>
            </p:cNvSpPr>
            <p:nvPr/>
          </p:nvSpPr>
          <p:spPr bwMode="auto">
            <a:xfrm>
              <a:off x="1573" y="3114"/>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Oval 97"/>
            <p:cNvSpPr>
              <a:spLocks noChangeArrowheads="1"/>
            </p:cNvSpPr>
            <p:nvPr/>
          </p:nvSpPr>
          <p:spPr bwMode="auto">
            <a:xfrm>
              <a:off x="2124" y="3183"/>
              <a:ext cx="136" cy="131"/>
            </a:xfrm>
            <a:prstGeom prst="ellipse">
              <a:avLst/>
            </a:prstGeom>
            <a:solidFill>
              <a:srgbClr val="3366FF"/>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pic>
        <p:nvPicPr>
          <p:cNvPr id="3" name="图片 2"/>
          <p:cNvPicPr>
            <a:picLocks noChangeAspect="1"/>
          </p:cNvPicPr>
          <p:nvPr/>
        </p:nvPicPr>
        <p:blipFill>
          <a:blip r:embed="rId3"/>
          <a:stretch>
            <a:fillRect/>
          </a:stretch>
        </p:blipFill>
        <p:spPr>
          <a:xfrm>
            <a:off x="2738672" y="2442934"/>
            <a:ext cx="2637248" cy="916699"/>
          </a:xfrm>
          <a:prstGeom prst="rect">
            <a:avLst/>
          </a:prstGeom>
        </p:spPr>
      </p:pic>
      <p:sp>
        <p:nvSpPr>
          <p:cNvPr id="94" name="Rectangle 15"/>
          <p:cNvSpPr>
            <a:spLocks noChangeArrowheads="1"/>
          </p:cNvSpPr>
          <p:nvPr/>
        </p:nvSpPr>
        <p:spPr bwMode="auto">
          <a:xfrm>
            <a:off x="2148510" y="1160659"/>
            <a:ext cx="42267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e-e interaction: instantaneous  </a:t>
            </a:r>
          </a:p>
        </p:txBody>
      </p:sp>
      <p:sp>
        <p:nvSpPr>
          <p:cNvPr id="95" name="Rectangle 15"/>
          <p:cNvSpPr>
            <a:spLocks noChangeArrowheads="1"/>
          </p:cNvSpPr>
          <p:nvPr/>
        </p:nvSpPr>
        <p:spPr bwMode="auto">
          <a:xfrm>
            <a:off x="2152461" y="1949257"/>
            <a:ext cx="39215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a:t>
            </a:r>
            <a:r>
              <a:rPr lang="en-US" altLang="zh-CN" sz="2200" dirty="0" err="1">
                <a:solidFill>
                  <a:srgbClr val="0000CC"/>
                </a:solidFill>
                <a:latin typeface="Tahoma" panose="020B0604030504040204" pitchFamily="34" charset="0"/>
              </a:rPr>
              <a:t>ph</a:t>
            </a:r>
            <a:r>
              <a:rPr lang="en-US" altLang="zh-CN" sz="2200" dirty="0">
                <a:solidFill>
                  <a:srgbClr val="0000CC"/>
                </a:solidFill>
                <a:latin typeface="Tahoma" panose="020B0604030504040204" pitchFamily="34" charset="0"/>
              </a:rPr>
              <a:t> screening: retarded </a:t>
            </a:r>
            <a:endParaRPr lang="en-US" altLang="zh-CN" sz="2200" i="1" dirty="0">
              <a:solidFill>
                <a:srgbClr val="0000CC"/>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2762629" y="3500079"/>
                <a:ext cx="2454133" cy="390748"/>
              </a:xfrm>
              <a:prstGeom prst="rect">
                <a:avLst/>
              </a:prstGeom>
            </p:spPr>
            <p:txBody>
              <a:bodyPr wrap="none">
                <a:spAutoFit/>
              </a:bodyPr>
              <a:lstStyle/>
              <a:p>
                <a14:m>
                  <m:oMath xmlns:m="http://schemas.openxmlformats.org/officeDocument/2006/math">
                    <m:sSubSup>
                      <m:sSubSupPr>
                        <m:ctrlPr>
                          <a:rPr lang="en-US" altLang="zh-CN" i="1">
                            <a:solidFill>
                              <a:srgbClr val="0000CC"/>
                            </a:solidFill>
                            <a:latin typeface="Cambria Math" panose="02040503050406030204" pitchFamily="18" charset="0"/>
                          </a:rPr>
                        </m:ctrlPr>
                      </m:sSubSupPr>
                      <m:e>
                        <m:r>
                          <m:rPr>
                            <m:sty m:val="p"/>
                          </m:rPr>
                          <a:rPr lang="en-US" altLang="zh-CN">
                            <a:solidFill>
                              <a:srgbClr val="0000CC"/>
                            </a:solidFill>
                            <a:latin typeface="Cambria Math" panose="02040503050406030204" pitchFamily="18" charset="0"/>
                          </a:rPr>
                          <m:t>Ω</m:t>
                        </m:r>
                      </m:e>
                      <m:sub>
                        <m:r>
                          <a:rPr lang="en-US" altLang="zh-CN" i="1">
                            <a:solidFill>
                              <a:srgbClr val="0000CC"/>
                            </a:solidFill>
                            <a:latin typeface="Cambria Math" panose="02040503050406030204" pitchFamily="18" charset="0"/>
                          </a:rPr>
                          <m:t>𝑝</m:t>
                        </m:r>
                      </m:sub>
                      <m:sup>
                        <m:r>
                          <a:rPr lang="en-US" altLang="zh-CN" i="1">
                            <a:solidFill>
                              <a:srgbClr val="0000CC"/>
                            </a:solidFill>
                            <a:latin typeface="Cambria Math" panose="02040503050406030204" pitchFamily="18" charset="0"/>
                          </a:rPr>
                          <m:t> </m:t>
                        </m:r>
                      </m:sup>
                    </m:sSubSup>
                  </m:oMath>
                </a14:m>
                <a:r>
                  <a:rPr lang="en-US" altLang="zh-CN" dirty="0">
                    <a:solidFill>
                      <a:srgbClr val="0000CC"/>
                    </a:solidFill>
                    <a:latin typeface="Tahoma" panose="020B0604030504040204" pitchFamily="34" charset="0"/>
                  </a:rPr>
                  <a:t>: Debye frequency. </a:t>
                </a:r>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2762629" y="3500079"/>
                <a:ext cx="2454133" cy="390748"/>
              </a:xfrm>
              <a:prstGeom prst="rect">
                <a:avLst/>
              </a:prstGeom>
              <a:blipFill>
                <a:blip r:embed="rId4"/>
                <a:stretch>
                  <a:fillRect t="-9375" r="-1241" b="-171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Rectangle 15"/>
              <p:cNvSpPr>
                <a:spLocks noChangeArrowheads="1"/>
              </p:cNvSpPr>
              <p:nvPr/>
            </p:nvSpPr>
            <p:spPr bwMode="auto">
              <a:xfrm>
                <a:off x="2446636" y="4050347"/>
                <a:ext cx="6954528" cy="92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14:m>
                  <m:oMathPara xmlns:m="http://schemas.openxmlformats.org/officeDocument/2006/math">
                    <m:oMathParaPr>
                      <m:jc m:val="centerGroup"/>
                    </m:oMathParaPr>
                    <m:oMath xmlns:m="http://schemas.openxmlformats.org/officeDocument/2006/math">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𝑉</m:t>
                          </m:r>
                        </m:e>
                        <m:sub>
                          <m:r>
                            <a:rPr lang="en-US" altLang="zh-CN" sz="2200" i="1">
                              <a:solidFill>
                                <a:srgbClr val="0000CC"/>
                              </a:solidFill>
                              <a:latin typeface="Cambria Math" panose="02040503050406030204" pitchFamily="18" charset="0"/>
                            </a:rPr>
                            <m:t>𝑒𝑓𝑓</m:t>
                          </m:r>
                        </m:sub>
                        <m:sup>
                          <m:r>
                            <a:rPr lang="en-US" altLang="zh-CN" sz="2200" i="1">
                              <a:solidFill>
                                <a:srgbClr val="0000CC"/>
                              </a:solidFill>
                              <a:latin typeface="Cambria Math" panose="02040503050406030204" pitchFamily="18" charset="0"/>
                            </a:rPr>
                            <m:t> </m:t>
                          </m:r>
                        </m:sup>
                      </m:sSubSup>
                      <m:d>
                        <m:dPr>
                          <m:ctrlPr>
                            <a:rPr lang="en-US" altLang="zh-CN" sz="2200" i="1">
                              <a:solidFill>
                                <a:srgbClr val="0000CC"/>
                              </a:solidFill>
                              <a:latin typeface="Cambria Math" panose="02040503050406030204" pitchFamily="18" charset="0"/>
                            </a:rPr>
                          </m:ctrlPr>
                        </m:dPr>
                        <m:e>
                          <m:r>
                            <a:rPr lang="en-US" altLang="zh-CN" sz="2200" i="1">
                              <a:solidFill>
                                <a:srgbClr val="0000CC"/>
                              </a:solidFill>
                              <a:latin typeface="Cambria Math" panose="02040503050406030204" pitchFamily="18" charset="0"/>
                            </a:rPr>
                            <m:t>𝑞</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𝜔</m:t>
                          </m:r>
                        </m:e>
                      </m:d>
                      <m:r>
                        <a:rPr lang="en-US" altLang="zh-CN" sz="2200" i="1">
                          <a:solidFill>
                            <a:srgbClr val="0000CC"/>
                          </a:solidFill>
                          <a:latin typeface="Cambria Math" panose="02040503050406030204" pitchFamily="18" charset="0"/>
                        </a:rPr>
                        <m:t>=</m:t>
                      </m:r>
                      <m:f>
                        <m:fPr>
                          <m:ctrlPr>
                            <a:rPr lang="en-US" altLang="zh-CN" sz="2200" i="1">
                              <a:solidFill>
                                <a:srgbClr val="0000CC"/>
                              </a:solidFill>
                              <a:latin typeface="Cambria Math" panose="02040503050406030204" pitchFamily="18" charset="0"/>
                            </a:rPr>
                          </m:ctrlPr>
                        </m:fPr>
                        <m:num>
                          <m:r>
                            <a:rPr lang="en-US" altLang="zh-CN" sz="2200" i="1">
                              <a:solidFill>
                                <a:srgbClr val="0000CC"/>
                              </a:solidFill>
                              <a:latin typeface="Cambria Math" panose="02040503050406030204" pitchFamily="18" charset="0"/>
                            </a:rPr>
                            <m:t>4</m:t>
                          </m:r>
                          <m:r>
                            <a:rPr lang="en-US" altLang="zh-CN" sz="2200" i="1">
                              <a:solidFill>
                                <a:srgbClr val="0000CC"/>
                              </a:solidFill>
                              <a:latin typeface="Cambria Math" panose="02040503050406030204" pitchFamily="18" charset="0"/>
                            </a:rPr>
                            <m:t>𝜋</m:t>
                          </m:r>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𝑒</m:t>
                              </m:r>
                            </m:e>
                            <m:sup>
                              <m:r>
                                <a:rPr lang="en-US" altLang="zh-CN" sz="2200" i="1">
                                  <a:solidFill>
                                    <a:srgbClr val="0000CC"/>
                                  </a:solidFill>
                                  <a:latin typeface="Cambria Math" panose="02040503050406030204" pitchFamily="18" charset="0"/>
                                </a:rPr>
                                <m:t>2</m:t>
                              </m:r>
                            </m:sup>
                          </m:sSup>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𝑞</m:t>
                              </m:r>
                            </m:e>
                            <m:sup>
                              <m:r>
                                <a:rPr lang="en-US" altLang="zh-CN" sz="2200" i="1">
                                  <a:solidFill>
                                    <a:srgbClr val="0000CC"/>
                                  </a:solidFill>
                                  <a:latin typeface="Cambria Math" panose="02040503050406030204" pitchFamily="18" charset="0"/>
                                </a:rPr>
                                <m:t>2</m:t>
                              </m:r>
                            </m:sup>
                          </m:sSup>
                        </m:num>
                        <m:den>
                          <m:r>
                            <a:rPr lang="en-US" altLang="zh-CN" sz="2200" i="1">
                              <a:solidFill>
                                <a:srgbClr val="0000CC"/>
                              </a:solidFill>
                              <a:latin typeface="Cambria Math" panose="02040503050406030204" pitchFamily="18" charset="0"/>
                            </a:rPr>
                            <m:t>𝜖</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𝑞</m:t>
                          </m:r>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𝜔</m:t>
                          </m:r>
                          <m:r>
                            <a:rPr lang="en-US" altLang="zh-CN" sz="2200" i="1">
                              <a:solidFill>
                                <a:srgbClr val="0000CC"/>
                              </a:solidFill>
                              <a:latin typeface="Cambria Math" panose="02040503050406030204" pitchFamily="18" charset="0"/>
                            </a:rPr>
                            <m:t>)</m:t>
                          </m:r>
                        </m:den>
                      </m:f>
                      <m:r>
                        <a:rPr lang="en-US" altLang="zh-CN" sz="2200" i="1">
                          <a:solidFill>
                            <a:srgbClr val="0000CC"/>
                          </a:solidFill>
                          <a:latin typeface="Cambria Math" panose="02040503050406030204" pitchFamily="18" charset="0"/>
                        </a:rPr>
                        <m:t>=</m:t>
                      </m:r>
                      <m:sSub>
                        <m:sSubPr>
                          <m:ctrlPr>
                            <a:rPr lang="en-US" altLang="zh-CN" sz="2200" i="1">
                              <a:solidFill>
                                <a:srgbClr val="0000CC"/>
                              </a:solidFill>
                              <a:latin typeface="Cambria Math" panose="02040503050406030204" pitchFamily="18" charset="0"/>
                            </a:rPr>
                          </m:ctrlPr>
                        </m:sSubPr>
                        <m:e>
                          <m:r>
                            <a:rPr lang="en-US" altLang="zh-CN" sz="2200" i="1">
                              <a:solidFill>
                                <a:srgbClr val="0000CC"/>
                              </a:solidFill>
                              <a:latin typeface="Cambria Math" panose="02040503050406030204" pitchFamily="18" charset="0"/>
                            </a:rPr>
                            <m:t>𝑉</m:t>
                          </m:r>
                        </m:e>
                        <m:sub>
                          <m:r>
                            <a:rPr lang="en-US" altLang="zh-CN" sz="2200" i="1">
                              <a:solidFill>
                                <a:srgbClr val="0000CC"/>
                              </a:solidFill>
                              <a:latin typeface="Cambria Math" panose="02040503050406030204" pitchFamily="18" charset="0"/>
                            </a:rPr>
                            <m:t>𝑠𝑐</m:t>
                          </m:r>
                        </m:sub>
                      </m:sSub>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𝑞</m:t>
                      </m:r>
                      <m:r>
                        <a:rPr lang="en-US" altLang="zh-CN" sz="2200" i="1">
                          <a:solidFill>
                            <a:srgbClr val="0000CC"/>
                          </a:solidFill>
                          <a:latin typeface="Cambria Math" panose="02040503050406030204" pitchFamily="18" charset="0"/>
                        </a:rPr>
                        <m:t>)(1+</m:t>
                      </m:r>
                      <m:f>
                        <m:fPr>
                          <m:ctrlPr>
                            <a:rPr lang="en-US" altLang="zh-CN" sz="2200" i="1">
                              <a:solidFill>
                                <a:srgbClr val="0000CC"/>
                              </a:solidFill>
                              <a:latin typeface="Cambria Math" panose="02040503050406030204" pitchFamily="18" charset="0"/>
                            </a:rPr>
                          </m:ctrlPr>
                        </m:fPr>
                        <m:num>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𝜔</m:t>
                              </m:r>
                            </m:e>
                            <m:sub>
                              <m:r>
                                <a:rPr lang="en-US" altLang="zh-CN" sz="2200" i="1">
                                  <a:solidFill>
                                    <a:srgbClr val="0000CC"/>
                                  </a:solidFill>
                                  <a:latin typeface="Cambria Math" panose="02040503050406030204" pitchFamily="18" charset="0"/>
                                </a:rPr>
                                <m:t>𝑝h</m:t>
                              </m:r>
                            </m:sub>
                            <m:sup>
                              <m:r>
                                <a:rPr lang="en-US" altLang="zh-CN" sz="2200" i="1">
                                  <a:solidFill>
                                    <a:srgbClr val="0000CC"/>
                                  </a:solidFill>
                                  <a:latin typeface="Cambria Math" panose="02040503050406030204" pitchFamily="18" charset="0"/>
                                </a:rPr>
                                <m:t>2</m:t>
                              </m:r>
                            </m:sup>
                          </m:sSubSup>
                          <m:d>
                            <m:dPr>
                              <m:ctrlPr>
                                <a:rPr lang="en-US" altLang="zh-CN" sz="2200" i="1">
                                  <a:solidFill>
                                    <a:srgbClr val="0000CC"/>
                                  </a:solidFill>
                                  <a:latin typeface="Cambria Math" panose="02040503050406030204" pitchFamily="18" charset="0"/>
                                </a:rPr>
                              </m:ctrlPr>
                            </m:dPr>
                            <m:e>
                              <m:r>
                                <a:rPr lang="en-US" altLang="zh-CN" sz="2200" i="1">
                                  <a:solidFill>
                                    <a:srgbClr val="0000CC"/>
                                  </a:solidFill>
                                  <a:latin typeface="Cambria Math" panose="02040503050406030204" pitchFamily="18" charset="0"/>
                                </a:rPr>
                                <m:t>𝑞</m:t>
                              </m:r>
                            </m:e>
                          </m:d>
                        </m:num>
                        <m:den>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𝜔</m:t>
                              </m:r>
                            </m:e>
                            <m:sup>
                              <m:r>
                                <a:rPr lang="en-US" altLang="zh-CN" sz="2200" i="1">
                                  <a:solidFill>
                                    <a:srgbClr val="0000CC"/>
                                  </a:solidFill>
                                  <a:latin typeface="Cambria Math" panose="02040503050406030204" pitchFamily="18" charset="0"/>
                                </a:rPr>
                                <m:t>2</m:t>
                              </m:r>
                            </m:sup>
                          </m:sSup>
                          <m:r>
                            <a:rPr lang="en-US" altLang="zh-CN" sz="2200" i="1">
                              <a:solidFill>
                                <a:srgbClr val="0000CC"/>
                              </a:solidFill>
                              <a:latin typeface="Cambria Math" panose="02040503050406030204" pitchFamily="18" charset="0"/>
                            </a:rPr>
                            <m:t>−</m:t>
                          </m:r>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𝜔</m:t>
                              </m:r>
                            </m:e>
                            <m:sub>
                              <m:r>
                                <a:rPr lang="en-US" altLang="zh-CN" sz="2200" i="1">
                                  <a:solidFill>
                                    <a:srgbClr val="0000CC"/>
                                  </a:solidFill>
                                  <a:latin typeface="Cambria Math" panose="02040503050406030204" pitchFamily="18" charset="0"/>
                                </a:rPr>
                                <m:t>𝑝h</m:t>
                              </m:r>
                            </m:sub>
                            <m:sup>
                              <m:r>
                                <a:rPr lang="en-US" altLang="zh-CN" sz="2200" i="1">
                                  <a:solidFill>
                                    <a:srgbClr val="0000CC"/>
                                  </a:solidFill>
                                  <a:latin typeface="Cambria Math" panose="02040503050406030204" pitchFamily="18" charset="0"/>
                                </a:rPr>
                                <m:t>2</m:t>
                              </m:r>
                            </m:sup>
                          </m:sSubSup>
                          <m:d>
                            <m:dPr>
                              <m:ctrlPr>
                                <a:rPr lang="en-US" altLang="zh-CN" sz="2200" i="1">
                                  <a:solidFill>
                                    <a:srgbClr val="0000CC"/>
                                  </a:solidFill>
                                  <a:latin typeface="Cambria Math" panose="02040503050406030204" pitchFamily="18" charset="0"/>
                                </a:rPr>
                              </m:ctrlPr>
                            </m:dPr>
                            <m:e>
                              <m:r>
                                <a:rPr lang="en-US" altLang="zh-CN" sz="2200" i="1">
                                  <a:solidFill>
                                    <a:srgbClr val="0000CC"/>
                                  </a:solidFill>
                                  <a:latin typeface="Cambria Math" panose="02040503050406030204" pitchFamily="18" charset="0"/>
                                </a:rPr>
                                <m:t>𝑞</m:t>
                              </m:r>
                            </m:e>
                          </m:d>
                          <m:r>
                            <m:rPr>
                              <m:nor/>
                            </m:rPr>
                            <a:rPr lang="en-US" altLang="zh-CN" sz="2200" i="1" dirty="0">
                              <a:solidFill>
                                <a:srgbClr val="0000CC"/>
                              </a:solidFill>
                              <a:latin typeface="Cambria Math" panose="02040503050406030204" pitchFamily="18" charset="0"/>
                            </a:rPr>
                            <m:t> </m:t>
                          </m:r>
                        </m:den>
                      </m:f>
                      <m:r>
                        <a:rPr lang="en-US" altLang="zh-CN" sz="2200" i="1">
                          <a:solidFill>
                            <a:srgbClr val="0000CC"/>
                          </a:solidFill>
                          <a:latin typeface="Cambria Math" panose="02040503050406030204" pitchFamily="18" charset="0"/>
                        </a:rPr>
                        <m:t>)</m:t>
                      </m:r>
                    </m:oMath>
                  </m:oMathPara>
                </a14:m>
                <a:endParaRPr lang="en-US" altLang="zh-CN" sz="2200" i="1" dirty="0">
                  <a:solidFill>
                    <a:srgbClr val="0000CC"/>
                  </a:solidFill>
                  <a:latin typeface="Cambria Math" panose="02040503050406030204" pitchFamily="18" charset="0"/>
                </a:endParaRPr>
              </a:p>
            </p:txBody>
          </p:sp>
        </mc:Choice>
        <mc:Fallback xmlns="">
          <p:sp>
            <p:nvSpPr>
              <p:cNvPr id="97" name="Rectangle 15"/>
              <p:cNvSpPr>
                <a:spLocks noRot="1" noChangeAspect="1" noMove="1" noResize="1" noEditPoints="1" noAdjustHandles="1" noChangeArrowheads="1" noChangeShapeType="1" noTextEdit="1"/>
              </p:cNvSpPr>
              <p:nvPr/>
            </p:nvSpPr>
            <p:spPr bwMode="auto">
              <a:xfrm>
                <a:off x="2446636" y="4050347"/>
                <a:ext cx="6954528" cy="92211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Rectangle 15"/>
              <p:cNvSpPr>
                <a:spLocks noChangeArrowheads="1"/>
              </p:cNvSpPr>
              <p:nvPr/>
            </p:nvSpPr>
            <p:spPr bwMode="auto">
              <a:xfrm>
                <a:off x="2174683" y="5179642"/>
                <a:ext cx="6884194" cy="4816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Effective attraction at </a:t>
                </a:r>
                <a14:m>
                  <m:oMath xmlns:m="http://schemas.openxmlformats.org/officeDocument/2006/math">
                    <m:sSup>
                      <m:sSupPr>
                        <m:ctrlPr>
                          <a:rPr lang="en-US" altLang="zh-CN" sz="2200" i="1">
                            <a:solidFill>
                              <a:srgbClr val="0000CC"/>
                            </a:solidFill>
                            <a:latin typeface="Cambria Math" panose="02040503050406030204" pitchFamily="18" charset="0"/>
                          </a:rPr>
                        </m:ctrlPr>
                      </m:sSupPr>
                      <m:e>
                        <m:r>
                          <a:rPr lang="en-US" altLang="zh-CN" sz="2200" i="1">
                            <a:solidFill>
                              <a:srgbClr val="0000CC"/>
                            </a:solidFill>
                            <a:latin typeface="Cambria Math" panose="02040503050406030204" pitchFamily="18" charset="0"/>
                          </a:rPr>
                          <m:t>𝜔</m:t>
                        </m:r>
                        <m:r>
                          <a:rPr lang="en-US" altLang="zh-CN" sz="2200" i="1">
                            <a:solidFill>
                              <a:srgbClr val="0000CC"/>
                            </a:solidFill>
                            <a:latin typeface="Cambria Math" panose="02040503050406030204" pitchFamily="18" charset="0"/>
                          </a:rPr>
                          <m:t>&lt;</m:t>
                        </m:r>
                        <m:sSubSup>
                          <m:sSubSupPr>
                            <m:ctrlPr>
                              <a:rPr lang="en-US" altLang="zh-CN" sz="2200" i="1">
                                <a:solidFill>
                                  <a:srgbClr val="0000CC"/>
                                </a:solidFill>
                                <a:latin typeface="Cambria Math" panose="02040503050406030204" pitchFamily="18" charset="0"/>
                              </a:rPr>
                            </m:ctrlPr>
                          </m:sSubSupPr>
                          <m:e>
                            <m:r>
                              <a:rPr lang="en-US" altLang="zh-CN" sz="2200" i="1">
                                <a:solidFill>
                                  <a:srgbClr val="0000CC"/>
                                </a:solidFill>
                                <a:latin typeface="Cambria Math" panose="02040503050406030204" pitchFamily="18" charset="0"/>
                              </a:rPr>
                              <m:t>𝜔</m:t>
                            </m:r>
                          </m:e>
                          <m:sub>
                            <m:r>
                              <a:rPr lang="en-US" altLang="zh-CN" sz="2200" i="1">
                                <a:solidFill>
                                  <a:srgbClr val="0000CC"/>
                                </a:solidFill>
                                <a:latin typeface="Cambria Math" panose="02040503050406030204" pitchFamily="18" charset="0"/>
                              </a:rPr>
                              <m:t>𝑝h</m:t>
                            </m:r>
                          </m:sub>
                          <m:sup>
                            <m:r>
                              <a:rPr lang="en-US" altLang="zh-CN" sz="2200" i="1">
                                <a:solidFill>
                                  <a:srgbClr val="0000CC"/>
                                </a:solidFill>
                                <a:latin typeface="Cambria Math" panose="02040503050406030204" pitchFamily="18" charset="0"/>
                              </a:rPr>
                              <m:t>2</m:t>
                            </m:r>
                          </m:sup>
                        </m:sSubSup>
                        <m:r>
                          <a:rPr lang="en-US" altLang="zh-CN" sz="2200" i="1">
                            <a:solidFill>
                              <a:srgbClr val="0000CC"/>
                            </a:solidFill>
                            <a:latin typeface="Cambria Math" panose="02040503050406030204" pitchFamily="18" charset="0"/>
                          </a:rPr>
                          <m:t>(</m:t>
                        </m:r>
                        <m:r>
                          <a:rPr lang="en-US" altLang="zh-CN" sz="2200" i="1">
                            <a:solidFill>
                              <a:srgbClr val="0000CC"/>
                            </a:solidFill>
                            <a:latin typeface="Cambria Math" panose="02040503050406030204" pitchFamily="18" charset="0"/>
                          </a:rPr>
                          <m:t>𝑞</m:t>
                        </m:r>
                        <m:r>
                          <a:rPr lang="en-US" altLang="zh-CN" sz="2200" i="1">
                            <a:solidFill>
                              <a:srgbClr val="0000CC"/>
                            </a:solidFill>
                            <a:latin typeface="Cambria Math" panose="02040503050406030204" pitchFamily="18" charset="0"/>
                          </a:rPr>
                          <m:t>)</m:t>
                        </m:r>
                      </m:e>
                      <m:sup>
                        <m:r>
                          <a:rPr lang="en-US" altLang="zh-CN" sz="2200" i="1">
                            <a:solidFill>
                              <a:srgbClr val="0000CC"/>
                            </a:solidFill>
                            <a:latin typeface="Cambria Math" panose="02040503050406030204" pitchFamily="18" charset="0"/>
                          </a:rPr>
                          <m:t> </m:t>
                        </m:r>
                      </m:sup>
                    </m:sSup>
                  </m:oMath>
                </a14:m>
                <a:r>
                  <a:rPr lang="en-US" altLang="zh-CN" sz="2200" i="1" dirty="0">
                    <a:solidFill>
                      <a:srgbClr val="0000CC"/>
                    </a:solidFill>
                    <a:latin typeface="Cambria Math" panose="02040503050406030204" pitchFamily="18" charset="0"/>
                  </a:rPr>
                  <a:t>--  </a:t>
                </a:r>
                <a:r>
                  <a:rPr lang="en-US" altLang="zh-CN" sz="2200" dirty="0">
                    <a:solidFill>
                      <a:srgbClr val="0000FF"/>
                    </a:solidFill>
                    <a:latin typeface="Tahoma" panose="020B0604030504040204" pitchFamily="34" charset="0"/>
                    <a:ea typeface="Tahoma" panose="020B0604030504040204" pitchFamily="34" charset="0"/>
                    <a:cs typeface="Tahoma" panose="020B0604030504040204" pitchFamily="34" charset="0"/>
                  </a:rPr>
                  <a:t>H. </a:t>
                </a:r>
                <a:r>
                  <a:rPr lang="en-US" altLang="zh-CN" sz="2200" dirty="0" err="1">
                    <a:solidFill>
                      <a:srgbClr val="0000FF"/>
                    </a:solidFill>
                    <a:latin typeface="Tahoma" panose="020B0604030504040204" pitchFamily="34" charset="0"/>
                    <a:ea typeface="Tahoma" panose="020B0604030504040204" pitchFamily="34" charset="0"/>
                    <a:cs typeface="Tahoma" panose="020B0604030504040204" pitchFamily="34" charset="0"/>
                  </a:rPr>
                  <a:t>Fröhlich</a:t>
                </a:r>
                <a:endParaRPr lang="en-US" altLang="zh-CN" sz="2200" i="1" dirty="0">
                  <a:solidFill>
                    <a:srgbClr val="0000CC"/>
                  </a:solidFill>
                  <a:latin typeface="Cambria Math" panose="02040503050406030204" pitchFamily="18" charset="0"/>
                </a:endParaRPr>
              </a:p>
            </p:txBody>
          </p:sp>
        </mc:Choice>
        <mc:Fallback xmlns="">
          <p:sp>
            <p:nvSpPr>
              <p:cNvPr id="98" name="Rectangle 15"/>
              <p:cNvSpPr>
                <a:spLocks noRot="1" noChangeAspect="1" noMove="1" noResize="1" noEditPoints="1" noAdjustHandles="1" noChangeArrowheads="1" noChangeShapeType="1" noTextEdit="1"/>
              </p:cNvSpPr>
              <p:nvPr/>
            </p:nvSpPr>
            <p:spPr bwMode="auto">
              <a:xfrm>
                <a:off x="2174683" y="5179642"/>
                <a:ext cx="6884194" cy="481607"/>
              </a:xfrm>
              <a:prstGeom prst="rect">
                <a:avLst/>
              </a:prstGeom>
              <a:blipFill>
                <a:blip r:embed="rId6"/>
                <a:stretch>
                  <a:fillRect l="-1240" t="-8861" b="-164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9" name="Rectangle 15"/>
          <p:cNvSpPr>
            <a:spLocks noChangeArrowheads="1"/>
          </p:cNvSpPr>
          <p:nvPr/>
        </p:nvSpPr>
        <p:spPr bwMode="auto">
          <a:xfrm>
            <a:off x="2201438" y="5877273"/>
            <a:ext cx="77109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Electron polarize the lattice, flies away, and the polarization attracts another electron. </a:t>
            </a:r>
            <a:endParaRPr lang="en-US" altLang="zh-CN" sz="2200" i="1" dirty="0">
              <a:solidFill>
                <a:srgbClr val="0000CC"/>
              </a:solidFill>
              <a:latin typeface="Cambria Math" panose="02040503050406030204" pitchFamily="18" charset="0"/>
            </a:endParaRPr>
          </a:p>
        </p:txBody>
      </p:sp>
    </p:spTree>
    <p:extLst>
      <p:ext uri="{BB962C8B-B14F-4D97-AF65-F5344CB8AC3E}">
        <p14:creationId xmlns:p14="http://schemas.microsoft.com/office/powerpoint/2010/main" val="184080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AutoShape 21"/>
          <p:cNvSpPr>
            <a:spLocks noChangeArrowheads="1"/>
          </p:cNvSpPr>
          <p:nvPr/>
        </p:nvSpPr>
        <p:spPr bwMode="auto">
          <a:xfrm>
            <a:off x="4770700" y="5061975"/>
            <a:ext cx="1980220" cy="110414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666" name="Rectangle 2"/>
          <p:cNvSpPr>
            <a:spLocks noGrp="1" noChangeArrowheads="1"/>
          </p:cNvSpPr>
          <p:nvPr>
            <p:ph type="title"/>
          </p:nvPr>
        </p:nvSpPr>
        <p:spPr>
          <a:xfrm>
            <a:off x="2424113" y="415925"/>
            <a:ext cx="7239000" cy="457200"/>
          </a:xfrm>
          <a:noFill/>
        </p:spPr>
        <p:txBody>
          <a:bodyPr/>
          <a:lstStyle/>
          <a:p>
            <a:pPr eaLnBrk="1" hangingPunct="1"/>
            <a:r>
              <a:rPr lang="en-US" altLang="zh-CN" sz="2800" u="sng" dirty="0"/>
              <a:t>The birth: classic theory of electrons</a:t>
            </a:r>
          </a:p>
        </p:txBody>
      </p:sp>
      <p:sp>
        <p:nvSpPr>
          <p:cNvPr id="12" name="Text Box 23"/>
          <p:cNvSpPr txBox="1">
            <a:spLocks noChangeArrowheads="1"/>
          </p:cNvSpPr>
          <p:nvPr/>
        </p:nvSpPr>
        <p:spPr bwMode="auto">
          <a:xfrm>
            <a:off x="2118744" y="1232757"/>
            <a:ext cx="37535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1897  discovery of electron  (</a:t>
            </a:r>
            <a:r>
              <a:rPr lang="en-US" altLang="zh-CN" sz="2200" dirty="0">
                <a:solidFill>
                  <a:srgbClr val="FF0000"/>
                </a:solidFill>
                <a:latin typeface="Tahoma" panose="020B0604030504040204" pitchFamily="34" charset="0"/>
              </a:rPr>
              <a:t>J. J. Thomson</a:t>
            </a:r>
            <a:r>
              <a:rPr lang="en-US" altLang="zh-CN" sz="2200" dirty="0">
                <a:solidFill>
                  <a:srgbClr val="0000CC"/>
                </a:solidFill>
                <a:latin typeface="Tahoma" panose="020B0604030504040204" pitchFamily="34" charset="0"/>
              </a:rPr>
              <a:t>)</a:t>
            </a:r>
            <a:endParaRPr lang="en-US" altLang="zh-CN" sz="2200" baseline="30000" dirty="0">
              <a:solidFill>
                <a:srgbClr val="FF0000"/>
              </a:solidFill>
              <a:latin typeface="Tahoma" panose="020B0604030504040204" pitchFamily="34" charset="0"/>
            </a:endParaRPr>
          </a:p>
        </p:txBody>
      </p:sp>
      <p:sp>
        <p:nvSpPr>
          <p:cNvPr id="15" name="Text Box 23"/>
          <p:cNvSpPr txBox="1">
            <a:spLocks noChangeArrowheads="1"/>
          </p:cNvSpPr>
          <p:nvPr/>
        </p:nvSpPr>
        <p:spPr bwMode="auto">
          <a:xfrm>
            <a:off x="2099556" y="2639700"/>
            <a:ext cx="37727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1900  </a:t>
            </a:r>
            <a:r>
              <a:rPr lang="en-US" altLang="zh-CN" sz="2200" dirty="0" err="1">
                <a:solidFill>
                  <a:srgbClr val="FF0000"/>
                </a:solidFill>
                <a:latin typeface="Tahoma" panose="020B0604030504040204" pitchFamily="34" charset="0"/>
              </a:rPr>
              <a:t>Drude</a:t>
            </a:r>
            <a:r>
              <a:rPr lang="en-US" altLang="zh-CN" sz="2200" dirty="0">
                <a:solidFill>
                  <a:srgbClr val="FF0000"/>
                </a:solidFill>
                <a:latin typeface="Tahoma" panose="020B0604030504040204" pitchFamily="34" charset="0"/>
              </a:rPr>
              <a:t> model</a:t>
            </a:r>
            <a:r>
              <a:rPr lang="en-US" altLang="zh-CN" sz="2200" dirty="0">
                <a:solidFill>
                  <a:srgbClr val="0000CC"/>
                </a:solidFill>
                <a:latin typeface="Tahoma" panose="020B0604030504040204" pitchFamily="34" charset="0"/>
              </a:rPr>
              <a:t>  -- the pioneer of condensed matter physics </a:t>
            </a:r>
            <a:endParaRPr lang="en-US" altLang="zh-CN" sz="2200" baseline="30000" dirty="0">
              <a:solidFill>
                <a:srgbClr val="FF0000"/>
              </a:solidFill>
              <a:latin typeface="Tahoma" panose="020B0604030504040204" pitchFamily="34" charset="0"/>
            </a:endParaRPr>
          </a:p>
        </p:txBody>
      </p:sp>
      <p:sp>
        <p:nvSpPr>
          <p:cNvPr id="16" name="Text Box 23"/>
          <p:cNvSpPr txBox="1">
            <a:spLocks noChangeArrowheads="1"/>
          </p:cNvSpPr>
          <p:nvPr/>
        </p:nvSpPr>
        <p:spPr bwMode="auto">
          <a:xfrm>
            <a:off x="2783632" y="4109010"/>
            <a:ext cx="3569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t>Direct-current conductivity</a:t>
            </a:r>
            <a:endParaRPr lang="en-US" altLang="zh-CN" sz="2000" baseline="300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20" name="Text Box 23"/>
              <p:cNvSpPr txBox="1">
                <a:spLocks noChangeArrowheads="1"/>
              </p:cNvSpPr>
              <p:nvPr/>
            </p:nvSpPr>
            <p:spPr bwMode="auto">
              <a:xfrm>
                <a:off x="2087564" y="4800683"/>
                <a:ext cx="2670681" cy="1365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t>   </a:t>
                </a:r>
                <a14:m>
                  <m:oMath xmlns:m="http://schemas.openxmlformats.org/officeDocument/2006/math">
                    <m:r>
                      <a:rPr lang="en-US" altLang="zh-CN" sz="2200" i="1">
                        <a:latin typeface="Cambria Math" panose="02040503050406030204" pitchFamily="18" charset="0"/>
                      </a:rPr>
                      <m:t>𝑣</m:t>
                    </m:r>
                    <m:r>
                      <a:rPr lang="en-US" altLang="zh-CN" sz="2200" i="1">
                        <a:latin typeface="Cambria Math" panose="02040503050406030204" pitchFamily="18" charset="0"/>
                      </a:rPr>
                      <m:t>=</m:t>
                    </m:r>
                    <m:r>
                      <a:rPr lang="en-US" altLang="zh-CN" sz="2200" i="1">
                        <a:latin typeface="Cambria Math" panose="02040503050406030204" pitchFamily="18" charset="0"/>
                      </a:rPr>
                      <m:t>𝑎</m:t>
                    </m:r>
                    <m:r>
                      <a:rPr lang="en-US" altLang="zh-CN" sz="2200" i="1">
                        <a:latin typeface="Cambria Math" panose="02040503050406030204" pitchFamily="18" charset="0"/>
                      </a:rPr>
                      <m:t>𝜏</m:t>
                    </m:r>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r>
                          <a:rPr lang="en-US" altLang="zh-CN" sz="2200" i="1">
                            <a:latin typeface="Cambria Math" panose="02040503050406030204" pitchFamily="18" charset="0"/>
                          </a:rPr>
                          <m:t>𝑒𝐸</m:t>
                        </m:r>
                      </m:num>
                      <m:den>
                        <m:r>
                          <a:rPr lang="en-US" altLang="zh-CN" sz="2200" i="1">
                            <a:latin typeface="Cambria Math" panose="02040503050406030204" pitchFamily="18" charset="0"/>
                          </a:rPr>
                          <m:t>𝑚</m:t>
                        </m:r>
                      </m:den>
                    </m:f>
                    <m:r>
                      <a:rPr lang="en-US" altLang="zh-CN" sz="2200" i="1">
                        <a:latin typeface="Cambria Math" panose="02040503050406030204" pitchFamily="18" charset="0"/>
                      </a:rPr>
                      <m:t>𝜏</m:t>
                    </m:r>
                  </m:oMath>
                </a14:m>
                <a:r>
                  <a:rPr lang="en-US" altLang="zh-CN" sz="2200" i="1" dirty="0">
                    <a:latin typeface="Cambria Math" panose="02040503050406030204" pitchFamily="18" charset="0"/>
                  </a:rPr>
                  <a:t> </a:t>
                </a:r>
              </a:p>
              <a:p>
                <a:pPr eaLnBrk="1" hangingPunct="1">
                  <a:spcBef>
                    <a:spcPct val="50000"/>
                  </a:spcBef>
                  <a:buNone/>
                </a:pPr>
                <a:r>
                  <a:rPr lang="en-US" altLang="zh-CN" sz="2200" i="1" dirty="0">
                    <a:latin typeface="Cambria Math" panose="02040503050406030204" pitchFamily="18" charset="0"/>
                  </a:rPr>
                  <a:t> </a:t>
                </a:r>
                <a14:m>
                  <m:oMath xmlns:m="http://schemas.openxmlformats.org/officeDocument/2006/math">
                    <m:r>
                      <a:rPr lang="en-US" altLang="zh-CN" sz="2200" i="1" dirty="0">
                        <a:latin typeface="Cambria Math" panose="02040503050406030204" pitchFamily="18" charset="0"/>
                      </a:rPr>
                      <m:t>𝑗</m:t>
                    </m:r>
                    <m:r>
                      <a:rPr lang="en-US" altLang="zh-CN" sz="2200" i="1" dirty="0">
                        <a:latin typeface="Cambria Math" panose="02040503050406030204" pitchFamily="18" charset="0"/>
                      </a:rPr>
                      <m:t>=</m:t>
                    </m:r>
                    <m:r>
                      <a:rPr lang="en-US" altLang="zh-CN" sz="2200" i="1" dirty="0">
                        <a:latin typeface="Cambria Math" panose="02040503050406030204" pitchFamily="18" charset="0"/>
                      </a:rPr>
                      <m:t>𝑒𝑛𝑣</m:t>
                    </m:r>
                    <m:r>
                      <a:rPr lang="en-US" altLang="zh-CN" sz="2200" i="1" dirty="0">
                        <a:latin typeface="Cambria Math" panose="02040503050406030204" pitchFamily="18" charset="0"/>
                      </a:rPr>
                      <m:t>=</m:t>
                    </m:r>
                    <m:f>
                      <m:fPr>
                        <m:ctrlPr>
                          <a:rPr lang="en-US" altLang="zh-CN" sz="2200" i="1" dirty="0">
                            <a:latin typeface="Cambria Math" panose="02040503050406030204" pitchFamily="18" charset="0"/>
                          </a:rPr>
                        </m:ctrlPr>
                      </m:fPr>
                      <m:num>
                        <m:sSup>
                          <m:sSupPr>
                            <m:ctrlPr>
                              <a:rPr lang="en-US" altLang="zh-CN" sz="2200" i="1" dirty="0">
                                <a:latin typeface="Cambria Math" panose="02040503050406030204" pitchFamily="18" charset="0"/>
                              </a:rPr>
                            </m:ctrlPr>
                          </m:sSupPr>
                          <m:e>
                            <m:r>
                              <a:rPr lang="en-US" altLang="zh-CN" sz="2200" i="1" dirty="0">
                                <a:latin typeface="Cambria Math" panose="02040503050406030204" pitchFamily="18" charset="0"/>
                              </a:rPr>
                              <m:t>𝑒</m:t>
                            </m:r>
                          </m:e>
                          <m:sup>
                            <m:r>
                              <a:rPr lang="en-US" altLang="zh-CN" sz="2200" i="1" dirty="0">
                                <a:latin typeface="Cambria Math" panose="02040503050406030204" pitchFamily="18" charset="0"/>
                              </a:rPr>
                              <m:t>2</m:t>
                            </m:r>
                          </m:sup>
                        </m:sSup>
                        <m:r>
                          <a:rPr lang="en-US" altLang="zh-CN" sz="2200" i="1" dirty="0">
                            <a:latin typeface="Cambria Math" panose="02040503050406030204" pitchFamily="18" charset="0"/>
                          </a:rPr>
                          <m:t>𝑛</m:t>
                        </m:r>
                        <m:r>
                          <a:rPr lang="en-US" altLang="zh-CN" sz="2200" i="1" dirty="0">
                            <a:latin typeface="Cambria Math" panose="02040503050406030204" pitchFamily="18" charset="0"/>
                          </a:rPr>
                          <m:t>𝜏</m:t>
                        </m:r>
                      </m:num>
                      <m:den>
                        <m:r>
                          <a:rPr lang="en-US" altLang="zh-CN" sz="2200" i="1" dirty="0">
                            <a:latin typeface="Cambria Math" panose="02040503050406030204" pitchFamily="18" charset="0"/>
                          </a:rPr>
                          <m:t>𝑚</m:t>
                        </m:r>
                      </m:den>
                    </m:f>
                    <m:r>
                      <a:rPr lang="en-US" altLang="zh-CN" sz="2200" i="1" dirty="0">
                        <a:latin typeface="Cambria Math" panose="02040503050406030204" pitchFamily="18" charset="0"/>
                      </a:rPr>
                      <m:t>𝐸</m:t>
                    </m:r>
                  </m:oMath>
                </a14:m>
                <a:endParaRPr lang="en-US" altLang="zh-CN" sz="2200" i="1" dirty="0">
                  <a:latin typeface="Cambria Math" panose="02040503050406030204" pitchFamily="18" charset="0"/>
                </a:endParaRPr>
              </a:p>
            </p:txBody>
          </p:sp>
        </mc:Choice>
        <mc:Fallback xmlns="">
          <p:sp>
            <p:nvSpPr>
              <p:cNvPr id="20" name="Text Box 23"/>
              <p:cNvSpPr txBox="1">
                <a:spLocks noRot="1" noChangeAspect="1" noMove="1" noResize="1" noEditPoints="1" noAdjustHandles="1" noChangeArrowheads="1" noChangeShapeType="1" noTextEdit="1"/>
              </p:cNvSpPr>
              <p:nvPr/>
            </p:nvSpPr>
            <p:spPr bwMode="auto">
              <a:xfrm>
                <a:off x="2087564" y="4800683"/>
                <a:ext cx="2670681" cy="136543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 Box 23"/>
              <p:cNvSpPr txBox="1">
                <a:spLocks noChangeArrowheads="1"/>
              </p:cNvSpPr>
              <p:nvPr/>
            </p:nvSpPr>
            <p:spPr bwMode="auto">
              <a:xfrm>
                <a:off x="4779944" y="5213598"/>
                <a:ext cx="1820113" cy="771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𝜎</m:t>
                          </m:r>
                        </m:e>
                        <m:sub>
                          <m:r>
                            <a:rPr lang="en-US" altLang="zh-CN" sz="2200" i="1">
                              <a:latin typeface="Cambria Math" panose="02040503050406030204" pitchFamily="18" charset="0"/>
                            </a:rPr>
                            <m:t>0</m:t>
                          </m:r>
                        </m:sub>
                      </m:sSub>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r>
                                <a:rPr lang="en-US" altLang="zh-CN" sz="2200" i="1">
                                  <a:latin typeface="Cambria Math" panose="02040503050406030204" pitchFamily="18" charset="0"/>
                                </a:rPr>
                                <m:t>𝑒</m:t>
                              </m:r>
                            </m:e>
                            <m:sup>
                              <m:r>
                                <a:rPr lang="en-US" altLang="zh-CN" sz="2200" i="1">
                                  <a:latin typeface="Cambria Math" panose="02040503050406030204" pitchFamily="18" charset="0"/>
                                </a:rPr>
                                <m:t>2</m:t>
                              </m:r>
                            </m:sup>
                          </m:sSup>
                          <m:r>
                            <a:rPr lang="en-US" altLang="zh-CN" sz="2200" i="1">
                              <a:latin typeface="Cambria Math" panose="02040503050406030204" pitchFamily="18" charset="0"/>
                            </a:rPr>
                            <m:t>𝑛</m:t>
                          </m:r>
                          <m:r>
                            <a:rPr lang="en-US" altLang="zh-CN" sz="2200" i="1">
                              <a:latin typeface="Cambria Math" panose="02040503050406030204" pitchFamily="18" charset="0"/>
                            </a:rPr>
                            <m:t>𝜏</m:t>
                          </m:r>
                        </m:num>
                        <m:den>
                          <m:r>
                            <a:rPr lang="en-US" altLang="zh-CN" sz="2200" i="1">
                              <a:latin typeface="Cambria Math" panose="02040503050406030204" pitchFamily="18" charset="0"/>
                            </a:rPr>
                            <m:t>𝑚</m:t>
                          </m:r>
                        </m:den>
                      </m:f>
                    </m:oMath>
                  </m:oMathPara>
                </a14:m>
                <a:endParaRPr lang="en-US" altLang="zh-CN" sz="2200" i="1" dirty="0">
                  <a:latin typeface="Cambria Math" panose="02040503050406030204" pitchFamily="18" charset="0"/>
                </a:endParaRPr>
              </a:p>
            </p:txBody>
          </p:sp>
        </mc:Choice>
        <mc:Fallback xmlns="">
          <p:sp>
            <p:nvSpPr>
              <p:cNvPr id="35" name="Text Box 23"/>
              <p:cNvSpPr txBox="1">
                <a:spLocks noRot="1" noChangeAspect="1" noMove="1" noResize="1" noEditPoints="1" noAdjustHandles="1" noChangeArrowheads="1" noChangeShapeType="1" noTextEdit="1"/>
              </p:cNvSpPr>
              <p:nvPr/>
            </p:nvSpPr>
            <p:spPr bwMode="auto">
              <a:xfrm>
                <a:off x="4779944" y="5213598"/>
                <a:ext cx="1820113" cy="7716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6" name="图片 5"/>
          <p:cNvPicPr>
            <a:picLocks noChangeAspect="1"/>
          </p:cNvPicPr>
          <p:nvPr/>
        </p:nvPicPr>
        <p:blipFill rotWithShape="1">
          <a:blip r:embed="rId5"/>
          <a:srcRect r="22537"/>
          <a:stretch/>
        </p:blipFill>
        <p:spPr>
          <a:xfrm>
            <a:off x="6750920" y="1196753"/>
            <a:ext cx="3269516" cy="2363607"/>
          </a:xfrm>
          <a:prstGeom prst="rect">
            <a:avLst/>
          </a:prstGeom>
        </p:spPr>
      </p:pic>
      <p:pic>
        <p:nvPicPr>
          <p:cNvPr id="186370" name="Picture 2" descr="https://upload.wikimedia.org/wikipedia/commons/thumb/4/4d/Electrona_in_crystallo_fluentia.svg/300px-Electrona_in_crystallo_fluenti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16" y="3800575"/>
            <a:ext cx="2772308" cy="25228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 Box 23"/>
              <p:cNvSpPr txBox="1">
                <a:spLocks noChangeArrowheads="1"/>
              </p:cNvSpPr>
              <p:nvPr/>
            </p:nvSpPr>
            <p:spPr bwMode="auto">
              <a:xfrm>
                <a:off x="3658547" y="1617477"/>
                <a:ext cx="1820113" cy="12445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14:m>
                  <m:oMathPara xmlns:m="http://schemas.openxmlformats.org/officeDocument/2006/math">
                    <m:oMathParaPr>
                      <m:jc m:val="centerGroup"/>
                    </m:oMathParaPr>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𝐻</m:t>
                          </m:r>
                        </m:e>
                        <m:sub>
                          <m:r>
                            <a:rPr lang="en-US" altLang="zh-CN" sz="2200" i="1">
                              <a:latin typeface="Cambria Math" panose="02040503050406030204" pitchFamily="18" charset="0"/>
                            </a:rPr>
                            <m:t>𝑖𝑛𝑡</m:t>
                          </m:r>
                        </m:sub>
                      </m:sSub>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r>
                            <a:rPr lang="en-US" altLang="zh-CN" sz="2200" i="1">
                              <a:latin typeface="Cambria Math" panose="02040503050406030204" pitchFamily="18" charset="0"/>
                            </a:rPr>
                            <m:t>𝑈</m:t>
                          </m:r>
                        </m:num>
                        <m:den>
                          <m:r>
                            <a:rPr lang="en-US" altLang="zh-CN" sz="2200" i="1">
                              <a:latin typeface="Cambria Math" panose="02040503050406030204" pitchFamily="18" charset="0"/>
                            </a:rPr>
                            <m:t>2</m:t>
                          </m:r>
                        </m:den>
                      </m:f>
                      <m:nary>
                        <m:naryPr>
                          <m:chr m:val="∑"/>
                          <m:supHide m:val="on"/>
                          <m:ctrlPr>
                            <a:rPr lang="en-US" altLang="zh-CN" sz="2200" i="1">
                              <a:latin typeface="Cambria Math" panose="02040503050406030204" pitchFamily="18" charset="0"/>
                            </a:rPr>
                          </m:ctrlPr>
                        </m:naryPr>
                        <m:sub>
                          <m:r>
                            <a:rPr lang="en-US" altLang="zh-CN" sz="2200" i="1">
                              <a:latin typeface="Cambria Math" panose="02040503050406030204" pitchFamily="18" charset="0"/>
                            </a:rPr>
                            <m:t>𝑖</m:t>
                          </m:r>
                        </m:sub>
                        <m:sup/>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𝑛</m:t>
                              </m:r>
                            </m:e>
                            <m:sub>
                              <m:r>
                                <a:rPr lang="en-US" altLang="zh-CN" sz="2200" i="1">
                                  <a:latin typeface="Cambria Math" panose="02040503050406030204" pitchFamily="18" charset="0"/>
                                </a:rPr>
                                <m:t> </m:t>
                              </m:r>
                            </m:sub>
                            <m:sup>
                              <m:r>
                                <a:rPr lang="en-US" altLang="zh-CN" sz="2200" i="1">
                                  <a:latin typeface="Cambria Math" panose="02040503050406030204" pitchFamily="18" charset="0"/>
                                </a:rPr>
                                <m:t>2</m:t>
                              </m:r>
                            </m:sup>
                          </m:sSubSup>
                          <m:r>
                            <a:rPr lang="en-US" altLang="zh-CN" sz="2200" i="1">
                              <a:latin typeface="Cambria Math" panose="02040503050406030204" pitchFamily="18" charset="0"/>
                            </a:rPr>
                            <m:t>(</m:t>
                          </m:r>
                          <m:r>
                            <a:rPr lang="en-US" altLang="zh-CN" sz="2200" i="1">
                              <a:latin typeface="Cambria Math" panose="02040503050406030204" pitchFamily="18" charset="0"/>
                            </a:rPr>
                            <m:t>𝑖</m:t>
                          </m:r>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r>
                                <a:rPr lang="en-US" altLang="zh-CN" sz="2200" i="1">
                                  <a:latin typeface="Cambria Math" panose="02040503050406030204" pitchFamily="18" charset="0"/>
                                </a:rPr>
                                <m:t>1</m:t>
                              </m:r>
                            </m:num>
                            <m:den>
                              <m:r>
                                <a:rPr lang="en-US" altLang="zh-CN" sz="2200" i="1">
                                  <a:latin typeface="Cambria Math" panose="02040503050406030204" pitchFamily="18" charset="0"/>
                                </a:rPr>
                                <m:t>3</m:t>
                              </m:r>
                            </m:den>
                          </m:f>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𝐿</m:t>
                              </m:r>
                            </m:e>
                            <m:sub>
                              <m:r>
                                <a:rPr lang="en-US" altLang="zh-CN" sz="2200" i="1">
                                  <a:latin typeface="Cambria Math" panose="02040503050406030204" pitchFamily="18" charset="0"/>
                                </a:rPr>
                                <m:t>𝑧</m:t>
                              </m:r>
                            </m:sub>
                            <m:sup>
                              <m:r>
                                <a:rPr lang="en-US" altLang="zh-CN" sz="2200" i="1">
                                  <a:latin typeface="Cambria Math" panose="02040503050406030204" pitchFamily="18" charset="0"/>
                                </a:rPr>
                                <m:t>2</m:t>
                              </m:r>
                            </m:sup>
                          </m:sSubSup>
                          <m:r>
                            <a:rPr lang="en-US" altLang="zh-CN" sz="2200" i="1">
                              <a:latin typeface="Cambria Math" panose="02040503050406030204" pitchFamily="18" charset="0"/>
                            </a:rPr>
                            <m:t>(</m:t>
                          </m:r>
                          <m:r>
                            <a:rPr lang="en-US" altLang="zh-CN" sz="2200" i="1">
                              <a:latin typeface="Cambria Math" panose="02040503050406030204" pitchFamily="18" charset="0"/>
                            </a:rPr>
                            <m:t>𝑖</m:t>
                          </m:r>
                          <m:r>
                            <a:rPr lang="en-US" altLang="zh-CN" sz="2200" i="1">
                              <a:latin typeface="Cambria Math" panose="02040503050406030204" pitchFamily="18" charset="0"/>
                            </a:rPr>
                            <m:t>)</m:t>
                          </m:r>
                        </m:e>
                      </m:nary>
                    </m:oMath>
                  </m:oMathPara>
                </a14:m>
                <a:endParaRPr lang="en-US" altLang="zh-CN" sz="2200" i="1" dirty="0">
                  <a:latin typeface="Cambria Math" panose="02040503050406030204" pitchFamily="18" charset="0"/>
                </a:endParaRPr>
              </a:p>
            </p:txBody>
          </p:sp>
        </mc:Choice>
        <mc:Fallback xmlns="">
          <p:sp>
            <p:nvSpPr>
              <p:cNvPr id="14" name="Text Box 23"/>
              <p:cNvSpPr txBox="1">
                <a:spLocks noRot="1" noChangeAspect="1" noMove="1" noResize="1" noEditPoints="1" noAdjustHandles="1" noChangeArrowheads="1" noChangeShapeType="1" noTextEdit="1"/>
              </p:cNvSpPr>
              <p:nvPr/>
            </p:nvSpPr>
            <p:spPr bwMode="auto">
              <a:xfrm>
                <a:off x="3658547" y="1617477"/>
                <a:ext cx="1820113" cy="1244571"/>
              </a:xfrm>
              <a:prstGeom prst="rect">
                <a:avLst/>
              </a:prstGeom>
              <a:blipFill>
                <a:blip r:embed="rId7"/>
                <a:stretch>
                  <a:fillRect l="-334" r="-52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8458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D42A0C12-191E-4DC5-9C40-AE7C85659ED9}" type="slidenum">
              <a:rPr lang="en-US" altLang="zh-CN" sz="1400"/>
              <a:pPr>
                <a:spcBef>
                  <a:spcPct val="0"/>
                </a:spcBef>
                <a:buFontTx/>
                <a:buNone/>
              </a:pPr>
              <a:t>7</a:t>
            </a:fld>
            <a:endParaRPr lang="en-US" altLang="zh-CN" sz="1400"/>
          </a:p>
        </p:txBody>
      </p:sp>
      <p:sp>
        <p:nvSpPr>
          <p:cNvPr id="22531" name="Rectangle 2"/>
          <p:cNvSpPr>
            <a:spLocks noGrp="1" noChangeArrowheads="1"/>
          </p:cNvSpPr>
          <p:nvPr>
            <p:ph type="title"/>
          </p:nvPr>
        </p:nvSpPr>
        <p:spPr>
          <a:xfrm>
            <a:off x="1809751" y="368300"/>
            <a:ext cx="8355013" cy="457200"/>
          </a:xfrm>
          <a:noFill/>
        </p:spPr>
        <p:txBody>
          <a:bodyPr/>
          <a:lstStyle/>
          <a:p>
            <a:pPr eaLnBrk="1" hangingPunct="1"/>
            <a:r>
              <a:rPr lang="en-US" altLang="zh-CN" sz="2800" u="sng" dirty="0"/>
              <a:t>Indistinguishable particles: fermions and Bosons </a:t>
            </a:r>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252" y="873126"/>
            <a:ext cx="1619536" cy="205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8586686" y="323249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dirty="0"/>
              <a:t>E. Fermi</a:t>
            </a:r>
          </a:p>
        </p:txBody>
      </p:sp>
      <p:pic>
        <p:nvPicPr>
          <p:cNvPr id="2253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351" y="3825875"/>
            <a:ext cx="16287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9"/>
          <p:cNvSpPr txBox="1">
            <a:spLocks noChangeArrowheads="1"/>
          </p:cNvSpPr>
          <p:nvPr/>
        </p:nvSpPr>
        <p:spPr bwMode="auto">
          <a:xfrm>
            <a:off x="8580438" y="62658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t>S. Bose</a:t>
            </a:r>
          </a:p>
        </p:txBody>
      </p:sp>
      <p:sp>
        <p:nvSpPr>
          <p:cNvPr id="22537" name="Rectangle 10"/>
          <p:cNvSpPr>
            <a:spLocks noChangeArrowheads="1"/>
          </p:cNvSpPr>
          <p:nvPr/>
        </p:nvSpPr>
        <p:spPr bwMode="auto">
          <a:xfrm>
            <a:off x="2026072" y="1052737"/>
            <a:ext cx="55100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en-US" altLang="zh-CN" sz="2200" dirty="0">
                <a:solidFill>
                  <a:srgbClr val="0000CC"/>
                </a:solidFill>
                <a:latin typeface="Tahoma" panose="020B0604030504040204" pitchFamily="34" charset="0"/>
              </a:rPr>
              <a:t> Fermions: Pauli’s exclusion principle – two cannot occupy the same state. </a:t>
            </a:r>
          </a:p>
        </p:txBody>
      </p:sp>
      <p:pic>
        <p:nvPicPr>
          <p:cNvPr id="1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629" y="2927952"/>
            <a:ext cx="16557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276" y="2927951"/>
            <a:ext cx="16557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1966913" y="4581129"/>
            <a:ext cx="57261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indent="-342900" eaLnBrk="1" hangingPunct="1">
              <a:spcBef>
                <a:spcPct val="0"/>
              </a:spcBef>
            </a:pPr>
            <a:r>
              <a:rPr lang="en-US" altLang="zh-CN" sz="2200" dirty="0">
                <a:solidFill>
                  <a:srgbClr val="0000CC"/>
                </a:solidFill>
                <a:latin typeface="Tahoma" panose="020B0604030504040204" pitchFamily="34" charset="0"/>
              </a:rPr>
              <a:t>Bosons: one state can hold an arbitrary number of particles. </a:t>
            </a:r>
          </a:p>
        </p:txBody>
      </p:sp>
      <p:sp>
        <p:nvSpPr>
          <p:cNvPr id="2" name="矩形 1"/>
          <p:cNvSpPr/>
          <p:nvPr/>
        </p:nvSpPr>
        <p:spPr>
          <a:xfrm>
            <a:off x="2495116" y="2075475"/>
            <a:ext cx="4572000" cy="646331"/>
          </a:xfrm>
          <a:prstGeom prst="rect">
            <a:avLst/>
          </a:prstGeom>
        </p:spPr>
        <p:txBody>
          <a:bodyPr>
            <a:spAutoFit/>
          </a:bodyPr>
          <a:lstStyle/>
          <a:p>
            <a:pPr eaLnBrk="1" hangingPunct="1"/>
            <a:r>
              <a:rPr lang="en-US" altLang="zh-CN" dirty="0">
                <a:latin typeface="Tahoma" panose="020B0604030504040204" pitchFamily="34" charset="0"/>
              </a:rPr>
              <a:t>Most matter particles are fermions (e.g. electrons). </a:t>
            </a:r>
          </a:p>
        </p:txBody>
      </p:sp>
      <mc:AlternateContent xmlns:mc="http://schemas.openxmlformats.org/markup-compatibility/2006" xmlns:a14="http://schemas.microsoft.com/office/drawing/2010/main">
        <mc:Choice Requires="a14">
          <p:sp>
            <p:nvSpPr>
              <p:cNvPr id="3" name="矩形 2"/>
              <p:cNvSpPr/>
              <p:nvPr/>
            </p:nvSpPr>
            <p:spPr>
              <a:xfrm>
                <a:off x="2390837" y="5590745"/>
                <a:ext cx="4903009" cy="923330"/>
              </a:xfrm>
              <a:prstGeom prst="rect">
                <a:avLst/>
              </a:prstGeom>
            </p:spPr>
            <p:txBody>
              <a:bodyPr wrap="none">
                <a:spAutoFit/>
              </a:bodyPr>
              <a:lstStyle/>
              <a:p>
                <a:pPr marL="342900" indent="-342900" eaLnBrk="1" hangingPunct="1"/>
                <a:r>
                  <a:rPr lang="en-US" altLang="zh-CN" dirty="0">
                    <a:solidFill>
                      <a:srgbClr val="FF0000"/>
                    </a:solidFill>
                    <a:latin typeface="Tahoma" panose="020B0604030504040204" pitchFamily="34" charset="0"/>
                  </a:rPr>
                  <a:t>Photon</a:t>
                </a:r>
                <a:r>
                  <a:rPr lang="en-US" altLang="zh-CN" dirty="0">
                    <a:solidFill>
                      <a:srgbClr val="0000CC"/>
                    </a:solidFill>
                    <a:latin typeface="Tahoma" panose="020B0604030504040204" pitchFamily="34" charset="0"/>
                  </a:rPr>
                  <a:t> is an example of elementary boson. </a:t>
                </a:r>
              </a:p>
              <a:p>
                <a:pPr marL="342900" indent="-342900" eaLnBrk="1" hangingPunct="1"/>
                <a:endParaRPr lang="en-US" altLang="zh-CN" dirty="0">
                  <a:solidFill>
                    <a:srgbClr val="0000CC"/>
                  </a:solidFill>
                  <a:latin typeface="Tahoma" panose="020B0604030504040204" pitchFamily="34" charset="0"/>
                </a:endParaRPr>
              </a:p>
              <a:p>
                <a:pPr marL="342900" indent="-342900" eaLnBrk="1" hangingPunct="1"/>
                <a14:m>
                  <m:oMath xmlns:m="http://schemas.openxmlformats.org/officeDocument/2006/math">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 </m:t>
                        </m:r>
                      </m:e>
                      <m:sup>
                        <m:r>
                          <a:rPr lang="en-US" altLang="zh-CN" b="0" i="1" smtClean="0">
                            <a:solidFill>
                              <a:srgbClr val="FF0000"/>
                            </a:solidFill>
                            <a:latin typeface="Cambria Math" panose="02040503050406030204" pitchFamily="18" charset="0"/>
                          </a:rPr>
                          <m:t>4</m:t>
                        </m:r>
                      </m:sup>
                    </m:sSup>
                  </m:oMath>
                </a14:m>
                <a:r>
                  <a:rPr lang="en-US" altLang="zh-CN" dirty="0">
                    <a:solidFill>
                      <a:srgbClr val="FF0000"/>
                    </a:solidFill>
                    <a:latin typeface="Tahoma" panose="020B0604030504040204" pitchFamily="34" charset="0"/>
                  </a:rPr>
                  <a:t>He – </a:t>
                </a:r>
                <a:r>
                  <a:rPr lang="en-US" altLang="zh-CN" dirty="0">
                    <a:solidFill>
                      <a:srgbClr val="0000CC"/>
                    </a:solidFill>
                    <a:latin typeface="Tahoma" panose="020B0604030504040204" pitchFamily="34" charset="0"/>
                  </a:rPr>
                  <a:t>composed bosons (even # of fermions)</a:t>
                </a:r>
              </a:p>
            </p:txBody>
          </p:sp>
        </mc:Choice>
        <mc:Fallback xmlns="">
          <p:sp>
            <p:nvSpPr>
              <p:cNvPr id="3" name="矩形 2"/>
              <p:cNvSpPr>
                <a:spLocks noRot="1" noChangeAspect="1" noMove="1" noResize="1" noEditPoints="1" noAdjustHandles="1" noChangeArrowheads="1" noChangeShapeType="1" noTextEdit="1"/>
              </p:cNvSpPr>
              <p:nvPr/>
            </p:nvSpPr>
            <p:spPr>
              <a:xfrm>
                <a:off x="2390837" y="5590745"/>
                <a:ext cx="4903009" cy="923330"/>
              </a:xfrm>
              <a:prstGeom prst="rect">
                <a:avLst/>
              </a:prstGeom>
              <a:blipFill>
                <a:blip r:embed="rId6"/>
                <a:stretch>
                  <a:fillRect l="-995" t="-3289" r="-622" b="-9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274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424113" y="415925"/>
            <a:ext cx="7239000" cy="457200"/>
          </a:xfrm>
          <a:noFill/>
        </p:spPr>
        <p:txBody>
          <a:bodyPr/>
          <a:lstStyle/>
          <a:p>
            <a:pPr eaLnBrk="1" hangingPunct="1"/>
            <a:r>
              <a:rPr lang="en-US" altLang="zh-CN" sz="2800" u="sng" dirty="0"/>
              <a:t>Childhood: Quantum Theory of Solids </a:t>
            </a:r>
          </a:p>
        </p:txBody>
      </p:sp>
      <p:grpSp>
        <p:nvGrpSpPr>
          <p:cNvPr id="23" name="组合 22"/>
          <p:cNvGrpSpPr/>
          <p:nvPr/>
        </p:nvGrpSpPr>
        <p:grpSpPr>
          <a:xfrm>
            <a:off x="7594042" y="3878804"/>
            <a:ext cx="1934593" cy="1854501"/>
            <a:chOff x="1387433" y="4778828"/>
            <a:chExt cx="1710557" cy="1676400"/>
          </a:xfrm>
        </p:grpSpPr>
        <p:sp>
          <p:nvSpPr>
            <p:cNvPr id="24" name="Oval 32"/>
            <p:cNvSpPr>
              <a:spLocks noChangeArrowheads="1"/>
            </p:cNvSpPr>
            <p:nvPr/>
          </p:nvSpPr>
          <p:spPr bwMode="auto">
            <a:xfrm>
              <a:off x="1387433" y="4778828"/>
              <a:ext cx="1710557" cy="167640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25" name="Line 33"/>
            <p:cNvSpPr>
              <a:spLocks noChangeShapeType="1"/>
            </p:cNvSpPr>
            <p:nvPr/>
          </p:nvSpPr>
          <p:spPr bwMode="auto">
            <a:xfrm>
              <a:off x="2359759" y="5680978"/>
              <a:ext cx="0" cy="5136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26" name="Oval 37"/>
            <p:cNvSpPr>
              <a:spLocks noChangeArrowheads="1"/>
            </p:cNvSpPr>
            <p:nvPr/>
          </p:nvSpPr>
          <p:spPr bwMode="auto">
            <a:xfrm>
              <a:off x="2265284" y="5820057"/>
              <a:ext cx="188949"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27" name="Line 72"/>
            <p:cNvSpPr>
              <a:spLocks noChangeShapeType="1"/>
            </p:cNvSpPr>
            <p:nvPr/>
          </p:nvSpPr>
          <p:spPr bwMode="auto">
            <a:xfrm flipH="1" flipV="1">
              <a:off x="2051705" y="5644295"/>
              <a:ext cx="0" cy="52593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00"/>
                </a:solidFill>
              </a:endParaRPr>
            </a:p>
          </p:txBody>
        </p:sp>
        <p:sp>
          <p:nvSpPr>
            <p:cNvPr id="28" name="Oval 73"/>
            <p:cNvSpPr>
              <a:spLocks noChangeArrowheads="1"/>
            </p:cNvSpPr>
            <p:nvPr/>
          </p:nvSpPr>
          <p:spPr bwMode="auto">
            <a:xfrm>
              <a:off x="1960484" y="5817068"/>
              <a:ext cx="190318" cy="185783"/>
            </a:xfrm>
            <a:prstGeom prst="ellipse">
              <a:avLst/>
            </a:prstGeom>
            <a:solidFill>
              <a:srgbClr val="00FF00"/>
            </a:solidFill>
            <a:ln w="6350">
              <a:solidFill>
                <a:srgbClr val="FF66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29" name="Text Box 3"/>
            <p:cNvSpPr txBox="1">
              <a:spLocks noChangeArrowheads="1"/>
            </p:cNvSpPr>
            <p:nvPr/>
          </p:nvSpPr>
          <p:spPr bwMode="auto">
            <a:xfrm>
              <a:off x="1664045" y="4871631"/>
              <a:ext cx="1157331" cy="69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Fermi surface</a:t>
              </a:r>
            </a:p>
          </p:txBody>
        </p:sp>
      </p:grpSp>
      <mc:AlternateContent xmlns:mc="http://schemas.openxmlformats.org/markup-compatibility/2006" xmlns:a14="http://schemas.microsoft.com/office/drawing/2010/main">
        <mc:Choice Requires="a14">
          <p:sp>
            <p:nvSpPr>
              <p:cNvPr id="30" name="Text Box 23"/>
              <p:cNvSpPr txBox="1">
                <a:spLocks noChangeArrowheads="1"/>
              </p:cNvSpPr>
              <p:nvPr/>
            </p:nvSpPr>
            <p:spPr bwMode="auto">
              <a:xfrm>
                <a:off x="7261824" y="5869198"/>
                <a:ext cx="2862631"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000" dirty="0">
                    <a:latin typeface="Tahoma" panose="020B0604030504040204" pitchFamily="34" charset="0"/>
                  </a:rPr>
                  <a:t> Density of states at the Fermi surface: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𝑁</m:t>
                        </m:r>
                      </m:e>
                      <m:sub>
                        <m:r>
                          <a:rPr lang="en-US" altLang="zh-CN" sz="2000" i="1">
                            <a:latin typeface="Cambria Math" panose="02040503050406030204" pitchFamily="18" charset="0"/>
                          </a:rPr>
                          <m:t>0</m:t>
                        </m:r>
                      </m:sub>
                      <m:sup>
                        <m:r>
                          <a:rPr lang="en-US" altLang="zh-CN" sz="2000" i="1">
                            <a:latin typeface="Cambria Math" panose="02040503050406030204" pitchFamily="18" charset="0"/>
                          </a:rPr>
                          <m:t> </m:t>
                        </m:r>
                      </m:sup>
                    </m:sSubSup>
                  </m:oMath>
                </a14:m>
                <a:endParaRPr lang="en-US" altLang="zh-CN" sz="2000" baseline="30000" dirty="0">
                  <a:latin typeface="Tahoma" panose="020B0604030504040204" pitchFamily="34" charset="0"/>
                </a:endParaRPr>
              </a:p>
            </p:txBody>
          </p:sp>
        </mc:Choice>
        <mc:Fallback xmlns="">
          <p:sp>
            <p:nvSpPr>
              <p:cNvPr id="30" name="Text Box 23"/>
              <p:cNvSpPr txBox="1">
                <a:spLocks noRot="1" noChangeAspect="1" noMove="1" noResize="1" noEditPoints="1" noAdjustHandles="1" noChangeArrowheads="1" noChangeShapeType="1" noTextEdit="1"/>
              </p:cNvSpPr>
              <p:nvPr/>
            </p:nvSpPr>
            <p:spPr bwMode="auto">
              <a:xfrm>
                <a:off x="7261824" y="5869198"/>
                <a:ext cx="2862631" cy="707886"/>
              </a:xfrm>
              <a:prstGeom prst="rect">
                <a:avLst/>
              </a:prstGeom>
              <a:blipFill>
                <a:blip r:embed="rId3"/>
                <a:stretch>
                  <a:fillRect l="-2128" t="-5172" b="-14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Text Box 23"/>
              <p:cNvSpPr txBox="1">
                <a:spLocks noChangeArrowheads="1"/>
              </p:cNvSpPr>
              <p:nvPr/>
            </p:nvSpPr>
            <p:spPr bwMode="auto">
              <a:xfrm>
                <a:off x="1940616" y="1050121"/>
                <a:ext cx="4538052" cy="2123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r>
                  <a:rPr lang="en-US" altLang="zh-CN" sz="2200" dirty="0">
                    <a:solidFill>
                      <a:srgbClr val="0000CC"/>
                    </a:solidFill>
                    <a:latin typeface="Tahoma" panose="020B0604030504040204" pitchFamily="34" charset="0"/>
                  </a:rPr>
                  <a:t>Puzzle of solid specific heat:</a:t>
                </a:r>
              </a:p>
              <a:p>
                <a:pPr marL="342900" indent="-342900" eaLnBrk="1" hangingPunct="1">
                  <a:spcBef>
                    <a:spcPct val="50000"/>
                  </a:spcBef>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classically </a:t>
                </a:r>
                <a14:m>
                  <m:oMath xmlns:m="http://schemas.openxmlformats.org/officeDocument/2006/math">
                    <m:r>
                      <a:rPr lang="en-US" altLang="zh-CN" sz="2200" i="1">
                        <a:solidFill>
                          <a:srgbClr val="FF0000"/>
                        </a:solidFill>
                        <a:latin typeface="Cambria Math" panose="02040503050406030204" pitchFamily="18" charset="0"/>
                      </a:rPr>
                      <m:t>𝐶</m:t>
                    </m:r>
                    <m:r>
                      <a:rPr lang="en-US" altLang="zh-CN" sz="2200" i="1">
                        <a:solidFill>
                          <a:srgbClr val="FF0000"/>
                        </a:solidFill>
                        <a:latin typeface="Cambria Math" panose="02040503050406030204" pitchFamily="18" charset="0"/>
                      </a:rPr>
                      <m:t>=</m:t>
                    </m:r>
                    <m:r>
                      <a:rPr lang="en-US" altLang="zh-CN" sz="2200" i="1">
                        <a:solidFill>
                          <a:srgbClr val="FF0000"/>
                        </a:solidFill>
                        <a:latin typeface="Cambria Math" panose="02040503050406030204" pitchFamily="18" charset="0"/>
                      </a:rPr>
                      <m:t>𝑁</m:t>
                    </m:r>
                    <m:sSub>
                      <m:sSubPr>
                        <m:ctrlPr>
                          <a:rPr lang="en-US" altLang="zh-CN" sz="2200" i="1">
                            <a:solidFill>
                              <a:srgbClr val="FF0000"/>
                            </a:solidFill>
                            <a:latin typeface="Cambria Math" panose="02040503050406030204" pitchFamily="18" charset="0"/>
                          </a:rPr>
                        </m:ctrlPr>
                      </m:sSubPr>
                      <m:e>
                        <m:r>
                          <a:rPr lang="en-US" altLang="zh-CN" sz="2200" i="1">
                            <a:solidFill>
                              <a:srgbClr val="FF0000"/>
                            </a:solidFill>
                            <a:latin typeface="Cambria Math" panose="02040503050406030204" pitchFamily="18" charset="0"/>
                          </a:rPr>
                          <m:t>𝑘</m:t>
                        </m:r>
                      </m:e>
                      <m:sub>
                        <m:r>
                          <a:rPr lang="en-US" altLang="zh-CN" sz="2200" i="1">
                            <a:solidFill>
                              <a:srgbClr val="FF0000"/>
                            </a:solidFill>
                            <a:latin typeface="Cambria Math" panose="02040503050406030204" pitchFamily="18" charset="0"/>
                          </a:rPr>
                          <m:t>𝑏</m:t>
                        </m:r>
                      </m:sub>
                    </m:sSub>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 temperature (</a:t>
                </a:r>
                <a14:m>
                  <m:oMath xmlns:m="http://schemas.openxmlformats.org/officeDocument/2006/math">
                    <m:r>
                      <a:rPr lang="en-US" altLang="zh-CN" sz="2200" i="1">
                        <a:solidFill>
                          <a:srgbClr val="FF0000"/>
                        </a:solidFill>
                        <a:latin typeface="Cambria Math" panose="02040503050406030204" pitchFamily="18" charset="0"/>
                      </a:rPr>
                      <m:t>𝑇</m:t>
                    </m:r>
                    <m:r>
                      <a:rPr lang="en-US" altLang="zh-CN" sz="2200" i="1">
                        <a:solidFill>
                          <a:srgbClr val="FF0000"/>
                        </a:solidFill>
                        <a:latin typeface="Cambria Math" panose="02040503050406030204" pitchFamily="18" charset="0"/>
                      </a:rPr>
                      <m:t>)</m:t>
                    </m:r>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-independent </a:t>
                </a:r>
              </a:p>
              <a:p>
                <a:pPr marL="342900" indent="-342900" eaLnBrk="1" hangingPunct="1">
                  <a:spcBef>
                    <a:spcPct val="50000"/>
                  </a:spcBef>
                </a:pPr>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Actually, insulators </a:t>
                </a:r>
                <a14:m>
                  <m:oMath xmlns:m="http://schemas.openxmlformats.org/officeDocument/2006/math">
                    <m:r>
                      <a:rPr lang="en-US" altLang="zh-CN" sz="2200" i="1">
                        <a:solidFill>
                          <a:srgbClr val="FF0000"/>
                        </a:solidFill>
                        <a:latin typeface="Cambria Math" panose="02040503050406030204" pitchFamily="18" charset="0"/>
                      </a:rPr>
                      <m:t>𝐶</m:t>
                    </m:r>
                    <m:r>
                      <a:rPr lang="en-US" altLang="zh-CN" sz="2200" i="1">
                        <a:solidFill>
                          <a:srgbClr val="FF0000"/>
                        </a:solidFill>
                        <a:latin typeface="Cambria Math" panose="02040503050406030204" pitchFamily="18" charset="0"/>
                      </a:rPr>
                      <m:t>∝</m:t>
                    </m:r>
                    <m:sSup>
                      <m:sSupPr>
                        <m:ctrlPr>
                          <a:rPr lang="en-US" altLang="zh-CN" sz="2200" i="1">
                            <a:solidFill>
                              <a:srgbClr val="FF0000"/>
                            </a:solidFill>
                            <a:latin typeface="Cambria Math" panose="02040503050406030204" pitchFamily="18" charset="0"/>
                          </a:rPr>
                        </m:ctrlPr>
                      </m:sSupPr>
                      <m:e>
                        <m:r>
                          <a:rPr lang="en-US" altLang="zh-CN" sz="2200" i="1">
                            <a:solidFill>
                              <a:srgbClr val="FF0000"/>
                            </a:solidFill>
                            <a:latin typeface="Cambria Math" panose="02040503050406030204" pitchFamily="18" charset="0"/>
                          </a:rPr>
                          <m:t>𝑇</m:t>
                        </m:r>
                      </m:e>
                      <m:sup>
                        <m:r>
                          <a:rPr lang="en-US" altLang="zh-CN" sz="2200" i="1">
                            <a:solidFill>
                              <a:srgbClr val="FF0000"/>
                            </a:solidFill>
                            <a:latin typeface="Cambria Math" panose="02040503050406030204" pitchFamily="18" charset="0"/>
                          </a:rPr>
                          <m:t>3</m:t>
                        </m:r>
                      </m:sup>
                    </m:sSup>
                  </m:oMath>
                </a14:m>
                <a:r>
                  <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rPr>
                  <a:t>; metals  </a:t>
                </a:r>
                <a14:m>
                  <m:oMath xmlns:m="http://schemas.openxmlformats.org/officeDocument/2006/math">
                    <m:r>
                      <a:rPr lang="en-US" altLang="zh-CN" sz="2200" i="1">
                        <a:solidFill>
                          <a:srgbClr val="FF0000"/>
                        </a:solidFill>
                        <a:latin typeface="Cambria Math" panose="02040503050406030204" pitchFamily="18" charset="0"/>
                      </a:rPr>
                      <m:t>𝐶</m:t>
                    </m:r>
                    <m:r>
                      <a:rPr lang="en-US" altLang="zh-CN" sz="2200" i="1">
                        <a:solidFill>
                          <a:srgbClr val="FF0000"/>
                        </a:solidFill>
                        <a:latin typeface="Cambria Math" panose="02040503050406030204" pitchFamily="18" charset="0"/>
                      </a:rPr>
                      <m:t>∝</m:t>
                    </m:r>
                    <m:r>
                      <a:rPr lang="en-US" altLang="zh-CN" sz="2200" i="1">
                        <a:solidFill>
                          <a:srgbClr val="FF0000"/>
                        </a:solidFill>
                        <a:latin typeface="Cambria Math" panose="02040503050406030204" pitchFamily="18" charset="0"/>
                      </a:rPr>
                      <m:t>𝑇</m:t>
                    </m:r>
                  </m:oMath>
                </a14:m>
                <a:endParaRPr lang="en-US" altLang="zh-CN" sz="22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 Box 23"/>
              <p:cNvSpPr txBox="1">
                <a:spLocks noRot="1" noChangeAspect="1" noMove="1" noResize="1" noEditPoints="1" noAdjustHandles="1" noChangeArrowheads="1" noChangeShapeType="1" noTextEdit="1"/>
              </p:cNvSpPr>
              <p:nvPr/>
            </p:nvSpPr>
            <p:spPr bwMode="auto">
              <a:xfrm>
                <a:off x="1940616" y="1050121"/>
                <a:ext cx="4538052" cy="2123658"/>
              </a:xfrm>
              <a:prstGeom prst="rect">
                <a:avLst/>
              </a:prstGeom>
              <a:blipFill>
                <a:blip r:embed="rId4"/>
                <a:stretch>
                  <a:fillRect l="-1745" t="-1433" b="-4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36" name="Group 18"/>
          <p:cNvGrpSpPr>
            <a:grpSpLocks/>
          </p:cNvGrpSpPr>
          <p:nvPr/>
        </p:nvGrpSpPr>
        <p:grpSpPr bwMode="auto">
          <a:xfrm>
            <a:off x="7087514" y="1186068"/>
            <a:ext cx="2873758" cy="2147900"/>
            <a:chOff x="570" y="2409"/>
            <a:chExt cx="2006" cy="1739"/>
          </a:xfrm>
        </p:grpSpPr>
        <p:grpSp>
          <p:nvGrpSpPr>
            <p:cNvPr id="40" name="Group 22"/>
            <p:cNvGrpSpPr>
              <a:grpSpLocks/>
            </p:cNvGrpSpPr>
            <p:nvPr/>
          </p:nvGrpSpPr>
          <p:grpSpPr bwMode="auto">
            <a:xfrm>
              <a:off x="585" y="2412"/>
              <a:ext cx="261" cy="349"/>
              <a:chOff x="292" y="2455"/>
              <a:chExt cx="291" cy="360"/>
            </a:xfrm>
          </p:grpSpPr>
          <p:sp>
            <p:nvSpPr>
              <p:cNvPr id="114" name="Oval 2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5" name="Text Box 24"/>
              <p:cNvSpPr txBox="1">
                <a:spLocks noChangeArrowheads="1"/>
              </p:cNvSpPr>
              <p:nvPr/>
            </p:nvSpPr>
            <p:spPr bwMode="auto">
              <a:xfrm>
                <a:off x="292" y="2455"/>
                <a:ext cx="29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1" name="Group 25"/>
            <p:cNvGrpSpPr>
              <a:grpSpLocks/>
            </p:cNvGrpSpPr>
            <p:nvPr/>
          </p:nvGrpSpPr>
          <p:grpSpPr bwMode="auto">
            <a:xfrm>
              <a:off x="580" y="2875"/>
              <a:ext cx="290" cy="349"/>
              <a:chOff x="274" y="2455"/>
              <a:chExt cx="324" cy="360"/>
            </a:xfrm>
          </p:grpSpPr>
          <p:sp>
            <p:nvSpPr>
              <p:cNvPr id="112" name="Oval 2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3" name="Text Box 27"/>
              <p:cNvSpPr txBox="1">
                <a:spLocks noChangeArrowheads="1"/>
              </p:cNvSpPr>
              <p:nvPr/>
            </p:nvSpPr>
            <p:spPr bwMode="auto">
              <a:xfrm>
                <a:off x="274"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2" name="Group 28"/>
            <p:cNvGrpSpPr>
              <a:grpSpLocks/>
            </p:cNvGrpSpPr>
            <p:nvPr/>
          </p:nvGrpSpPr>
          <p:grpSpPr bwMode="auto">
            <a:xfrm>
              <a:off x="598" y="3799"/>
              <a:ext cx="233" cy="349"/>
              <a:chOff x="307" y="2455"/>
              <a:chExt cx="260" cy="360"/>
            </a:xfrm>
          </p:grpSpPr>
          <p:sp>
            <p:nvSpPr>
              <p:cNvPr id="110" name="Oval 2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1" name="Text Box 30"/>
              <p:cNvSpPr txBox="1">
                <a:spLocks noChangeArrowheads="1"/>
              </p:cNvSpPr>
              <p:nvPr/>
            </p:nvSpPr>
            <p:spPr bwMode="auto">
              <a:xfrm>
                <a:off x="307" y="2455"/>
                <a:ext cx="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3" name="Group 31"/>
            <p:cNvGrpSpPr>
              <a:grpSpLocks/>
            </p:cNvGrpSpPr>
            <p:nvPr/>
          </p:nvGrpSpPr>
          <p:grpSpPr bwMode="auto">
            <a:xfrm>
              <a:off x="570" y="3337"/>
              <a:ext cx="290" cy="349"/>
              <a:chOff x="275" y="2455"/>
              <a:chExt cx="323" cy="360"/>
            </a:xfrm>
          </p:grpSpPr>
          <p:sp>
            <p:nvSpPr>
              <p:cNvPr id="108" name="Oval 3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9" name="Text Box 3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44" name="Rectangle 34"/>
            <p:cNvSpPr>
              <a:spLocks noChangeArrowheads="1"/>
            </p:cNvSpPr>
            <p:nvPr/>
          </p:nvSpPr>
          <p:spPr bwMode="auto">
            <a:xfrm>
              <a:off x="72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45" name="Rectangle 35"/>
            <p:cNvSpPr>
              <a:spLocks noChangeArrowheads="1"/>
            </p:cNvSpPr>
            <p:nvPr/>
          </p:nvSpPr>
          <p:spPr bwMode="auto">
            <a:xfrm>
              <a:off x="72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46" name="Rectangle 36"/>
            <p:cNvSpPr>
              <a:spLocks noChangeArrowheads="1"/>
            </p:cNvSpPr>
            <p:nvPr/>
          </p:nvSpPr>
          <p:spPr bwMode="auto">
            <a:xfrm>
              <a:off x="72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47" name="Group 37"/>
            <p:cNvGrpSpPr>
              <a:grpSpLocks/>
            </p:cNvGrpSpPr>
            <p:nvPr/>
          </p:nvGrpSpPr>
          <p:grpSpPr bwMode="auto">
            <a:xfrm>
              <a:off x="996" y="2409"/>
              <a:ext cx="290" cy="349"/>
              <a:chOff x="275" y="2455"/>
              <a:chExt cx="323" cy="360"/>
            </a:xfrm>
          </p:grpSpPr>
          <p:sp>
            <p:nvSpPr>
              <p:cNvPr id="106" name="Oval 3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7" name="Text Box 3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dirty="0">
                    <a:solidFill>
                      <a:srgbClr val="0000CC"/>
                    </a:solidFill>
                    <a:latin typeface="Tahoma" panose="020B0604030504040204" pitchFamily="34" charset="0"/>
                  </a:rPr>
                  <a:t>+</a:t>
                </a:r>
              </a:p>
            </p:txBody>
          </p:sp>
        </p:grpSp>
        <p:grpSp>
          <p:nvGrpSpPr>
            <p:cNvPr id="48" name="Group 40"/>
            <p:cNvGrpSpPr>
              <a:grpSpLocks/>
            </p:cNvGrpSpPr>
            <p:nvPr/>
          </p:nvGrpSpPr>
          <p:grpSpPr bwMode="auto">
            <a:xfrm>
              <a:off x="1008" y="2875"/>
              <a:ext cx="290" cy="349"/>
              <a:chOff x="276" y="2455"/>
              <a:chExt cx="324" cy="360"/>
            </a:xfrm>
          </p:grpSpPr>
          <p:sp>
            <p:nvSpPr>
              <p:cNvPr id="104" name="Oval 4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5" name="Text Box 42"/>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49" name="Group 43"/>
            <p:cNvGrpSpPr>
              <a:grpSpLocks/>
            </p:cNvGrpSpPr>
            <p:nvPr/>
          </p:nvGrpSpPr>
          <p:grpSpPr bwMode="auto">
            <a:xfrm>
              <a:off x="996" y="3796"/>
              <a:ext cx="290" cy="349"/>
              <a:chOff x="275" y="2455"/>
              <a:chExt cx="323" cy="360"/>
            </a:xfrm>
          </p:grpSpPr>
          <p:sp>
            <p:nvSpPr>
              <p:cNvPr id="102" name="Oval 44"/>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3" name="Text Box 45"/>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0" name="Group 46"/>
            <p:cNvGrpSpPr>
              <a:grpSpLocks/>
            </p:cNvGrpSpPr>
            <p:nvPr/>
          </p:nvGrpSpPr>
          <p:grpSpPr bwMode="auto">
            <a:xfrm>
              <a:off x="996" y="3334"/>
              <a:ext cx="290" cy="349"/>
              <a:chOff x="275" y="2455"/>
              <a:chExt cx="323" cy="360"/>
            </a:xfrm>
          </p:grpSpPr>
          <p:sp>
            <p:nvSpPr>
              <p:cNvPr id="100" name="Oval 4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1" name="Text Box 48"/>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1" name="Group 49"/>
            <p:cNvGrpSpPr>
              <a:grpSpLocks/>
            </p:cNvGrpSpPr>
            <p:nvPr/>
          </p:nvGrpSpPr>
          <p:grpSpPr bwMode="auto">
            <a:xfrm>
              <a:off x="1436" y="2412"/>
              <a:ext cx="266" cy="349"/>
              <a:chOff x="289" y="2455"/>
              <a:chExt cx="297" cy="360"/>
            </a:xfrm>
          </p:grpSpPr>
          <p:sp>
            <p:nvSpPr>
              <p:cNvPr id="98" name="Oval 5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9" name="Text Box 51"/>
              <p:cNvSpPr txBox="1">
                <a:spLocks noChangeArrowheads="1"/>
              </p:cNvSpPr>
              <p:nvPr/>
            </p:nvSpPr>
            <p:spPr bwMode="auto">
              <a:xfrm>
                <a:off x="289" y="2455"/>
                <a:ext cx="29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2" name="Group 52"/>
            <p:cNvGrpSpPr>
              <a:grpSpLocks/>
            </p:cNvGrpSpPr>
            <p:nvPr/>
          </p:nvGrpSpPr>
          <p:grpSpPr bwMode="auto">
            <a:xfrm>
              <a:off x="1435" y="2985"/>
              <a:ext cx="290" cy="349"/>
              <a:chOff x="276" y="2455"/>
              <a:chExt cx="324" cy="360"/>
            </a:xfrm>
          </p:grpSpPr>
          <p:sp>
            <p:nvSpPr>
              <p:cNvPr id="96" name="Oval 5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7" name="Text Box 54"/>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3" name="Group 55"/>
            <p:cNvGrpSpPr>
              <a:grpSpLocks/>
            </p:cNvGrpSpPr>
            <p:nvPr/>
          </p:nvGrpSpPr>
          <p:grpSpPr bwMode="auto">
            <a:xfrm>
              <a:off x="1423" y="3796"/>
              <a:ext cx="290" cy="349"/>
              <a:chOff x="276" y="2455"/>
              <a:chExt cx="324" cy="360"/>
            </a:xfrm>
          </p:grpSpPr>
          <p:sp>
            <p:nvSpPr>
              <p:cNvPr id="94" name="Oval 5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5" name="Text Box 57"/>
              <p:cNvSpPr txBox="1">
                <a:spLocks noChangeArrowheads="1"/>
              </p:cNvSpPr>
              <p:nvPr/>
            </p:nvSpPr>
            <p:spPr bwMode="auto">
              <a:xfrm>
                <a:off x="276"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4" name="Group 58"/>
            <p:cNvGrpSpPr>
              <a:grpSpLocks/>
            </p:cNvGrpSpPr>
            <p:nvPr/>
          </p:nvGrpSpPr>
          <p:grpSpPr bwMode="auto">
            <a:xfrm>
              <a:off x="1433" y="3246"/>
              <a:ext cx="290" cy="349"/>
              <a:chOff x="275" y="2455"/>
              <a:chExt cx="324" cy="360"/>
            </a:xfrm>
          </p:grpSpPr>
          <p:sp>
            <p:nvSpPr>
              <p:cNvPr id="92" name="Oval 59"/>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3" name="Text Box 60"/>
              <p:cNvSpPr txBox="1">
                <a:spLocks noChangeArrowheads="1"/>
              </p:cNvSpPr>
              <p:nvPr/>
            </p:nvSpPr>
            <p:spPr bwMode="auto">
              <a:xfrm>
                <a:off x="275" y="2455"/>
                <a:ext cx="32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5" name="Group 61"/>
            <p:cNvGrpSpPr>
              <a:grpSpLocks/>
            </p:cNvGrpSpPr>
            <p:nvPr/>
          </p:nvGrpSpPr>
          <p:grpSpPr bwMode="auto">
            <a:xfrm>
              <a:off x="1849" y="2412"/>
              <a:ext cx="290" cy="349"/>
              <a:chOff x="275" y="2455"/>
              <a:chExt cx="323" cy="360"/>
            </a:xfrm>
          </p:grpSpPr>
          <p:sp>
            <p:nvSpPr>
              <p:cNvPr id="90" name="Oval 62"/>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91" name="Text Box 63"/>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6" name="Group 64"/>
            <p:cNvGrpSpPr>
              <a:grpSpLocks/>
            </p:cNvGrpSpPr>
            <p:nvPr/>
          </p:nvGrpSpPr>
          <p:grpSpPr bwMode="auto">
            <a:xfrm>
              <a:off x="1860" y="2875"/>
              <a:ext cx="290" cy="349"/>
              <a:chOff x="275" y="2455"/>
              <a:chExt cx="323" cy="360"/>
            </a:xfrm>
          </p:grpSpPr>
          <p:sp>
            <p:nvSpPr>
              <p:cNvPr id="88" name="Oval 65"/>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9" name="Text Box 66"/>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7" name="Group 67"/>
            <p:cNvGrpSpPr>
              <a:grpSpLocks/>
            </p:cNvGrpSpPr>
            <p:nvPr/>
          </p:nvGrpSpPr>
          <p:grpSpPr bwMode="auto">
            <a:xfrm>
              <a:off x="1849" y="3799"/>
              <a:ext cx="290" cy="349"/>
              <a:chOff x="275" y="2455"/>
              <a:chExt cx="323" cy="360"/>
            </a:xfrm>
          </p:grpSpPr>
          <p:sp>
            <p:nvSpPr>
              <p:cNvPr id="86" name="Oval 68"/>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7" name="Text Box 69"/>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58" name="Group 70"/>
            <p:cNvGrpSpPr>
              <a:grpSpLocks/>
            </p:cNvGrpSpPr>
            <p:nvPr/>
          </p:nvGrpSpPr>
          <p:grpSpPr bwMode="auto">
            <a:xfrm>
              <a:off x="1851" y="3331"/>
              <a:ext cx="290" cy="349"/>
              <a:chOff x="276" y="2455"/>
              <a:chExt cx="322" cy="361"/>
            </a:xfrm>
          </p:grpSpPr>
          <p:sp>
            <p:nvSpPr>
              <p:cNvPr id="84" name="Oval 71"/>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5" name="Text Box 72"/>
              <p:cNvSpPr txBox="1">
                <a:spLocks noChangeArrowheads="1"/>
              </p:cNvSpPr>
              <p:nvPr/>
            </p:nvSpPr>
            <p:spPr bwMode="auto">
              <a:xfrm>
                <a:off x="276" y="2455"/>
                <a:ext cx="32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59" name="Rectangle 73"/>
            <p:cNvSpPr>
              <a:spLocks noChangeArrowheads="1"/>
            </p:cNvSpPr>
            <p:nvPr/>
          </p:nvSpPr>
          <p:spPr bwMode="auto">
            <a:xfrm>
              <a:off x="2000" y="2562"/>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0" name="Rectangle 74"/>
            <p:cNvSpPr>
              <a:spLocks noChangeArrowheads="1"/>
            </p:cNvSpPr>
            <p:nvPr/>
          </p:nvSpPr>
          <p:spPr bwMode="auto">
            <a:xfrm>
              <a:off x="2000" y="3024"/>
              <a:ext cx="426" cy="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61" name="Rectangle 75"/>
            <p:cNvSpPr>
              <a:spLocks noChangeArrowheads="1"/>
            </p:cNvSpPr>
            <p:nvPr/>
          </p:nvSpPr>
          <p:spPr bwMode="auto">
            <a:xfrm>
              <a:off x="2000" y="3487"/>
              <a:ext cx="426" cy="4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grpSp>
          <p:nvGrpSpPr>
            <p:cNvPr id="62" name="Group 76"/>
            <p:cNvGrpSpPr>
              <a:grpSpLocks/>
            </p:cNvGrpSpPr>
            <p:nvPr/>
          </p:nvGrpSpPr>
          <p:grpSpPr bwMode="auto">
            <a:xfrm>
              <a:off x="2276" y="2409"/>
              <a:ext cx="290" cy="349"/>
              <a:chOff x="276" y="2455"/>
              <a:chExt cx="325" cy="360"/>
            </a:xfrm>
          </p:grpSpPr>
          <p:sp>
            <p:nvSpPr>
              <p:cNvPr id="82" name="Oval 77"/>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3" name="Text Box 78"/>
              <p:cNvSpPr txBox="1">
                <a:spLocks noChangeArrowheads="1"/>
              </p:cNvSpPr>
              <p:nvPr/>
            </p:nvSpPr>
            <p:spPr bwMode="auto">
              <a:xfrm>
                <a:off x="276"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63" name="Group 79"/>
            <p:cNvGrpSpPr>
              <a:grpSpLocks/>
            </p:cNvGrpSpPr>
            <p:nvPr/>
          </p:nvGrpSpPr>
          <p:grpSpPr bwMode="auto">
            <a:xfrm>
              <a:off x="2286" y="2872"/>
              <a:ext cx="290" cy="349"/>
              <a:chOff x="275" y="2455"/>
              <a:chExt cx="323" cy="360"/>
            </a:xfrm>
          </p:grpSpPr>
          <p:sp>
            <p:nvSpPr>
              <p:cNvPr id="80" name="Oval 80"/>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81" name="Text Box 81"/>
              <p:cNvSpPr txBox="1">
                <a:spLocks noChangeArrowheads="1"/>
              </p:cNvSpPr>
              <p:nvPr/>
            </p:nvSpPr>
            <p:spPr bwMode="auto">
              <a:xfrm>
                <a:off x="275" y="2455"/>
                <a:ext cx="3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64" name="Group 82"/>
            <p:cNvGrpSpPr>
              <a:grpSpLocks/>
            </p:cNvGrpSpPr>
            <p:nvPr/>
          </p:nvGrpSpPr>
          <p:grpSpPr bwMode="auto">
            <a:xfrm>
              <a:off x="2274" y="3796"/>
              <a:ext cx="294" cy="349"/>
              <a:chOff x="273" y="2455"/>
              <a:chExt cx="329" cy="360"/>
            </a:xfrm>
          </p:grpSpPr>
          <p:sp>
            <p:nvSpPr>
              <p:cNvPr id="78" name="Oval 83"/>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9" name="Text Box 84"/>
              <p:cNvSpPr txBox="1">
                <a:spLocks noChangeArrowheads="1"/>
              </p:cNvSpPr>
              <p:nvPr/>
            </p:nvSpPr>
            <p:spPr bwMode="auto">
              <a:xfrm>
                <a:off x="273" y="2455"/>
                <a:ext cx="32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grpSp>
          <p:nvGrpSpPr>
            <p:cNvPr id="65" name="Group 85"/>
            <p:cNvGrpSpPr>
              <a:grpSpLocks/>
            </p:cNvGrpSpPr>
            <p:nvPr/>
          </p:nvGrpSpPr>
          <p:grpSpPr bwMode="auto">
            <a:xfrm>
              <a:off x="2276" y="3334"/>
              <a:ext cx="290" cy="349"/>
              <a:chOff x="275" y="2455"/>
              <a:chExt cx="325" cy="360"/>
            </a:xfrm>
          </p:grpSpPr>
          <p:sp>
            <p:nvSpPr>
              <p:cNvPr id="76" name="Oval 86"/>
              <p:cNvSpPr>
                <a:spLocks noChangeArrowheads="1"/>
              </p:cNvSpPr>
              <p:nvPr/>
            </p:nvSpPr>
            <p:spPr bwMode="auto">
              <a:xfrm>
                <a:off x="363" y="2523"/>
                <a:ext cx="158" cy="154"/>
              </a:xfrm>
              <a:prstGeom prst="ellipse">
                <a:avLst/>
              </a:prstGeom>
              <a:solidFill>
                <a:srgbClr val="FF9900"/>
              </a:solidFill>
              <a:ln w="222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77" name="Text Box 87"/>
              <p:cNvSpPr txBox="1">
                <a:spLocks noChangeArrowheads="1"/>
              </p:cNvSpPr>
              <p:nvPr/>
            </p:nvSpPr>
            <p:spPr bwMode="auto">
              <a:xfrm>
                <a:off x="275" y="2455"/>
                <a:ext cx="32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b="1">
                    <a:solidFill>
                      <a:srgbClr val="0000CC"/>
                    </a:solidFill>
                    <a:latin typeface="Tahoma" panose="020B0604030504040204" pitchFamily="34" charset="0"/>
                  </a:rPr>
                  <a:t>+</a:t>
                </a:r>
              </a:p>
            </p:txBody>
          </p:sp>
        </p:grpSp>
        <p:sp>
          <p:nvSpPr>
            <p:cNvPr id="66" name="Line 88"/>
            <p:cNvSpPr>
              <a:spLocks noChangeShapeType="1"/>
            </p:cNvSpPr>
            <p:nvPr/>
          </p:nvSpPr>
          <p:spPr bwMode="auto">
            <a:xfrm>
              <a:off x="1146" y="2563"/>
              <a:ext cx="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89"/>
            <p:cNvSpPr>
              <a:spLocks noChangeShapeType="1"/>
            </p:cNvSpPr>
            <p:nvPr/>
          </p:nvSpPr>
          <p:spPr bwMode="auto">
            <a:xfrm>
              <a:off x="1573" y="2586"/>
              <a:ext cx="0" cy="5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90"/>
            <p:cNvSpPr>
              <a:spLocks noChangeShapeType="1"/>
            </p:cNvSpPr>
            <p:nvPr/>
          </p:nvSpPr>
          <p:spPr bwMode="auto">
            <a:xfrm>
              <a:off x="1146" y="3025"/>
              <a:ext cx="407" cy="8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91"/>
            <p:cNvSpPr>
              <a:spLocks noChangeShapeType="1"/>
            </p:cNvSpPr>
            <p:nvPr/>
          </p:nvSpPr>
          <p:spPr bwMode="auto">
            <a:xfrm>
              <a:off x="1167" y="3951"/>
              <a:ext cx="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92"/>
            <p:cNvSpPr>
              <a:spLocks noChangeShapeType="1"/>
            </p:cNvSpPr>
            <p:nvPr/>
          </p:nvSpPr>
          <p:spPr bwMode="auto">
            <a:xfrm flipV="1">
              <a:off x="1146" y="3400"/>
              <a:ext cx="407" cy="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93"/>
            <p:cNvSpPr>
              <a:spLocks noChangeShapeType="1"/>
            </p:cNvSpPr>
            <p:nvPr/>
          </p:nvSpPr>
          <p:spPr bwMode="auto">
            <a:xfrm flipV="1">
              <a:off x="1593" y="3026"/>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94"/>
            <p:cNvSpPr>
              <a:spLocks noChangeShapeType="1"/>
            </p:cNvSpPr>
            <p:nvPr/>
          </p:nvSpPr>
          <p:spPr bwMode="auto">
            <a:xfrm>
              <a:off x="1593" y="3399"/>
              <a:ext cx="407" cy="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95"/>
            <p:cNvSpPr>
              <a:spLocks noChangeShapeType="1"/>
            </p:cNvSpPr>
            <p:nvPr/>
          </p:nvSpPr>
          <p:spPr bwMode="auto">
            <a:xfrm>
              <a:off x="1573" y="3444"/>
              <a:ext cx="0" cy="5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96"/>
            <p:cNvSpPr>
              <a:spLocks noChangeShapeType="1"/>
            </p:cNvSpPr>
            <p:nvPr/>
          </p:nvSpPr>
          <p:spPr bwMode="auto">
            <a:xfrm>
              <a:off x="1573" y="3114"/>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6" name="Text Box 23"/>
          <p:cNvSpPr txBox="1">
            <a:spLocks noChangeArrowheads="1"/>
          </p:cNvSpPr>
          <p:nvPr/>
        </p:nvSpPr>
        <p:spPr bwMode="auto">
          <a:xfrm>
            <a:off x="1955541" y="3498394"/>
            <a:ext cx="466407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1912</a:t>
            </a: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Debye</a:t>
            </a:r>
            <a:r>
              <a:rPr lang="zh-CN" altLang="en-US" sz="2200" dirty="0">
                <a:solidFill>
                  <a:srgbClr val="0000CC"/>
                </a:solidFill>
                <a:latin typeface="Tahoma" panose="020B0604030504040204" pitchFamily="34" charset="0"/>
              </a:rPr>
              <a:t>：</a:t>
            </a:r>
            <a:r>
              <a:rPr lang="en-US" altLang="zh-CN" sz="2200" dirty="0">
                <a:solidFill>
                  <a:srgbClr val="0000CC"/>
                </a:solidFill>
                <a:latin typeface="Tahoma" panose="020B0604030504040204" pitchFamily="34" charset="0"/>
              </a:rPr>
              <a:t>phonon (boson)</a:t>
            </a:r>
          </a:p>
          <a:p>
            <a:pPr eaLnBrk="1" hangingPunct="1">
              <a:spcBef>
                <a:spcPct val="50000"/>
              </a:spcBef>
              <a:buNone/>
            </a:pPr>
            <a:r>
              <a:rPr lang="en-US" altLang="zh-CN" sz="2200" dirty="0">
                <a:solidFill>
                  <a:srgbClr val="0000CC"/>
                </a:solidFill>
                <a:latin typeface="Tahoma" panose="020B0604030504040204" pitchFamily="34" charset="0"/>
              </a:rPr>
              <a:t>    quantization of lattice vibration </a:t>
            </a:r>
            <a:endParaRPr lang="en-US" altLang="zh-CN" sz="2200" dirty="0">
              <a:solidFill>
                <a:srgbClr val="FF0000"/>
              </a:solidFill>
              <a:latin typeface="Tahoma" panose="020B0604030504040204" pitchFamily="34" charset="0"/>
            </a:endParaRPr>
          </a:p>
        </p:txBody>
      </p:sp>
      <p:sp>
        <p:nvSpPr>
          <p:cNvPr id="117" name="AutoShape 21"/>
          <p:cNvSpPr>
            <a:spLocks noChangeArrowheads="1"/>
          </p:cNvSpPr>
          <p:nvPr/>
        </p:nvSpPr>
        <p:spPr bwMode="auto">
          <a:xfrm>
            <a:off x="1961244" y="4797152"/>
            <a:ext cx="4449479" cy="1656184"/>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18" name="Text Box 23"/>
          <p:cNvSpPr txBox="1">
            <a:spLocks noChangeArrowheads="1"/>
          </p:cNvSpPr>
          <p:nvPr/>
        </p:nvSpPr>
        <p:spPr bwMode="auto">
          <a:xfrm>
            <a:off x="2073319" y="4920081"/>
            <a:ext cx="435695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1927</a:t>
            </a:r>
            <a:r>
              <a:rPr lang="en-US" altLang="zh-CN" sz="2200" dirty="0">
                <a:solidFill>
                  <a:srgbClr val="0000CC"/>
                </a:solidFill>
                <a:latin typeface="Tahoma" panose="020B0604030504040204" pitchFamily="34" charset="0"/>
              </a:rPr>
              <a:t> </a:t>
            </a:r>
            <a:r>
              <a:rPr lang="en-US" altLang="zh-CN" sz="2200" dirty="0" err="1">
                <a:solidFill>
                  <a:srgbClr val="FF0000"/>
                </a:solidFill>
                <a:latin typeface="Tahoma" panose="020B0604030504040204" pitchFamily="34" charset="0"/>
              </a:rPr>
              <a:t>Sommerfeld</a:t>
            </a:r>
            <a:r>
              <a:rPr lang="en-US" altLang="zh-CN" sz="2200" dirty="0">
                <a:solidFill>
                  <a:srgbClr val="0000CC"/>
                </a:solidFill>
                <a:latin typeface="Tahoma" panose="020B0604030504040204" pitchFamily="34" charset="0"/>
              </a:rPr>
              <a:t>: electron (fermion) </a:t>
            </a:r>
          </a:p>
          <a:p>
            <a:pPr eaLnBrk="1" hangingPunct="1">
              <a:spcBef>
                <a:spcPct val="50000"/>
              </a:spcBef>
              <a:buNone/>
            </a:pPr>
            <a:r>
              <a:rPr lang="en-US" altLang="zh-CN" sz="2200" dirty="0">
                <a:solidFill>
                  <a:srgbClr val="0000CC"/>
                </a:solidFill>
                <a:latin typeface="Tahoma" panose="020B0604030504040204" pitchFamily="34" charset="0"/>
              </a:rPr>
              <a:t>– quantum theory of metal </a:t>
            </a:r>
          </a:p>
        </p:txBody>
      </p:sp>
    </p:spTree>
    <p:extLst>
      <p:ext uri="{BB962C8B-B14F-4D97-AF65-F5344CB8AC3E}">
        <p14:creationId xmlns:p14="http://schemas.microsoft.com/office/powerpoint/2010/main" val="3605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AutoShape 21"/>
          <p:cNvSpPr>
            <a:spLocks noChangeArrowheads="1"/>
          </p:cNvSpPr>
          <p:nvPr/>
        </p:nvSpPr>
        <p:spPr bwMode="auto">
          <a:xfrm>
            <a:off x="2023464" y="4407430"/>
            <a:ext cx="6952857" cy="1109802"/>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sz="1800"/>
          </a:p>
        </p:txBody>
      </p:sp>
      <p:sp>
        <p:nvSpPr>
          <p:cNvPr id="1006594" name="Rectangle 2"/>
          <p:cNvSpPr>
            <a:spLocks noGrp="1" noChangeArrowheads="1"/>
          </p:cNvSpPr>
          <p:nvPr>
            <p:ph type="title"/>
          </p:nvPr>
        </p:nvSpPr>
        <p:spPr>
          <a:xfrm>
            <a:off x="2023463" y="340396"/>
            <a:ext cx="8229600" cy="568325"/>
          </a:xfrm>
        </p:spPr>
        <p:txBody>
          <a:bodyPr/>
          <a:lstStyle/>
          <a:p>
            <a:r>
              <a:rPr lang="en-US" altLang="zh-CN" sz="2800" u="sng" dirty="0">
                <a:solidFill>
                  <a:schemeClr val="tx1"/>
                </a:solidFill>
                <a:latin typeface="Tahoma" panose="020B0604030504040204" pitchFamily="34" charset="0"/>
              </a:rPr>
              <a:t>Why should there exist insulators?</a:t>
            </a:r>
            <a:endParaRPr lang="ru-RU" altLang="zh-CN" sz="2800" u="sng" dirty="0">
              <a:solidFill>
                <a:schemeClr val="tx1"/>
              </a:solidFill>
              <a:latin typeface="Tahoma" panose="020B0604030504040204" pitchFamily="34" charset="0"/>
            </a:endParaRPr>
          </a:p>
        </p:txBody>
      </p:sp>
      <p:sp>
        <p:nvSpPr>
          <p:cNvPr id="15" name="Text Box 4"/>
          <p:cNvSpPr txBox="1">
            <a:spLocks noChangeArrowheads="1"/>
          </p:cNvSpPr>
          <p:nvPr/>
        </p:nvSpPr>
        <p:spPr bwMode="auto">
          <a:xfrm>
            <a:off x="2135560" y="1082350"/>
            <a:ext cx="750140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Middle school knowledge: </a:t>
            </a:r>
          </a:p>
          <a:p>
            <a:pPr>
              <a:spcBef>
                <a:spcPct val="50000"/>
              </a:spcBef>
            </a:pPr>
            <a:r>
              <a:rPr lang="en-US" altLang="zh-CN" sz="2200" dirty="0">
                <a:solidFill>
                  <a:srgbClr val="0000CC"/>
                </a:solidFill>
                <a:latin typeface="Tahoma" panose="020B0604030504040204" pitchFamily="34" charset="0"/>
              </a:rPr>
              <a:t>  Electrons are free in metals, but bound in insulators. </a:t>
            </a:r>
          </a:p>
          <a:p>
            <a:pPr>
              <a:spcBef>
                <a:spcPct val="50000"/>
              </a:spcBef>
            </a:pPr>
            <a:r>
              <a:rPr lang="en-US" altLang="zh-CN" sz="2200" dirty="0">
                <a:solidFill>
                  <a:srgbClr val="0000CC"/>
                </a:solidFill>
                <a:latin typeface="Tahoma" panose="020B0604030504040204" pitchFamily="34" charset="0"/>
              </a:rPr>
              <a:t>  </a:t>
            </a:r>
            <a:r>
              <a:rPr lang="en-US" altLang="zh-CN" sz="2200" dirty="0">
                <a:solidFill>
                  <a:srgbClr val="FF0000"/>
                </a:solidFill>
                <a:latin typeface="Tahoma" panose="020B0604030504040204" pitchFamily="34" charset="0"/>
              </a:rPr>
              <a:t>But how can electrons be bound?</a:t>
            </a:r>
          </a:p>
        </p:txBody>
      </p:sp>
      <p:sp>
        <p:nvSpPr>
          <p:cNvPr id="13" name="Text Box 4"/>
          <p:cNvSpPr txBox="1">
            <a:spLocks noChangeArrowheads="1"/>
          </p:cNvSpPr>
          <p:nvPr/>
        </p:nvSpPr>
        <p:spPr bwMode="auto">
          <a:xfrm>
            <a:off x="2139683" y="3176973"/>
            <a:ext cx="41003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Classic picture: high barriers. </a:t>
            </a:r>
            <a:endParaRPr lang="en-US" altLang="zh-CN" sz="2200" dirty="0">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33" name="Text Box 23"/>
              <p:cNvSpPr txBox="1">
                <a:spLocks noChangeArrowheads="1"/>
              </p:cNvSpPr>
              <p:nvPr/>
            </p:nvSpPr>
            <p:spPr bwMode="auto">
              <a:xfrm>
                <a:off x="7387659" y="2070720"/>
                <a:ext cx="612068" cy="472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None/>
                </a:pPr>
                <a14:m>
                  <m:oMathPara xmlns:m="http://schemas.openxmlformats.org/officeDocument/2006/math">
                    <m:oMathParaPr>
                      <m:jc m:val="centerGroup"/>
                    </m:oMathParaPr>
                    <m:oMath xmlns:m="http://schemas.openxmlformats.org/officeDocument/2006/math">
                      <m:acc>
                        <m:accPr>
                          <m:chr m:val="⃗"/>
                          <m:ctrlPr>
                            <a:rPr lang="en-US" altLang="zh-CN" sz="2200" i="1">
                              <a:solidFill>
                                <a:srgbClr val="0000CC"/>
                              </a:solidFill>
                              <a:latin typeface="Cambria Math" panose="02040503050406030204" pitchFamily="18" charset="0"/>
                            </a:rPr>
                          </m:ctrlPr>
                        </m:accPr>
                        <m:e>
                          <m:r>
                            <a:rPr lang="en-US" altLang="zh-CN" sz="2200" i="1">
                              <a:solidFill>
                                <a:srgbClr val="0000CC"/>
                              </a:solidFill>
                              <a:latin typeface="Cambria Math" panose="02040503050406030204" pitchFamily="18" charset="0"/>
                            </a:rPr>
                            <m:t>𝐸</m:t>
                          </m:r>
                        </m:e>
                      </m:acc>
                    </m:oMath>
                  </m:oMathPara>
                </a14:m>
                <a:endParaRPr lang="en-US" altLang="zh-CN" sz="2200" dirty="0">
                  <a:solidFill>
                    <a:srgbClr val="0000CC"/>
                  </a:solidFill>
                  <a:latin typeface="Tahoma" panose="020B0604030504040204" pitchFamily="34" charset="0"/>
                </a:endParaRPr>
              </a:p>
            </p:txBody>
          </p:sp>
        </mc:Choice>
        <mc:Fallback xmlns="">
          <p:sp>
            <p:nvSpPr>
              <p:cNvPr id="33" name="Text Box 23"/>
              <p:cNvSpPr txBox="1">
                <a:spLocks noRot="1" noChangeAspect="1" noMove="1" noResize="1" noEditPoints="1" noAdjustHandles="1" noChangeArrowheads="1" noChangeShapeType="1" noTextEdit="1"/>
              </p:cNvSpPr>
              <p:nvPr/>
            </p:nvSpPr>
            <p:spPr bwMode="auto">
              <a:xfrm>
                <a:off x="7387659" y="2070720"/>
                <a:ext cx="612068" cy="47205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4" name="Text Box 4"/>
          <p:cNvSpPr txBox="1">
            <a:spLocks noChangeArrowheads="1"/>
          </p:cNvSpPr>
          <p:nvPr/>
        </p:nvSpPr>
        <p:spPr bwMode="auto">
          <a:xfrm>
            <a:off x="2156362" y="4610939"/>
            <a:ext cx="68559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zh-CN" sz="2200" dirty="0">
                <a:solidFill>
                  <a:srgbClr val="0000CC"/>
                </a:solidFill>
                <a:latin typeface="Tahoma" panose="020B0604030504040204" pitchFamily="34" charset="0"/>
              </a:rPr>
              <a:t> Quantum tunneling of electrons invalidates this picture.</a:t>
            </a:r>
          </a:p>
        </p:txBody>
      </p:sp>
      <p:sp>
        <p:nvSpPr>
          <p:cNvPr id="35" name="Text Box 4"/>
          <p:cNvSpPr txBox="1">
            <a:spLocks noChangeArrowheads="1"/>
          </p:cNvSpPr>
          <p:nvPr/>
        </p:nvSpPr>
        <p:spPr bwMode="auto">
          <a:xfrm>
            <a:off x="2825737" y="5864111"/>
            <a:ext cx="51763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200" dirty="0">
                <a:solidFill>
                  <a:srgbClr val="0000CC"/>
                </a:solidFill>
                <a:latin typeface="Tahoma" panose="020B0604030504040204" pitchFamily="34" charset="0"/>
              </a:rPr>
              <a:t>Should insulators still be well-defined?</a:t>
            </a:r>
          </a:p>
        </p:txBody>
      </p:sp>
      <p:sp>
        <p:nvSpPr>
          <p:cNvPr id="17" name="Oval 14"/>
          <p:cNvSpPr>
            <a:spLocks noChangeArrowheads="1"/>
          </p:cNvSpPr>
          <p:nvPr/>
        </p:nvSpPr>
        <p:spPr bwMode="auto">
          <a:xfrm>
            <a:off x="8796300" y="2996953"/>
            <a:ext cx="271062" cy="275725"/>
          </a:xfrm>
          <a:prstGeom prst="ellipse">
            <a:avLst/>
          </a:prstGeom>
          <a:solidFill>
            <a:schemeClr val="bg1"/>
          </a:solidFill>
          <a:ln w="9525" algn="ctr">
            <a:solidFill>
              <a:schemeClr val="tx1"/>
            </a:solidFill>
            <a:prstDash val="sysDash"/>
            <a:round/>
            <a:headEnd/>
            <a:tailEnd/>
          </a:ln>
          <a:effectLst/>
        </p:spPr>
        <p:txBody>
          <a:bodyPr wrap="none" anchor="ctr"/>
          <a:lstStyle/>
          <a:p>
            <a:endParaRPr lang="zh-CN" altLang="en-US"/>
          </a:p>
        </p:txBody>
      </p:sp>
      <p:sp>
        <p:nvSpPr>
          <p:cNvPr id="19" name="Freeform 13"/>
          <p:cNvSpPr>
            <a:spLocks/>
          </p:cNvSpPr>
          <p:nvPr/>
        </p:nvSpPr>
        <p:spPr bwMode="auto">
          <a:xfrm rot="10647088">
            <a:off x="7827567" y="2861260"/>
            <a:ext cx="1001909" cy="149495"/>
          </a:xfrm>
          <a:custGeom>
            <a:avLst/>
            <a:gdLst>
              <a:gd name="T0" fmla="*/ 0 w 544"/>
              <a:gd name="T1" fmla="*/ 0 h 181"/>
              <a:gd name="T2" fmla="*/ 272 w 544"/>
              <a:gd name="T3" fmla="*/ 181 h 181"/>
              <a:gd name="T4" fmla="*/ 544 w 544"/>
              <a:gd name="T5" fmla="*/ 0 h 181"/>
            </a:gdLst>
            <a:ahLst/>
            <a:cxnLst>
              <a:cxn ang="0">
                <a:pos x="T0" y="T1"/>
              </a:cxn>
              <a:cxn ang="0">
                <a:pos x="T2" y="T3"/>
              </a:cxn>
              <a:cxn ang="0">
                <a:pos x="T4" y="T5"/>
              </a:cxn>
            </a:cxnLst>
            <a:rect l="0" t="0" r="r" b="b"/>
            <a:pathLst>
              <a:path w="544" h="181">
                <a:moveTo>
                  <a:pt x="0" y="0"/>
                </a:moveTo>
                <a:cubicBezTo>
                  <a:pt x="90" y="90"/>
                  <a:pt x="181" y="181"/>
                  <a:pt x="272" y="181"/>
                </a:cubicBezTo>
                <a:cubicBezTo>
                  <a:pt x="363" y="181"/>
                  <a:pt x="453" y="90"/>
                  <a:pt x="544" y="0"/>
                </a:cubicBezTo>
              </a:path>
            </a:pathLst>
          </a:custGeom>
          <a:noFill/>
          <a:ln w="28575" cap="flat" cmpd="sng">
            <a:solidFill>
              <a:srgbClr val="FF0000"/>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cxnSp>
        <p:nvCxnSpPr>
          <p:cNvPr id="20" name="直接箭头连接符 19"/>
          <p:cNvCxnSpPr/>
          <p:nvPr/>
        </p:nvCxnSpPr>
        <p:spPr>
          <a:xfrm>
            <a:off x="8020174" y="2297707"/>
            <a:ext cx="7680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70"/>
          <p:cNvGrpSpPr>
            <a:grpSpLocks/>
          </p:cNvGrpSpPr>
          <p:nvPr/>
        </p:nvGrpSpPr>
        <p:grpSpPr bwMode="auto">
          <a:xfrm>
            <a:off x="6943119" y="2449077"/>
            <a:ext cx="1618815" cy="1688725"/>
            <a:chOff x="3630" y="2801"/>
            <a:chExt cx="920" cy="817"/>
          </a:xfrm>
        </p:grpSpPr>
        <p:sp>
          <p:nvSpPr>
            <p:cNvPr id="22" name="Freeform 62"/>
            <p:cNvSpPr>
              <a:spLocks/>
            </p:cNvSpPr>
            <p:nvPr/>
          </p:nvSpPr>
          <p:spPr bwMode="auto">
            <a:xfrm>
              <a:off x="3630" y="2825"/>
              <a:ext cx="443" cy="793"/>
            </a:xfrm>
            <a:custGeom>
              <a:avLst/>
              <a:gdLst>
                <a:gd name="T0" fmla="*/ 0 w 443"/>
                <a:gd name="T1" fmla="*/ 12 h 793"/>
                <a:gd name="T2" fmla="*/ 242 w 443"/>
                <a:gd name="T3" fmla="*/ 36 h 793"/>
                <a:gd name="T4" fmla="*/ 387 w 443"/>
                <a:gd name="T5" fmla="*/ 230 h 793"/>
                <a:gd name="T6" fmla="*/ 435 w 443"/>
                <a:gd name="T7" fmla="*/ 520 h 793"/>
                <a:gd name="T8" fmla="*/ 436 w 443"/>
                <a:gd name="T9" fmla="*/ 793 h 793"/>
                <a:gd name="T10" fmla="*/ 0 60000 65536"/>
                <a:gd name="T11" fmla="*/ 0 60000 65536"/>
                <a:gd name="T12" fmla="*/ 0 60000 65536"/>
                <a:gd name="T13" fmla="*/ 0 60000 65536"/>
                <a:gd name="T14" fmla="*/ 0 60000 65536"/>
                <a:gd name="T15" fmla="*/ 0 w 443"/>
                <a:gd name="T16" fmla="*/ 0 h 793"/>
                <a:gd name="T17" fmla="*/ 443 w 443"/>
                <a:gd name="T18" fmla="*/ 793 h 793"/>
              </a:gdLst>
              <a:ahLst/>
              <a:cxnLst>
                <a:cxn ang="T10">
                  <a:pos x="T0" y="T1"/>
                </a:cxn>
                <a:cxn ang="T11">
                  <a:pos x="T2" y="T3"/>
                </a:cxn>
                <a:cxn ang="T12">
                  <a:pos x="T4" y="T5"/>
                </a:cxn>
                <a:cxn ang="T13">
                  <a:pos x="T6" y="T7"/>
                </a:cxn>
                <a:cxn ang="T14">
                  <a:pos x="T8" y="T9"/>
                </a:cxn>
              </a:cxnLst>
              <a:rect l="T15" t="T16" r="T17" b="T18"/>
              <a:pathLst>
                <a:path w="443" h="793">
                  <a:moveTo>
                    <a:pt x="0" y="12"/>
                  </a:moveTo>
                  <a:cubicBezTo>
                    <a:pt x="89" y="6"/>
                    <a:pt x="178" y="0"/>
                    <a:pt x="242" y="36"/>
                  </a:cubicBezTo>
                  <a:cubicBezTo>
                    <a:pt x="306" y="72"/>
                    <a:pt x="355" y="149"/>
                    <a:pt x="387" y="230"/>
                  </a:cubicBezTo>
                  <a:cubicBezTo>
                    <a:pt x="419" y="311"/>
                    <a:pt x="427" y="426"/>
                    <a:pt x="435" y="520"/>
                  </a:cubicBezTo>
                  <a:cubicBezTo>
                    <a:pt x="443" y="614"/>
                    <a:pt x="436" y="736"/>
                    <a:pt x="436" y="793"/>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23" name="Freeform 63"/>
            <p:cNvSpPr>
              <a:spLocks/>
            </p:cNvSpPr>
            <p:nvPr/>
          </p:nvSpPr>
          <p:spPr bwMode="auto">
            <a:xfrm>
              <a:off x="4106" y="2801"/>
              <a:ext cx="444" cy="810"/>
            </a:xfrm>
            <a:custGeom>
              <a:avLst/>
              <a:gdLst>
                <a:gd name="T0" fmla="*/ 444 w 444"/>
                <a:gd name="T1" fmla="*/ 12 h 810"/>
                <a:gd name="T2" fmla="*/ 202 w 444"/>
                <a:gd name="T3" fmla="*/ 36 h 810"/>
                <a:gd name="T4" fmla="*/ 57 w 444"/>
                <a:gd name="T5" fmla="*/ 230 h 810"/>
                <a:gd name="T6" fmla="*/ 9 w 444"/>
                <a:gd name="T7" fmla="*/ 520 h 810"/>
                <a:gd name="T8" fmla="*/ 3 w 444"/>
                <a:gd name="T9" fmla="*/ 810 h 810"/>
                <a:gd name="T10" fmla="*/ 0 60000 65536"/>
                <a:gd name="T11" fmla="*/ 0 60000 65536"/>
                <a:gd name="T12" fmla="*/ 0 60000 65536"/>
                <a:gd name="T13" fmla="*/ 0 60000 65536"/>
                <a:gd name="T14" fmla="*/ 0 60000 65536"/>
                <a:gd name="T15" fmla="*/ 0 w 444"/>
                <a:gd name="T16" fmla="*/ 0 h 810"/>
                <a:gd name="T17" fmla="*/ 444 w 444"/>
                <a:gd name="T18" fmla="*/ 810 h 810"/>
              </a:gdLst>
              <a:ahLst/>
              <a:cxnLst>
                <a:cxn ang="T10">
                  <a:pos x="T0" y="T1"/>
                </a:cxn>
                <a:cxn ang="T11">
                  <a:pos x="T2" y="T3"/>
                </a:cxn>
                <a:cxn ang="T12">
                  <a:pos x="T4" y="T5"/>
                </a:cxn>
                <a:cxn ang="T13">
                  <a:pos x="T6" y="T7"/>
                </a:cxn>
                <a:cxn ang="T14">
                  <a:pos x="T8" y="T9"/>
                </a:cxn>
              </a:cxnLst>
              <a:rect l="T15" t="T16" r="T17" b="T18"/>
              <a:pathLst>
                <a:path w="444" h="810">
                  <a:moveTo>
                    <a:pt x="444" y="12"/>
                  </a:moveTo>
                  <a:cubicBezTo>
                    <a:pt x="355" y="6"/>
                    <a:pt x="266" y="0"/>
                    <a:pt x="202" y="36"/>
                  </a:cubicBezTo>
                  <a:cubicBezTo>
                    <a:pt x="138" y="72"/>
                    <a:pt x="89" y="149"/>
                    <a:pt x="57" y="230"/>
                  </a:cubicBezTo>
                  <a:cubicBezTo>
                    <a:pt x="25" y="311"/>
                    <a:pt x="18" y="423"/>
                    <a:pt x="9" y="520"/>
                  </a:cubicBezTo>
                  <a:cubicBezTo>
                    <a:pt x="0" y="617"/>
                    <a:pt x="4" y="750"/>
                    <a:pt x="3" y="810"/>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grpSp>
      <p:sp>
        <p:nvSpPr>
          <p:cNvPr id="28" name="Oval 14"/>
          <p:cNvSpPr>
            <a:spLocks noChangeArrowheads="1"/>
          </p:cNvSpPr>
          <p:nvPr/>
        </p:nvSpPr>
        <p:spPr bwMode="auto">
          <a:xfrm>
            <a:off x="7644711" y="3092495"/>
            <a:ext cx="208420" cy="176979"/>
          </a:xfrm>
          <a:prstGeom prst="ellipse">
            <a:avLst/>
          </a:prstGeom>
          <a:solidFill>
            <a:schemeClr val="accent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9" name="Group 70"/>
          <p:cNvGrpSpPr>
            <a:grpSpLocks/>
          </p:cNvGrpSpPr>
          <p:nvPr/>
        </p:nvGrpSpPr>
        <p:grpSpPr bwMode="auto">
          <a:xfrm>
            <a:off x="8185598" y="2420889"/>
            <a:ext cx="1618815" cy="1688725"/>
            <a:chOff x="3630" y="2801"/>
            <a:chExt cx="920" cy="817"/>
          </a:xfrm>
        </p:grpSpPr>
        <p:sp>
          <p:nvSpPr>
            <p:cNvPr id="30" name="Freeform 62"/>
            <p:cNvSpPr>
              <a:spLocks/>
            </p:cNvSpPr>
            <p:nvPr/>
          </p:nvSpPr>
          <p:spPr bwMode="auto">
            <a:xfrm>
              <a:off x="3630" y="2825"/>
              <a:ext cx="443" cy="793"/>
            </a:xfrm>
            <a:custGeom>
              <a:avLst/>
              <a:gdLst>
                <a:gd name="T0" fmla="*/ 0 w 443"/>
                <a:gd name="T1" fmla="*/ 12 h 793"/>
                <a:gd name="T2" fmla="*/ 242 w 443"/>
                <a:gd name="T3" fmla="*/ 36 h 793"/>
                <a:gd name="T4" fmla="*/ 387 w 443"/>
                <a:gd name="T5" fmla="*/ 230 h 793"/>
                <a:gd name="T6" fmla="*/ 435 w 443"/>
                <a:gd name="T7" fmla="*/ 520 h 793"/>
                <a:gd name="T8" fmla="*/ 436 w 443"/>
                <a:gd name="T9" fmla="*/ 793 h 793"/>
                <a:gd name="T10" fmla="*/ 0 60000 65536"/>
                <a:gd name="T11" fmla="*/ 0 60000 65536"/>
                <a:gd name="T12" fmla="*/ 0 60000 65536"/>
                <a:gd name="T13" fmla="*/ 0 60000 65536"/>
                <a:gd name="T14" fmla="*/ 0 60000 65536"/>
                <a:gd name="T15" fmla="*/ 0 w 443"/>
                <a:gd name="T16" fmla="*/ 0 h 793"/>
                <a:gd name="T17" fmla="*/ 443 w 443"/>
                <a:gd name="T18" fmla="*/ 793 h 793"/>
              </a:gdLst>
              <a:ahLst/>
              <a:cxnLst>
                <a:cxn ang="T10">
                  <a:pos x="T0" y="T1"/>
                </a:cxn>
                <a:cxn ang="T11">
                  <a:pos x="T2" y="T3"/>
                </a:cxn>
                <a:cxn ang="T12">
                  <a:pos x="T4" y="T5"/>
                </a:cxn>
                <a:cxn ang="T13">
                  <a:pos x="T6" y="T7"/>
                </a:cxn>
                <a:cxn ang="T14">
                  <a:pos x="T8" y="T9"/>
                </a:cxn>
              </a:cxnLst>
              <a:rect l="T15" t="T16" r="T17" b="T18"/>
              <a:pathLst>
                <a:path w="443" h="793">
                  <a:moveTo>
                    <a:pt x="0" y="12"/>
                  </a:moveTo>
                  <a:cubicBezTo>
                    <a:pt x="89" y="6"/>
                    <a:pt x="178" y="0"/>
                    <a:pt x="242" y="36"/>
                  </a:cubicBezTo>
                  <a:cubicBezTo>
                    <a:pt x="306" y="72"/>
                    <a:pt x="355" y="149"/>
                    <a:pt x="387" y="230"/>
                  </a:cubicBezTo>
                  <a:cubicBezTo>
                    <a:pt x="419" y="311"/>
                    <a:pt x="427" y="426"/>
                    <a:pt x="435" y="520"/>
                  </a:cubicBezTo>
                  <a:cubicBezTo>
                    <a:pt x="443" y="614"/>
                    <a:pt x="436" y="736"/>
                    <a:pt x="436" y="793"/>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31" name="Freeform 63"/>
            <p:cNvSpPr>
              <a:spLocks/>
            </p:cNvSpPr>
            <p:nvPr/>
          </p:nvSpPr>
          <p:spPr bwMode="auto">
            <a:xfrm>
              <a:off x="4106" y="2801"/>
              <a:ext cx="444" cy="810"/>
            </a:xfrm>
            <a:custGeom>
              <a:avLst/>
              <a:gdLst>
                <a:gd name="T0" fmla="*/ 444 w 444"/>
                <a:gd name="T1" fmla="*/ 12 h 810"/>
                <a:gd name="T2" fmla="*/ 202 w 444"/>
                <a:gd name="T3" fmla="*/ 36 h 810"/>
                <a:gd name="T4" fmla="*/ 57 w 444"/>
                <a:gd name="T5" fmla="*/ 230 h 810"/>
                <a:gd name="T6" fmla="*/ 9 w 444"/>
                <a:gd name="T7" fmla="*/ 520 h 810"/>
                <a:gd name="T8" fmla="*/ 3 w 444"/>
                <a:gd name="T9" fmla="*/ 810 h 810"/>
                <a:gd name="T10" fmla="*/ 0 60000 65536"/>
                <a:gd name="T11" fmla="*/ 0 60000 65536"/>
                <a:gd name="T12" fmla="*/ 0 60000 65536"/>
                <a:gd name="T13" fmla="*/ 0 60000 65536"/>
                <a:gd name="T14" fmla="*/ 0 60000 65536"/>
                <a:gd name="T15" fmla="*/ 0 w 444"/>
                <a:gd name="T16" fmla="*/ 0 h 810"/>
                <a:gd name="T17" fmla="*/ 444 w 444"/>
                <a:gd name="T18" fmla="*/ 810 h 810"/>
              </a:gdLst>
              <a:ahLst/>
              <a:cxnLst>
                <a:cxn ang="T10">
                  <a:pos x="T0" y="T1"/>
                </a:cxn>
                <a:cxn ang="T11">
                  <a:pos x="T2" y="T3"/>
                </a:cxn>
                <a:cxn ang="T12">
                  <a:pos x="T4" y="T5"/>
                </a:cxn>
                <a:cxn ang="T13">
                  <a:pos x="T6" y="T7"/>
                </a:cxn>
                <a:cxn ang="T14">
                  <a:pos x="T8" y="T9"/>
                </a:cxn>
              </a:cxnLst>
              <a:rect l="T15" t="T16" r="T17" b="T18"/>
              <a:pathLst>
                <a:path w="444" h="810">
                  <a:moveTo>
                    <a:pt x="444" y="12"/>
                  </a:moveTo>
                  <a:cubicBezTo>
                    <a:pt x="355" y="6"/>
                    <a:pt x="266" y="0"/>
                    <a:pt x="202" y="36"/>
                  </a:cubicBezTo>
                  <a:cubicBezTo>
                    <a:pt x="138" y="72"/>
                    <a:pt x="89" y="149"/>
                    <a:pt x="57" y="230"/>
                  </a:cubicBezTo>
                  <a:cubicBezTo>
                    <a:pt x="25" y="311"/>
                    <a:pt x="18" y="423"/>
                    <a:pt x="9" y="520"/>
                  </a:cubicBezTo>
                  <a:cubicBezTo>
                    <a:pt x="0" y="617"/>
                    <a:pt x="4" y="750"/>
                    <a:pt x="3" y="810"/>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grpSp>
    </p:spTree>
    <p:extLst>
      <p:ext uri="{BB962C8B-B14F-4D97-AF65-F5344CB8AC3E}">
        <p14:creationId xmlns:p14="http://schemas.microsoft.com/office/powerpoint/2010/main" val="18929111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15140</TotalTime>
  <Words>5105</Words>
  <Application>Microsoft Office PowerPoint</Application>
  <PresentationFormat>宽屏</PresentationFormat>
  <Paragraphs>605</Paragraphs>
  <Slides>57</Slides>
  <Notes>45</Notes>
  <HiddenSlides>51</HiddenSlides>
  <MMClips>0</MMClips>
  <ScaleCrop>false</ScaleCrop>
  <HeadingPairs>
    <vt:vector size="8" baseType="variant">
      <vt:variant>
        <vt:lpstr>已用的字体</vt:lpstr>
      </vt:variant>
      <vt:variant>
        <vt:i4>5</vt:i4>
      </vt:variant>
      <vt:variant>
        <vt:lpstr>主题</vt:lpstr>
      </vt:variant>
      <vt:variant>
        <vt:i4>3</vt:i4>
      </vt:variant>
      <vt:variant>
        <vt:lpstr>嵌入 OLE 服务器</vt:lpstr>
      </vt:variant>
      <vt:variant>
        <vt:i4>1</vt:i4>
      </vt:variant>
      <vt:variant>
        <vt:lpstr>幻灯片标题</vt:lpstr>
      </vt:variant>
      <vt:variant>
        <vt:i4>57</vt:i4>
      </vt:variant>
    </vt:vector>
  </HeadingPairs>
  <TitlesOfParts>
    <vt:vector size="66" baseType="lpstr">
      <vt:lpstr>黑体</vt:lpstr>
      <vt:lpstr>宋体</vt:lpstr>
      <vt:lpstr>Arial</vt:lpstr>
      <vt:lpstr>Cambria Math</vt:lpstr>
      <vt:lpstr>Tahoma</vt:lpstr>
      <vt:lpstr>Default Design</vt:lpstr>
      <vt:lpstr>3_Default Design</vt:lpstr>
      <vt:lpstr>1_Default Design</vt:lpstr>
      <vt:lpstr>Equation</vt:lpstr>
      <vt:lpstr>PowerPoint 演示文稿</vt:lpstr>
      <vt:lpstr>What is condensed matter physics?</vt:lpstr>
      <vt:lpstr>One-sentence introduction (I)</vt:lpstr>
      <vt:lpstr>One-sentence Introduction (II)</vt:lpstr>
      <vt:lpstr>Pre-electron time</vt:lpstr>
      <vt:lpstr>The birth: classic theory of electrons</vt:lpstr>
      <vt:lpstr>Indistinguishable particles: fermions and Bosons </vt:lpstr>
      <vt:lpstr>Childhood: Quantum Theory of Solids </vt:lpstr>
      <vt:lpstr>Why should there exist insulators?</vt:lpstr>
      <vt:lpstr>The Bloch theorem (1928) </vt:lpstr>
      <vt:lpstr>Insulator is a quantum consequence!</vt:lpstr>
      <vt:lpstr>Kohn-Sham (沈吕九) -- Density functional theory</vt:lpstr>
      <vt:lpstr>Festkörperphysik ist eine Schmutzphysik – W. Pauli </vt:lpstr>
      <vt:lpstr>Outstanding problems? New principles?</vt:lpstr>
      <vt:lpstr>A poet said, “The whole universe is in a glass of wine”</vt:lpstr>
      <vt:lpstr>Reductionism: Divide and Conquer</vt:lpstr>
      <vt:lpstr>PowerPoint 演示文稿</vt:lpstr>
      <vt:lpstr>Condensed Matter: Sociology of Particles</vt:lpstr>
      <vt:lpstr>More is different! – P. W. Anderson </vt:lpstr>
      <vt:lpstr>More is different! </vt:lpstr>
      <vt:lpstr>Analogy: medical science v.s. sociology </vt:lpstr>
      <vt:lpstr>What are outstanding problems?</vt:lpstr>
      <vt:lpstr>Superfluidity/Superconductivity </vt:lpstr>
      <vt:lpstr>Superfluidity/Superconductivity – pre BCS</vt:lpstr>
      <vt:lpstr>New concepts needed!</vt:lpstr>
      <vt:lpstr>Ideal conductor v.s superconductor</vt:lpstr>
      <vt:lpstr>Meissner effect: beyond Lenz law</vt:lpstr>
      <vt:lpstr>E&amp;M responses: The London equation</vt:lpstr>
      <vt:lpstr>Who is Lev Landau (1908-1968)?</vt:lpstr>
      <vt:lpstr>New concept: Landau theory of phase transiton</vt:lpstr>
      <vt:lpstr>Ginzburg-Landau theory for superconductivity</vt:lpstr>
      <vt:lpstr>Ginzburg-Landau 理论</vt:lpstr>
      <vt:lpstr>Topological defect -- Abrikosov vortex state </vt:lpstr>
      <vt:lpstr>拓扑缺陷-Abrikosov 涡旋态 </vt:lpstr>
      <vt:lpstr>Superfluidity of 4He</vt:lpstr>
      <vt:lpstr> 4He 超流</vt:lpstr>
      <vt:lpstr>Superfluidity: Bose-Einstein Condensation (BEC)</vt:lpstr>
      <vt:lpstr>超流: 玻色爱因斯坦凝聚（BEC）</vt:lpstr>
      <vt:lpstr>BCS theory: Cooper Pairing of fermions </vt:lpstr>
      <vt:lpstr>BCS理论：费米子Cooper对 </vt:lpstr>
      <vt:lpstr>The gluing force – electron-phonon interaction</vt:lpstr>
      <vt:lpstr>PowerPoint 演示文稿</vt:lpstr>
      <vt:lpstr>Cooper Pair: 2-electron problem</vt:lpstr>
      <vt:lpstr>Why did Feynman fail?</vt:lpstr>
      <vt:lpstr>Condensation of Cooper pairs: from 2 to 10^20</vt:lpstr>
      <vt:lpstr>Superfluidity/Superconductivity – post BCS</vt:lpstr>
      <vt:lpstr>Theory for high Tc superconductivity ? </vt:lpstr>
      <vt:lpstr>Laser Cooling and Evaporative Cooling</vt:lpstr>
      <vt:lpstr>Bose-Einstein condensation with cold atoms</vt:lpstr>
      <vt:lpstr>Tips to be a good condensed matter physicist</vt:lpstr>
      <vt:lpstr>PowerPoint 演示文稿</vt:lpstr>
      <vt:lpstr>PowerPoint 演示文稿</vt:lpstr>
      <vt:lpstr>PowerPoint 演示文稿</vt:lpstr>
      <vt:lpstr>PowerPoint 演示文稿</vt:lpstr>
      <vt:lpstr>Condensation of Cooper pairs: from 2 to 10^23</vt:lpstr>
      <vt:lpstr>From 2 to 10^23-- Condensation of Cooper pairs</vt:lpstr>
      <vt:lpstr>The gluing force – electron phonon interaction</vt:lpstr>
    </vt:vector>
  </TitlesOfParts>
  <Company>itp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 p-orbital physics in optical lattices</dc:title>
  <dc:creator>wcj</dc:creator>
  <cp:lastModifiedBy>Xheuw Maggie</cp:lastModifiedBy>
  <cp:revision>1510</cp:revision>
  <dcterms:created xsi:type="dcterms:W3CDTF">2007-01-10T23:04:35Z</dcterms:created>
  <dcterms:modified xsi:type="dcterms:W3CDTF">2023-03-14T13:24:28Z</dcterms:modified>
</cp:coreProperties>
</file>