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8"/>
  </p:notesMasterIdLst>
  <p:sldIdLst>
    <p:sldId id="256" r:id="rId3"/>
    <p:sldId id="258" r:id="rId4"/>
    <p:sldId id="257" r:id="rId5"/>
    <p:sldId id="466" r:id="rId6"/>
    <p:sldId id="260" r:id="rId7"/>
    <p:sldId id="572" r:id="rId8"/>
    <p:sldId id="465" r:id="rId9"/>
    <p:sldId id="490" r:id="rId10"/>
    <p:sldId id="519" r:id="rId11"/>
    <p:sldId id="467" r:id="rId12"/>
    <p:sldId id="286" r:id="rId13"/>
    <p:sldId id="573" r:id="rId14"/>
    <p:sldId id="574" r:id="rId15"/>
    <p:sldId id="575" r:id="rId16"/>
    <p:sldId id="576" r:id="rId17"/>
    <p:sldId id="543" r:id="rId18"/>
    <p:sldId id="544" r:id="rId19"/>
    <p:sldId id="545" r:id="rId20"/>
    <p:sldId id="546" r:id="rId21"/>
    <p:sldId id="547" r:id="rId22"/>
    <p:sldId id="548" r:id="rId23"/>
    <p:sldId id="549" r:id="rId24"/>
    <p:sldId id="551" r:id="rId25"/>
    <p:sldId id="521" r:id="rId26"/>
    <p:sldId id="468" r:id="rId27"/>
    <p:sldId id="469" r:id="rId28"/>
    <p:sldId id="489" r:id="rId29"/>
    <p:sldId id="507" r:id="rId30"/>
    <p:sldId id="508" r:id="rId31"/>
    <p:sldId id="537" r:id="rId32"/>
    <p:sldId id="538" r:id="rId33"/>
    <p:sldId id="513" r:id="rId34"/>
    <p:sldId id="610" r:id="rId35"/>
    <p:sldId id="516" r:id="rId36"/>
    <p:sldId id="552" r:id="rId37"/>
    <p:sldId id="555" r:id="rId38"/>
    <p:sldId id="554" r:id="rId39"/>
    <p:sldId id="556" r:id="rId40"/>
    <p:sldId id="557" r:id="rId41"/>
    <p:sldId id="558" r:id="rId42"/>
    <p:sldId id="559" r:id="rId43"/>
    <p:sldId id="560" r:id="rId44"/>
    <p:sldId id="323" r:id="rId45"/>
    <p:sldId id="550" r:id="rId46"/>
    <p:sldId id="611" r:id="rId47"/>
  </p:sldIdLst>
  <p:sldSz cx="9144000" cy="6858000" type="screen4x3"/>
  <p:notesSz cx="6858000" cy="9144000"/>
  <p:custDataLst>
    <p:tags r:id="rId5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-1590" y="-90"/>
      </p:cViewPr>
      <p:guideLst>
        <p:guide orient="horz" pos="227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2" Type="http://schemas.openxmlformats.org/officeDocument/2006/relationships/tags" Target="tags/tag191.xml"/><Relationship Id="rId51" Type="http://schemas.openxmlformats.org/officeDocument/2006/relationships/tableStyles" Target="tableStyles.xml"/><Relationship Id="rId50" Type="http://schemas.openxmlformats.org/officeDocument/2006/relationships/viewProps" Target="viewProps.xml"/><Relationship Id="rId5" Type="http://schemas.openxmlformats.org/officeDocument/2006/relationships/slide" Target="slides/slide3.xml"/><Relationship Id="rId49" Type="http://schemas.openxmlformats.org/officeDocument/2006/relationships/presProps" Target="presProps.xml"/><Relationship Id="rId48" Type="http://schemas.openxmlformats.org/officeDocument/2006/relationships/notesMaster" Target="notesMasters/notesMaster1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image" Target="../media/image72.wmf"/></Relationships>
</file>

<file path=ppt/drawings/_rels/vmlDrawing12.vml.rels><?xml version="1.0" encoding="UTF-8" standalone="yes"?>
<Relationships xmlns="http://schemas.openxmlformats.org/package/2006/relationships"><Relationship Id="rId4" Type="http://schemas.openxmlformats.org/officeDocument/2006/relationships/image" Target="../media/image86.wmf"/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wmf"/></Relationships>
</file>

<file path=ppt/drawings/_rels/vmlDrawing14.vml.rels><?xml version="1.0" encoding="UTF-8" standalone="yes"?>
<Relationships xmlns="http://schemas.openxmlformats.org/package/2006/relationships"><Relationship Id="rId6" Type="http://schemas.openxmlformats.org/officeDocument/2006/relationships/image" Target="../media/image115.wmf"/><Relationship Id="rId5" Type="http://schemas.openxmlformats.org/officeDocument/2006/relationships/image" Target="../media/image114.wmf"/><Relationship Id="rId4" Type="http://schemas.openxmlformats.org/officeDocument/2006/relationships/image" Target="../media/image113.wmf"/><Relationship Id="rId3" Type="http://schemas.openxmlformats.org/officeDocument/2006/relationships/image" Target="../media/image112.wmf"/><Relationship Id="rId2" Type="http://schemas.openxmlformats.org/officeDocument/2006/relationships/image" Target="../media/image111.wmf"/><Relationship Id="rId1" Type="http://schemas.openxmlformats.org/officeDocument/2006/relationships/image" Target="../media/image11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7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5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5" Type="http://schemas.openxmlformats.org/officeDocument/2006/relationships/image" Target="../media/image31.wmf"/><Relationship Id="rId4" Type="http://schemas.openxmlformats.org/officeDocument/2006/relationships/image" Target="../media/image30.wmf"/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4" Type="http://schemas.openxmlformats.org/officeDocument/2006/relationships/image" Target="../media/image31.wmf"/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2CDC0-6C76-4643-A273-78D31AD3FB5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C491C-0A7B-47E1-AC7C-2955F0B277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2CDC0-6C76-4643-A273-78D31AD3FB5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C491C-0A7B-47E1-AC7C-2955F0B277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2CDC0-6C76-4643-A273-78D31AD3FB5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C491C-0A7B-47E1-AC7C-2955F0B277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2CDC0-6C76-4643-A273-78D31AD3FB5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C491C-0A7B-47E1-AC7C-2955F0B277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2CDC0-6C76-4643-A273-78D31AD3FB5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C491C-0A7B-47E1-AC7C-2955F0B277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2CDC0-6C76-4643-A273-78D31AD3FB5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C491C-0A7B-47E1-AC7C-2955F0B277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2CDC0-6C76-4643-A273-78D31AD3FB5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C491C-0A7B-47E1-AC7C-2955F0B277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2CDC0-6C76-4643-A273-78D31AD3FB5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C491C-0A7B-47E1-AC7C-2955F0B277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2CDC0-6C76-4643-A273-78D31AD3FB5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C491C-0A7B-47E1-AC7C-2955F0B277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2CDC0-6C76-4643-A273-78D31AD3FB5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C491C-0A7B-47E1-AC7C-2955F0B277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2CDC0-6C76-4643-A273-78D31AD3FB5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C491C-0A7B-47E1-AC7C-2955F0B277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2CDC0-6C76-4643-A273-78D31AD3FB5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C491C-0A7B-47E1-AC7C-2955F0B2775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9.xml"/><Relationship Id="rId8" Type="http://schemas.openxmlformats.org/officeDocument/2006/relationships/tags" Target="../tags/tag18.xml"/><Relationship Id="rId7" Type="http://schemas.openxmlformats.org/officeDocument/2006/relationships/image" Target="../media/image26.wmf"/><Relationship Id="rId6" Type="http://schemas.openxmlformats.org/officeDocument/2006/relationships/oleObject" Target="../embeddings/oleObject4.bin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2" Type="http://schemas.openxmlformats.org/officeDocument/2006/relationships/vmlDrawing" Target="../drawings/vmlDrawing4.v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20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wmf"/><Relationship Id="rId8" Type="http://schemas.openxmlformats.org/officeDocument/2006/relationships/oleObject" Target="../embeddings/oleObject7.bin"/><Relationship Id="rId7" Type="http://schemas.openxmlformats.org/officeDocument/2006/relationships/tags" Target="../tags/tag23.x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6.bin"/><Relationship Id="rId4" Type="http://schemas.openxmlformats.org/officeDocument/2006/relationships/tags" Target="../tags/tag22.xml"/><Relationship Id="rId3" Type="http://schemas.openxmlformats.org/officeDocument/2006/relationships/image" Target="../media/image27.wmf"/><Relationship Id="rId2" Type="http://schemas.openxmlformats.org/officeDocument/2006/relationships/oleObject" Target="../embeddings/oleObject5.bin"/><Relationship Id="rId19" Type="http://schemas.openxmlformats.org/officeDocument/2006/relationships/vmlDrawing" Target="../drawings/vmlDrawing5.vml"/><Relationship Id="rId18" Type="http://schemas.openxmlformats.org/officeDocument/2006/relationships/slideLayout" Target="../slideLayouts/slideLayout2.xml"/><Relationship Id="rId17" Type="http://schemas.openxmlformats.org/officeDocument/2006/relationships/tags" Target="../tags/tag27.xml"/><Relationship Id="rId16" Type="http://schemas.openxmlformats.org/officeDocument/2006/relationships/tags" Target="../tags/tag26.xml"/><Relationship Id="rId15" Type="http://schemas.openxmlformats.org/officeDocument/2006/relationships/image" Target="../media/image31.wmf"/><Relationship Id="rId14" Type="http://schemas.openxmlformats.org/officeDocument/2006/relationships/oleObject" Target="../embeddings/oleObject9.bin"/><Relationship Id="rId13" Type="http://schemas.openxmlformats.org/officeDocument/2006/relationships/tags" Target="../tags/tag25.xml"/><Relationship Id="rId12" Type="http://schemas.openxmlformats.org/officeDocument/2006/relationships/image" Target="../media/image30.wmf"/><Relationship Id="rId11" Type="http://schemas.openxmlformats.org/officeDocument/2006/relationships/oleObject" Target="../embeddings/oleObject8.bin"/><Relationship Id="rId10" Type="http://schemas.openxmlformats.org/officeDocument/2006/relationships/tags" Target="../tags/tag24.xml"/><Relationship Id="rId1" Type="http://schemas.openxmlformats.org/officeDocument/2006/relationships/tags" Target="../tags/tag21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6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0.bin"/><Relationship Id="rId3" Type="http://schemas.openxmlformats.org/officeDocument/2006/relationships/tags" Target="../tags/tag29.xml"/><Relationship Id="rId2" Type="http://schemas.openxmlformats.org/officeDocument/2006/relationships/image" Target="../media/image32.png"/><Relationship Id="rId1" Type="http://schemas.openxmlformats.org/officeDocument/2006/relationships/tags" Target="../tags/tag28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7.png"/><Relationship Id="rId7" Type="http://schemas.openxmlformats.org/officeDocument/2006/relationships/tags" Target="../tags/tag33.xml"/><Relationship Id="rId6" Type="http://schemas.openxmlformats.org/officeDocument/2006/relationships/image" Target="../media/image36.png"/><Relationship Id="rId5" Type="http://schemas.openxmlformats.org/officeDocument/2006/relationships/tags" Target="../tags/tag32.xml"/><Relationship Id="rId4" Type="http://schemas.openxmlformats.org/officeDocument/2006/relationships/image" Target="../media/image35.png"/><Relationship Id="rId3" Type="http://schemas.openxmlformats.org/officeDocument/2006/relationships/tags" Target="../tags/tag31.xml"/><Relationship Id="rId2" Type="http://schemas.openxmlformats.org/officeDocument/2006/relationships/image" Target="../media/image34.png"/><Relationship Id="rId1" Type="http://schemas.openxmlformats.org/officeDocument/2006/relationships/tags" Target="../tags/tag30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4.bin"/><Relationship Id="rId8" Type="http://schemas.openxmlformats.org/officeDocument/2006/relationships/image" Target="../media/image30.wmf"/><Relationship Id="rId7" Type="http://schemas.openxmlformats.org/officeDocument/2006/relationships/oleObject" Target="../embeddings/oleObject13.bin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8.wmf"/><Relationship Id="rId3" Type="http://schemas.openxmlformats.org/officeDocument/2006/relationships/oleObject" Target="../embeddings/oleObject11.bin"/><Relationship Id="rId2" Type="http://schemas.openxmlformats.org/officeDocument/2006/relationships/image" Target="../media/image39.png"/><Relationship Id="rId12" Type="http://schemas.openxmlformats.org/officeDocument/2006/relationships/vmlDrawing" Target="../drawings/vmlDrawing7.v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31.wmf"/><Relationship Id="rId1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tags" Target="../tags/tag34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50.png"/><Relationship Id="rId7" Type="http://schemas.openxmlformats.org/officeDocument/2006/relationships/image" Target="../media/image49.png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3" Type="http://schemas.openxmlformats.org/officeDocument/2006/relationships/image" Target="../media/image45.wmf"/><Relationship Id="rId2" Type="http://schemas.openxmlformats.org/officeDocument/2006/relationships/oleObject" Target="../embeddings/oleObject15.bin"/><Relationship Id="rId10" Type="http://schemas.openxmlformats.org/officeDocument/2006/relationships/vmlDrawing" Target="../drawings/vmlDrawing8.vml"/><Relationship Id="rId1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55.png"/><Relationship Id="rId7" Type="http://schemas.openxmlformats.org/officeDocument/2006/relationships/image" Target="../media/image54.png"/><Relationship Id="rId6" Type="http://schemas.openxmlformats.org/officeDocument/2006/relationships/image" Target="../media/image53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52.wmf"/><Relationship Id="rId3" Type="http://schemas.openxmlformats.org/officeDocument/2006/relationships/oleObject" Target="../embeddings/oleObject16.bin"/><Relationship Id="rId2" Type="http://schemas.openxmlformats.org/officeDocument/2006/relationships/image" Target="../media/image51.png"/><Relationship Id="rId10" Type="http://schemas.openxmlformats.org/officeDocument/2006/relationships/vmlDrawing" Target="../drawings/vmlDrawing9.vml"/><Relationship Id="rId1" Type="http://schemas.openxmlformats.org/officeDocument/2006/relationships/tags" Target="../tags/tag35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3.xml"/><Relationship Id="rId8" Type="http://schemas.openxmlformats.org/officeDocument/2006/relationships/tags" Target="../tags/tag2.xml"/><Relationship Id="rId7" Type="http://schemas.openxmlformats.org/officeDocument/2006/relationships/image" Target="../media/image5.wmf"/><Relationship Id="rId6" Type="http://schemas.openxmlformats.org/officeDocument/2006/relationships/oleObject" Target="../embeddings/oleObject1.bin"/><Relationship Id="rId5" Type="http://schemas.openxmlformats.org/officeDocument/2006/relationships/tags" Target="../tags/tag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3" Type="http://schemas.openxmlformats.org/officeDocument/2006/relationships/vmlDrawing" Target="../drawings/vmlDrawing1.v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4.xml"/><Relationship Id="rId10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0.v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60.wmf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image" Target="../media/image59.wmf"/><Relationship Id="rId3" Type="http://schemas.openxmlformats.org/officeDocument/2006/relationships/oleObject" Target="../embeddings/oleObject18.bin"/><Relationship Id="rId2" Type="http://schemas.openxmlformats.org/officeDocument/2006/relationships/image" Target="../media/image58.png"/><Relationship Id="rId1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5.png"/><Relationship Id="rId1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7.png"/><Relationship Id="rId3" Type="http://schemas.openxmlformats.org/officeDocument/2006/relationships/tags" Target="../tags/tag39.xml"/><Relationship Id="rId2" Type="http://schemas.openxmlformats.org/officeDocument/2006/relationships/image" Target="../media/image66.png"/><Relationship Id="rId1" Type="http://schemas.openxmlformats.org/officeDocument/2006/relationships/tags" Target="../tags/tag3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8.png"/><Relationship Id="rId1" Type="http://schemas.openxmlformats.org/officeDocument/2006/relationships/tags" Target="../tags/tag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image" Target="../media/image72.wmf"/><Relationship Id="rId8" Type="http://schemas.openxmlformats.org/officeDocument/2006/relationships/oleObject" Target="../embeddings/oleObject21.bin"/><Relationship Id="rId7" Type="http://schemas.openxmlformats.org/officeDocument/2006/relationships/tags" Target="../tags/tag44.xml"/><Relationship Id="rId6" Type="http://schemas.openxmlformats.org/officeDocument/2006/relationships/image" Target="../media/image71.png"/><Relationship Id="rId5" Type="http://schemas.openxmlformats.org/officeDocument/2006/relationships/tags" Target="../tags/tag43.xml"/><Relationship Id="rId4" Type="http://schemas.openxmlformats.org/officeDocument/2006/relationships/image" Target="../media/image70.png"/><Relationship Id="rId37" Type="http://schemas.openxmlformats.org/officeDocument/2006/relationships/vmlDrawing" Target="../drawings/vmlDrawing11.vml"/><Relationship Id="rId36" Type="http://schemas.openxmlformats.org/officeDocument/2006/relationships/slideLayout" Target="../slideLayouts/slideLayout2.xml"/><Relationship Id="rId35" Type="http://schemas.openxmlformats.org/officeDocument/2006/relationships/image" Target="../media/image80.png"/><Relationship Id="rId34" Type="http://schemas.openxmlformats.org/officeDocument/2006/relationships/tags" Target="../tags/tag61.xml"/><Relationship Id="rId33" Type="http://schemas.openxmlformats.org/officeDocument/2006/relationships/image" Target="../media/image79.png"/><Relationship Id="rId32" Type="http://schemas.openxmlformats.org/officeDocument/2006/relationships/tags" Target="../tags/tag60.xml"/><Relationship Id="rId31" Type="http://schemas.openxmlformats.org/officeDocument/2006/relationships/tags" Target="../tags/tag59.xml"/><Relationship Id="rId30" Type="http://schemas.openxmlformats.org/officeDocument/2006/relationships/tags" Target="../tags/tag58.xml"/><Relationship Id="rId3" Type="http://schemas.openxmlformats.org/officeDocument/2006/relationships/tags" Target="../tags/tag42.xml"/><Relationship Id="rId29" Type="http://schemas.openxmlformats.org/officeDocument/2006/relationships/tags" Target="../tags/tag57.xml"/><Relationship Id="rId28" Type="http://schemas.openxmlformats.org/officeDocument/2006/relationships/tags" Target="../tags/tag56.xml"/><Relationship Id="rId27" Type="http://schemas.openxmlformats.org/officeDocument/2006/relationships/tags" Target="../tags/tag55.xml"/><Relationship Id="rId26" Type="http://schemas.openxmlformats.org/officeDocument/2006/relationships/tags" Target="../tags/tag54.xml"/><Relationship Id="rId25" Type="http://schemas.openxmlformats.org/officeDocument/2006/relationships/tags" Target="../tags/tag53.xml"/><Relationship Id="rId24" Type="http://schemas.openxmlformats.org/officeDocument/2006/relationships/image" Target="../media/image78.png"/><Relationship Id="rId23" Type="http://schemas.openxmlformats.org/officeDocument/2006/relationships/tags" Target="../tags/tag52.xml"/><Relationship Id="rId22" Type="http://schemas.openxmlformats.org/officeDocument/2006/relationships/tags" Target="../tags/tag51.xml"/><Relationship Id="rId21" Type="http://schemas.openxmlformats.org/officeDocument/2006/relationships/image" Target="../media/image77.png"/><Relationship Id="rId20" Type="http://schemas.openxmlformats.org/officeDocument/2006/relationships/tags" Target="../tags/tag50.xml"/><Relationship Id="rId2" Type="http://schemas.openxmlformats.org/officeDocument/2006/relationships/image" Target="../media/image69.png"/><Relationship Id="rId19" Type="http://schemas.openxmlformats.org/officeDocument/2006/relationships/tags" Target="../tags/tag49.xml"/><Relationship Id="rId18" Type="http://schemas.openxmlformats.org/officeDocument/2006/relationships/image" Target="../media/image76.wmf"/><Relationship Id="rId17" Type="http://schemas.openxmlformats.org/officeDocument/2006/relationships/oleObject" Target="../embeddings/oleObject22.bin"/><Relationship Id="rId16" Type="http://schemas.openxmlformats.org/officeDocument/2006/relationships/image" Target="../media/image75.png"/><Relationship Id="rId15" Type="http://schemas.openxmlformats.org/officeDocument/2006/relationships/tags" Target="../tags/tag48.xml"/><Relationship Id="rId14" Type="http://schemas.openxmlformats.org/officeDocument/2006/relationships/tags" Target="../tags/tag47.xml"/><Relationship Id="rId13" Type="http://schemas.openxmlformats.org/officeDocument/2006/relationships/image" Target="../media/image74.png"/><Relationship Id="rId12" Type="http://schemas.openxmlformats.org/officeDocument/2006/relationships/tags" Target="../tags/tag46.xml"/><Relationship Id="rId11" Type="http://schemas.openxmlformats.org/officeDocument/2006/relationships/image" Target="../media/image73.png"/><Relationship Id="rId10" Type="http://schemas.openxmlformats.org/officeDocument/2006/relationships/tags" Target="../tags/tag45.xml"/><Relationship Id="rId1" Type="http://schemas.openxmlformats.org/officeDocument/2006/relationships/tags" Target="../tags/tag41.xml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5.bin"/><Relationship Id="rId8" Type="http://schemas.openxmlformats.org/officeDocument/2006/relationships/tags" Target="../tags/tag64.xml"/><Relationship Id="rId7" Type="http://schemas.openxmlformats.org/officeDocument/2006/relationships/image" Target="../media/image83.wmf"/><Relationship Id="rId6" Type="http://schemas.openxmlformats.org/officeDocument/2006/relationships/oleObject" Target="../embeddings/oleObject24.bin"/><Relationship Id="rId5" Type="http://schemas.openxmlformats.org/officeDocument/2006/relationships/image" Target="../media/image82.wmf"/><Relationship Id="rId4" Type="http://schemas.openxmlformats.org/officeDocument/2006/relationships/oleObject" Target="../embeddings/oleObject23.bin"/><Relationship Id="rId33" Type="http://schemas.openxmlformats.org/officeDocument/2006/relationships/vmlDrawing" Target="../drawings/vmlDrawing12.vml"/><Relationship Id="rId32" Type="http://schemas.openxmlformats.org/officeDocument/2006/relationships/slideLayout" Target="../slideLayouts/slideLayout2.xml"/><Relationship Id="rId31" Type="http://schemas.openxmlformats.org/officeDocument/2006/relationships/tags" Target="../tags/tag79.xml"/><Relationship Id="rId30" Type="http://schemas.openxmlformats.org/officeDocument/2006/relationships/tags" Target="../tags/tag78.xml"/><Relationship Id="rId3" Type="http://schemas.openxmlformats.org/officeDocument/2006/relationships/tags" Target="../tags/tag63.xml"/><Relationship Id="rId29" Type="http://schemas.openxmlformats.org/officeDocument/2006/relationships/tags" Target="../tags/tag77.xml"/><Relationship Id="rId28" Type="http://schemas.openxmlformats.org/officeDocument/2006/relationships/tags" Target="../tags/tag76.xml"/><Relationship Id="rId27" Type="http://schemas.openxmlformats.org/officeDocument/2006/relationships/tags" Target="../tags/tag75.xml"/><Relationship Id="rId26" Type="http://schemas.openxmlformats.org/officeDocument/2006/relationships/tags" Target="../tags/tag74.xml"/><Relationship Id="rId25" Type="http://schemas.openxmlformats.org/officeDocument/2006/relationships/tags" Target="../tags/tag73.xml"/><Relationship Id="rId24" Type="http://schemas.openxmlformats.org/officeDocument/2006/relationships/tags" Target="../tags/tag72.xml"/><Relationship Id="rId23" Type="http://schemas.openxmlformats.org/officeDocument/2006/relationships/image" Target="../media/image78.png"/><Relationship Id="rId22" Type="http://schemas.openxmlformats.org/officeDocument/2006/relationships/tags" Target="../tags/tag71.xml"/><Relationship Id="rId21" Type="http://schemas.openxmlformats.org/officeDocument/2006/relationships/tags" Target="../tags/tag70.xml"/><Relationship Id="rId20" Type="http://schemas.openxmlformats.org/officeDocument/2006/relationships/image" Target="../media/image77.png"/><Relationship Id="rId2" Type="http://schemas.openxmlformats.org/officeDocument/2006/relationships/image" Target="../media/image81.png"/><Relationship Id="rId19" Type="http://schemas.openxmlformats.org/officeDocument/2006/relationships/tags" Target="../tags/tag69.xml"/><Relationship Id="rId18" Type="http://schemas.openxmlformats.org/officeDocument/2006/relationships/image" Target="../media/image87.png"/><Relationship Id="rId17" Type="http://schemas.openxmlformats.org/officeDocument/2006/relationships/tags" Target="../tags/tag68.xml"/><Relationship Id="rId16" Type="http://schemas.openxmlformats.org/officeDocument/2006/relationships/tags" Target="../tags/tag67.xml"/><Relationship Id="rId15" Type="http://schemas.openxmlformats.org/officeDocument/2006/relationships/tags" Target="../tags/tag66.xml"/><Relationship Id="rId14" Type="http://schemas.openxmlformats.org/officeDocument/2006/relationships/image" Target="../media/image86.wmf"/><Relationship Id="rId13" Type="http://schemas.openxmlformats.org/officeDocument/2006/relationships/oleObject" Target="../embeddings/oleObject26.bin"/><Relationship Id="rId12" Type="http://schemas.openxmlformats.org/officeDocument/2006/relationships/image" Target="../media/image85.png"/><Relationship Id="rId11" Type="http://schemas.openxmlformats.org/officeDocument/2006/relationships/tags" Target="../tags/tag65.xml"/><Relationship Id="rId10" Type="http://schemas.openxmlformats.org/officeDocument/2006/relationships/image" Target="../media/image84.wmf"/><Relationship Id="rId1" Type="http://schemas.openxmlformats.org/officeDocument/2006/relationships/tags" Target="../tags/tag62.xml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8" Type="http://schemas.openxmlformats.org/officeDocument/2006/relationships/image" Target="../media/image91.png"/><Relationship Id="rId7" Type="http://schemas.openxmlformats.org/officeDocument/2006/relationships/tags" Target="../tags/tag83.xml"/><Relationship Id="rId6" Type="http://schemas.openxmlformats.org/officeDocument/2006/relationships/image" Target="../media/image90.png"/><Relationship Id="rId5" Type="http://schemas.openxmlformats.org/officeDocument/2006/relationships/tags" Target="../tags/tag82.xml"/><Relationship Id="rId4" Type="http://schemas.openxmlformats.org/officeDocument/2006/relationships/image" Target="../media/image89.png"/><Relationship Id="rId3" Type="http://schemas.openxmlformats.org/officeDocument/2006/relationships/tags" Target="../tags/tag81.xml"/><Relationship Id="rId2" Type="http://schemas.openxmlformats.org/officeDocument/2006/relationships/image" Target="../media/image88.png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85.xml"/><Relationship Id="rId1" Type="http://schemas.openxmlformats.org/officeDocument/2006/relationships/tags" Target="../tags/tag80.xml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tags" Target="../tags/tag94.xml"/><Relationship Id="rId8" Type="http://schemas.openxmlformats.org/officeDocument/2006/relationships/tags" Target="../tags/tag93.xml"/><Relationship Id="rId7" Type="http://schemas.openxmlformats.org/officeDocument/2006/relationships/tags" Target="../tags/tag92.xml"/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98.xml"/><Relationship Id="rId12" Type="http://schemas.openxmlformats.org/officeDocument/2006/relationships/tags" Target="../tags/tag97.xml"/><Relationship Id="rId11" Type="http://schemas.openxmlformats.org/officeDocument/2006/relationships/tags" Target="../tags/tag96.xml"/><Relationship Id="rId10" Type="http://schemas.openxmlformats.org/officeDocument/2006/relationships/tags" Target="../tags/tag95.xml"/><Relationship Id="rId1" Type="http://schemas.openxmlformats.org/officeDocument/2006/relationships/tags" Target="../tags/tag8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0.xml"/><Relationship Id="rId1" Type="http://schemas.openxmlformats.org/officeDocument/2006/relationships/tags" Target="../tags/tag99.xml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tags" Target="../tags/tag105.xml"/><Relationship Id="rId8" Type="http://schemas.openxmlformats.org/officeDocument/2006/relationships/image" Target="../media/image95.png"/><Relationship Id="rId7" Type="http://schemas.openxmlformats.org/officeDocument/2006/relationships/tags" Target="../tags/tag104.xml"/><Relationship Id="rId6" Type="http://schemas.openxmlformats.org/officeDocument/2006/relationships/image" Target="../media/image94.png"/><Relationship Id="rId5" Type="http://schemas.openxmlformats.org/officeDocument/2006/relationships/tags" Target="../tags/tag103.xml"/><Relationship Id="rId4" Type="http://schemas.openxmlformats.org/officeDocument/2006/relationships/image" Target="../media/image93.png"/><Relationship Id="rId3" Type="http://schemas.openxmlformats.org/officeDocument/2006/relationships/tags" Target="../tags/tag102.xml"/><Relationship Id="rId2" Type="http://schemas.openxmlformats.org/officeDocument/2006/relationships/image" Target="../media/image92.png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99.png"/><Relationship Id="rId15" Type="http://schemas.openxmlformats.org/officeDocument/2006/relationships/tags" Target="../tags/tag108.xml"/><Relationship Id="rId14" Type="http://schemas.openxmlformats.org/officeDocument/2006/relationships/image" Target="../media/image98.png"/><Relationship Id="rId13" Type="http://schemas.openxmlformats.org/officeDocument/2006/relationships/tags" Target="../tags/tag107.xml"/><Relationship Id="rId12" Type="http://schemas.openxmlformats.org/officeDocument/2006/relationships/image" Target="../media/image97.png"/><Relationship Id="rId11" Type="http://schemas.openxmlformats.org/officeDocument/2006/relationships/tags" Target="../tags/tag106.xml"/><Relationship Id="rId10" Type="http://schemas.openxmlformats.org/officeDocument/2006/relationships/image" Target="../media/image96.png"/><Relationship Id="rId1" Type="http://schemas.openxmlformats.org/officeDocument/2006/relationships/tags" Target="../tags/tag101.xml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3.png"/><Relationship Id="rId8" Type="http://schemas.openxmlformats.org/officeDocument/2006/relationships/tags" Target="../tags/tag113.xml"/><Relationship Id="rId7" Type="http://schemas.openxmlformats.org/officeDocument/2006/relationships/image" Target="../media/image102.png"/><Relationship Id="rId6" Type="http://schemas.openxmlformats.org/officeDocument/2006/relationships/tags" Target="../tags/tag112.xml"/><Relationship Id="rId5" Type="http://schemas.openxmlformats.org/officeDocument/2006/relationships/image" Target="../media/image101.png"/><Relationship Id="rId4" Type="http://schemas.openxmlformats.org/officeDocument/2006/relationships/tags" Target="../tags/tag111.xml"/><Relationship Id="rId3" Type="http://schemas.openxmlformats.org/officeDocument/2006/relationships/tags" Target="../tags/tag110.xml"/><Relationship Id="rId24" Type="http://schemas.openxmlformats.org/officeDocument/2006/relationships/vmlDrawing" Target="../drawings/vmlDrawing13.vml"/><Relationship Id="rId23" Type="http://schemas.openxmlformats.org/officeDocument/2006/relationships/slideLayout" Target="../slideLayouts/slideLayout2.xml"/><Relationship Id="rId22" Type="http://schemas.openxmlformats.org/officeDocument/2006/relationships/tags" Target="../tags/tag119.xml"/><Relationship Id="rId21" Type="http://schemas.openxmlformats.org/officeDocument/2006/relationships/image" Target="../media/image109.png"/><Relationship Id="rId20" Type="http://schemas.openxmlformats.org/officeDocument/2006/relationships/tags" Target="../tags/tag118.xml"/><Relationship Id="rId2" Type="http://schemas.openxmlformats.org/officeDocument/2006/relationships/image" Target="../media/image100.png"/><Relationship Id="rId19" Type="http://schemas.openxmlformats.org/officeDocument/2006/relationships/image" Target="../media/image108.png"/><Relationship Id="rId18" Type="http://schemas.openxmlformats.org/officeDocument/2006/relationships/tags" Target="../tags/tag117.xml"/><Relationship Id="rId17" Type="http://schemas.openxmlformats.org/officeDocument/2006/relationships/image" Target="../media/image107.png"/><Relationship Id="rId16" Type="http://schemas.openxmlformats.org/officeDocument/2006/relationships/tags" Target="../tags/tag116.xml"/><Relationship Id="rId15" Type="http://schemas.openxmlformats.org/officeDocument/2006/relationships/image" Target="../media/image106.wmf"/><Relationship Id="rId14" Type="http://schemas.openxmlformats.org/officeDocument/2006/relationships/oleObject" Target="../embeddings/oleObject27.bin"/><Relationship Id="rId13" Type="http://schemas.openxmlformats.org/officeDocument/2006/relationships/image" Target="../media/image105.png"/><Relationship Id="rId12" Type="http://schemas.openxmlformats.org/officeDocument/2006/relationships/tags" Target="../tags/tag115.xml"/><Relationship Id="rId11" Type="http://schemas.openxmlformats.org/officeDocument/2006/relationships/image" Target="../media/image104.png"/><Relationship Id="rId10" Type="http://schemas.openxmlformats.org/officeDocument/2006/relationships/tags" Target="../tags/tag114.xml"/><Relationship Id="rId1" Type="http://schemas.openxmlformats.org/officeDocument/2006/relationships/tags" Target="../tags/tag109.xml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0.bin"/><Relationship Id="rId8" Type="http://schemas.openxmlformats.org/officeDocument/2006/relationships/tags" Target="../tags/tag123.xml"/><Relationship Id="rId7" Type="http://schemas.openxmlformats.org/officeDocument/2006/relationships/tags" Target="../tags/tag122.xml"/><Relationship Id="rId6" Type="http://schemas.openxmlformats.org/officeDocument/2006/relationships/tags" Target="../tags/tag121.xml"/><Relationship Id="rId5" Type="http://schemas.openxmlformats.org/officeDocument/2006/relationships/image" Target="../media/image111.wmf"/><Relationship Id="rId4" Type="http://schemas.openxmlformats.org/officeDocument/2006/relationships/oleObject" Target="../embeddings/oleObject29.bin"/><Relationship Id="rId32" Type="http://schemas.openxmlformats.org/officeDocument/2006/relationships/vmlDrawing" Target="../drawings/vmlDrawing14.vml"/><Relationship Id="rId31" Type="http://schemas.openxmlformats.org/officeDocument/2006/relationships/slideLayout" Target="../slideLayouts/slideLayout2.xml"/><Relationship Id="rId30" Type="http://schemas.openxmlformats.org/officeDocument/2006/relationships/image" Target="../media/image116.png"/><Relationship Id="rId3" Type="http://schemas.openxmlformats.org/officeDocument/2006/relationships/tags" Target="../tags/tag120.xml"/><Relationship Id="rId29" Type="http://schemas.openxmlformats.org/officeDocument/2006/relationships/tags" Target="../tags/tag133.xml"/><Relationship Id="rId28" Type="http://schemas.openxmlformats.org/officeDocument/2006/relationships/image" Target="../media/image115.wmf"/><Relationship Id="rId27" Type="http://schemas.openxmlformats.org/officeDocument/2006/relationships/oleObject" Target="../embeddings/oleObject34.bin"/><Relationship Id="rId26" Type="http://schemas.openxmlformats.org/officeDocument/2006/relationships/tags" Target="../tags/tag132.xml"/><Relationship Id="rId25" Type="http://schemas.openxmlformats.org/officeDocument/2006/relationships/tags" Target="../tags/tag131.xml"/><Relationship Id="rId24" Type="http://schemas.openxmlformats.org/officeDocument/2006/relationships/image" Target="../media/image114.wmf"/><Relationship Id="rId23" Type="http://schemas.openxmlformats.org/officeDocument/2006/relationships/oleObject" Target="../embeddings/oleObject33.bin"/><Relationship Id="rId22" Type="http://schemas.openxmlformats.org/officeDocument/2006/relationships/tags" Target="../tags/tag130.xml"/><Relationship Id="rId21" Type="http://schemas.openxmlformats.org/officeDocument/2006/relationships/tags" Target="../tags/tag129.xml"/><Relationship Id="rId20" Type="http://schemas.openxmlformats.org/officeDocument/2006/relationships/image" Target="../media/image113.wmf"/><Relationship Id="rId2" Type="http://schemas.openxmlformats.org/officeDocument/2006/relationships/image" Target="../media/image110.wmf"/><Relationship Id="rId19" Type="http://schemas.openxmlformats.org/officeDocument/2006/relationships/oleObject" Target="../embeddings/oleObject32.bin"/><Relationship Id="rId18" Type="http://schemas.openxmlformats.org/officeDocument/2006/relationships/tags" Target="../tags/tag128.xml"/><Relationship Id="rId17" Type="http://schemas.openxmlformats.org/officeDocument/2006/relationships/tags" Target="../tags/tag127.xml"/><Relationship Id="rId16" Type="http://schemas.openxmlformats.org/officeDocument/2006/relationships/image" Target="../media/image97.png"/><Relationship Id="rId15" Type="http://schemas.openxmlformats.org/officeDocument/2006/relationships/tags" Target="../tags/tag126.xml"/><Relationship Id="rId14" Type="http://schemas.openxmlformats.org/officeDocument/2006/relationships/image" Target="../media/image96.png"/><Relationship Id="rId13" Type="http://schemas.openxmlformats.org/officeDocument/2006/relationships/tags" Target="../tags/tag125.xml"/><Relationship Id="rId12" Type="http://schemas.openxmlformats.org/officeDocument/2006/relationships/image" Target="../media/image112.wmf"/><Relationship Id="rId11" Type="http://schemas.openxmlformats.org/officeDocument/2006/relationships/oleObject" Target="../embeddings/oleObject31.bin"/><Relationship Id="rId10" Type="http://schemas.openxmlformats.org/officeDocument/2006/relationships/tags" Target="../tags/tag124.xml"/><Relationship Id="rId1" Type="http://schemas.openxmlformats.org/officeDocument/2006/relationships/oleObject" Target="../embeddings/oleObject28.bin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tags" Target="../tags/tag138.xml"/><Relationship Id="rId8" Type="http://schemas.openxmlformats.org/officeDocument/2006/relationships/image" Target="../media/image120.png"/><Relationship Id="rId7" Type="http://schemas.openxmlformats.org/officeDocument/2006/relationships/tags" Target="../tags/tag137.xml"/><Relationship Id="rId6" Type="http://schemas.openxmlformats.org/officeDocument/2006/relationships/image" Target="../media/image119.png"/><Relationship Id="rId5" Type="http://schemas.openxmlformats.org/officeDocument/2006/relationships/tags" Target="../tags/tag136.xml"/><Relationship Id="rId4" Type="http://schemas.openxmlformats.org/officeDocument/2006/relationships/image" Target="../media/image118.png"/><Relationship Id="rId3" Type="http://schemas.openxmlformats.org/officeDocument/2006/relationships/tags" Target="../tags/tag135.xml"/><Relationship Id="rId2" Type="http://schemas.openxmlformats.org/officeDocument/2006/relationships/image" Target="../media/image117.png"/><Relationship Id="rId18" Type="http://schemas.openxmlformats.org/officeDocument/2006/relationships/slideLayout" Target="../slideLayouts/slideLayout2.xml"/><Relationship Id="rId17" Type="http://schemas.openxmlformats.org/officeDocument/2006/relationships/tags" Target="../tags/tag143.xml"/><Relationship Id="rId16" Type="http://schemas.openxmlformats.org/officeDocument/2006/relationships/image" Target="../media/image123.png"/><Relationship Id="rId15" Type="http://schemas.openxmlformats.org/officeDocument/2006/relationships/tags" Target="../tags/tag142.xml"/><Relationship Id="rId14" Type="http://schemas.openxmlformats.org/officeDocument/2006/relationships/tags" Target="../tags/tag141.xml"/><Relationship Id="rId13" Type="http://schemas.openxmlformats.org/officeDocument/2006/relationships/image" Target="../media/image122.png"/><Relationship Id="rId12" Type="http://schemas.openxmlformats.org/officeDocument/2006/relationships/tags" Target="../tags/tag140.xml"/><Relationship Id="rId11" Type="http://schemas.openxmlformats.org/officeDocument/2006/relationships/tags" Target="../tags/tag139.xml"/><Relationship Id="rId10" Type="http://schemas.openxmlformats.org/officeDocument/2006/relationships/image" Target="../media/image121.png"/><Relationship Id="rId1" Type="http://schemas.openxmlformats.org/officeDocument/2006/relationships/tags" Target="../tags/tag134.xml"/></Relationships>
</file>

<file path=ppt/slides/_rels/slide39.xml.rels><?xml version="1.0" encoding="UTF-8" standalone="yes"?>
<Relationships xmlns="http://schemas.openxmlformats.org/package/2006/relationships"><Relationship Id="rId9" Type="http://schemas.openxmlformats.org/officeDocument/2006/relationships/tags" Target="../tags/tag148.xml"/><Relationship Id="rId8" Type="http://schemas.openxmlformats.org/officeDocument/2006/relationships/image" Target="../media/image127.png"/><Relationship Id="rId7" Type="http://schemas.openxmlformats.org/officeDocument/2006/relationships/tags" Target="../tags/tag147.xml"/><Relationship Id="rId6" Type="http://schemas.openxmlformats.org/officeDocument/2006/relationships/image" Target="../media/image126.png"/><Relationship Id="rId5" Type="http://schemas.openxmlformats.org/officeDocument/2006/relationships/tags" Target="../tags/tag146.xml"/><Relationship Id="rId4" Type="http://schemas.openxmlformats.org/officeDocument/2006/relationships/image" Target="../media/image125.png"/><Relationship Id="rId3" Type="http://schemas.openxmlformats.org/officeDocument/2006/relationships/tags" Target="../tags/tag145.xml"/><Relationship Id="rId2" Type="http://schemas.openxmlformats.org/officeDocument/2006/relationships/image" Target="../media/image124.png"/><Relationship Id="rId16" Type="http://schemas.openxmlformats.org/officeDocument/2006/relationships/slideLayout" Target="../slideLayouts/slideLayout2.xml"/><Relationship Id="rId15" Type="http://schemas.openxmlformats.org/officeDocument/2006/relationships/tags" Target="../tags/tag151.xml"/><Relationship Id="rId14" Type="http://schemas.openxmlformats.org/officeDocument/2006/relationships/image" Target="../media/image130.png"/><Relationship Id="rId13" Type="http://schemas.openxmlformats.org/officeDocument/2006/relationships/tags" Target="../tags/tag150.xml"/><Relationship Id="rId12" Type="http://schemas.openxmlformats.org/officeDocument/2006/relationships/image" Target="../media/image129.png"/><Relationship Id="rId11" Type="http://schemas.openxmlformats.org/officeDocument/2006/relationships/tags" Target="../tags/tag149.xml"/><Relationship Id="rId10" Type="http://schemas.openxmlformats.org/officeDocument/2006/relationships/image" Target="../media/image128.png"/><Relationship Id="rId1" Type="http://schemas.openxmlformats.org/officeDocument/2006/relationships/tags" Target="../tags/tag14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9" Type="http://schemas.openxmlformats.org/officeDocument/2006/relationships/tags" Target="../tags/tag156.xml"/><Relationship Id="rId8" Type="http://schemas.openxmlformats.org/officeDocument/2006/relationships/image" Target="../media/image134.png"/><Relationship Id="rId7" Type="http://schemas.openxmlformats.org/officeDocument/2006/relationships/tags" Target="../tags/tag155.xml"/><Relationship Id="rId6" Type="http://schemas.openxmlformats.org/officeDocument/2006/relationships/image" Target="../media/image133.png"/><Relationship Id="rId5" Type="http://schemas.openxmlformats.org/officeDocument/2006/relationships/tags" Target="../tags/tag154.xml"/><Relationship Id="rId4" Type="http://schemas.openxmlformats.org/officeDocument/2006/relationships/image" Target="../media/image132.png"/><Relationship Id="rId3" Type="http://schemas.openxmlformats.org/officeDocument/2006/relationships/tags" Target="../tags/tag153.xml"/><Relationship Id="rId23" Type="http://schemas.openxmlformats.org/officeDocument/2006/relationships/vmlDrawing" Target="../drawings/vmlDrawing15.vml"/><Relationship Id="rId22" Type="http://schemas.openxmlformats.org/officeDocument/2006/relationships/slideLayout" Target="../slideLayouts/slideLayout2.xml"/><Relationship Id="rId21" Type="http://schemas.openxmlformats.org/officeDocument/2006/relationships/tags" Target="../tags/tag161.xml"/><Relationship Id="rId20" Type="http://schemas.openxmlformats.org/officeDocument/2006/relationships/image" Target="../media/image140.png"/><Relationship Id="rId2" Type="http://schemas.openxmlformats.org/officeDocument/2006/relationships/image" Target="../media/image131.png"/><Relationship Id="rId19" Type="http://schemas.openxmlformats.org/officeDocument/2006/relationships/tags" Target="../tags/tag160.xml"/><Relationship Id="rId18" Type="http://schemas.openxmlformats.org/officeDocument/2006/relationships/image" Target="../media/image139.png"/><Relationship Id="rId17" Type="http://schemas.openxmlformats.org/officeDocument/2006/relationships/tags" Target="../tags/tag159.xml"/><Relationship Id="rId16" Type="http://schemas.openxmlformats.org/officeDocument/2006/relationships/image" Target="../media/image138.png"/><Relationship Id="rId15" Type="http://schemas.openxmlformats.org/officeDocument/2006/relationships/tags" Target="../tags/tag158.xml"/><Relationship Id="rId14" Type="http://schemas.openxmlformats.org/officeDocument/2006/relationships/image" Target="../media/image137.wmf"/><Relationship Id="rId13" Type="http://schemas.openxmlformats.org/officeDocument/2006/relationships/oleObject" Target="../embeddings/oleObject35.bin"/><Relationship Id="rId12" Type="http://schemas.openxmlformats.org/officeDocument/2006/relationships/image" Target="../media/image136.png"/><Relationship Id="rId11" Type="http://schemas.openxmlformats.org/officeDocument/2006/relationships/tags" Target="../tags/tag157.xml"/><Relationship Id="rId10" Type="http://schemas.openxmlformats.org/officeDocument/2006/relationships/image" Target="../media/image135.png"/><Relationship Id="rId1" Type="http://schemas.openxmlformats.org/officeDocument/2006/relationships/tags" Target="../tags/tag152.xml"/></Relationships>
</file>

<file path=ppt/slides/_rels/slide41.xml.rels><?xml version="1.0" encoding="UTF-8" standalone="yes"?>
<Relationships xmlns="http://schemas.openxmlformats.org/package/2006/relationships"><Relationship Id="rId9" Type="http://schemas.openxmlformats.org/officeDocument/2006/relationships/tags" Target="../tags/tag166.xml"/><Relationship Id="rId8" Type="http://schemas.openxmlformats.org/officeDocument/2006/relationships/image" Target="../media/image142.png"/><Relationship Id="rId7" Type="http://schemas.openxmlformats.org/officeDocument/2006/relationships/tags" Target="../tags/tag165.xml"/><Relationship Id="rId6" Type="http://schemas.openxmlformats.org/officeDocument/2006/relationships/image" Target="../media/image129.png"/><Relationship Id="rId5" Type="http://schemas.openxmlformats.org/officeDocument/2006/relationships/tags" Target="../tags/tag164.xml"/><Relationship Id="rId4" Type="http://schemas.openxmlformats.org/officeDocument/2006/relationships/image" Target="../media/image128.png"/><Relationship Id="rId3" Type="http://schemas.openxmlformats.org/officeDocument/2006/relationships/tags" Target="../tags/tag163.xml"/><Relationship Id="rId2" Type="http://schemas.openxmlformats.org/officeDocument/2006/relationships/image" Target="../media/image141.png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169.xml"/><Relationship Id="rId13" Type="http://schemas.openxmlformats.org/officeDocument/2006/relationships/tags" Target="../tags/tag168.xml"/><Relationship Id="rId12" Type="http://schemas.openxmlformats.org/officeDocument/2006/relationships/image" Target="../media/image130.png"/><Relationship Id="rId11" Type="http://schemas.openxmlformats.org/officeDocument/2006/relationships/tags" Target="../tags/tag167.xml"/><Relationship Id="rId10" Type="http://schemas.openxmlformats.org/officeDocument/2006/relationships/image" Target="../media/image127.png"/><Relationship Id="rId1" Type="http://schemas.openxmlformats.org/officeDocument/2006/relationships/tags" Target="../tags/tag162.xml"/></Relationships>
</file>

<file path=ppt/slides/_rels/slide42.xml.rels><?xml version="1.0" encoding="UTF-8" standalone="yes"?>
<Relationships xmlns="http://schemas.openxmlformats.org/package/2006/relationships"><Relationship Id="rId9" Type="http://schemas.openxmlformats.org/officeDocument/2006/relationships/tags" Target="../tags/tag175.xml"/><Relationship Id="rId8" Type="http://schemas.openxmlformats.org/officeDocument/2006/relationships/image" Target="../media/image127.png"/><Relationship Id="rId7" Type="http://schemas.openxmlformats.org/officeDocument/2006/relationships/tags" Target="../tags/tag174.xml"/><Relationship Id="rId6" Type="http://schemas.openxmlformats.org/officeDocument/2006/relationships/image" Target="../media/image142.png"/><Relationship Id="rId5" Type="http://schemas.openxmlformats.org/officeDocument/2006/relationships/tags" Target="../tags/tag173.xml"/><Relationship Id="rId4" Type="http://schemas.openxmlformats.org/officeDocument/2006/relationships/tags" Target="../tags/tag172.xml"/><Relationship Id="rId3" Type="http://schemas.openxmlformats.org/officeDocument/2006/relationships/tags" Target="../tags/tag171.xml"/><Relationship Id="rId2" Type="http://schemas.openxmlformats.org/officeDocument/2006/relationships/image" Target="../media/image143.png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177.xml"/><Relationship Id="rId11" Type="http://schemas.openxmlformats.org/officeDocument/2006/relationships/tags" Target="../tags/tag176.xml"/><Relationship Id="rId10" Type="http://schemas.openxmlformats.org/officeDocument/2006/relationships/image" Target="../media/image130.png"/><Relationship Id="rId1" Type="http://schemas.openxmlformats.org/officeDocument/2006/relationships/tags" Target="../tags/tag17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8.xml"/></Relationships>
</file>

<file path=ppt/slides/_rels/slide44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6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5.wmf"/><Relationship Id="rId3" Type="http://schemas.openxmlformats.org/officeDocument/2006/relationships/oleObject" Target="../embeddings/oleObject36.bin"/><Relationship Id="rId2" Type="http://schemas.openxmlformats.org/officeDocument/2006/relationships/image" Target="../media/image144.png"/><Relationship Id="rId1" Type="http://schemas.openxmlformats.org/officeDocument/2006/relationships/tags" Target="../tags/tag179.xml"/></Relationships>
</file>

<file path=ppt/slides/_rels/slide45.xml.rels><?xml version="1.0" encoding="UTF-8" standalone="yes"?>
<Relationships xmlns="http://schemas.openxmlformats.org/package/2006/relationships"><Relationship Id="rId9" Type="http://schemas.openxmlformats.org/officeDocument/2006/relationships/tags" Target="../tags/tag185.xml"/><Relationship Id="rId8" Type="http://schemas.openxmlformats.org/officeDocument/2006/relationships/tags" Target="../tags/tag184.xml"/><Relationship Id="rId7" Type="http://schemas.openxmlformats.org/officeDocument/2006/relationships/image" Target="../media/image147.wmf"/><Relationship Id="rId6" Type="http://schemas.openxmlformats.org/officeDocument/2006/relationships/oleObject" Target="../embeddings/oleObject37.bin"/><Relationship Id="rId5" Type="http://schemas.openxmlformats.org/officeDocument/2006/relationships/tags" Target="../tags/tag183.xml"/><Relationship Id="rId4" Type="http://schemas.openxmlformats.org/officeDocument/2006/relationships/tags" Target="../tags/tag182.xml"/><Relationship Id="rId3" Type="http://schemas.openxmlformats.org/officeDocument/2006/relationships/tags" Target="../tags/tag181.xml"/><Relationship Id="rId20" Type="http://schemas.openxmlformats.org/officeDocument/2006/relationships/vmlDrawing" Target="../drawings/vmlDrawing17.vml"/><Relationship Id="rId2" Type="http://schemas.openxmlformats.org/officeDocument/2006/relationships/image" Target="../media/image146.png"/><Relationship Id="rId19" Type="http://schemas.openxmlformats.org/officeDocument/2006/relationships/slideLayout" Target="../slideLayouts/slideLayout2.xml"/><Relationship Id="rId18" Type="http://schemas.openxmlformats.org/officeDocument/2006/relationships/image" Target="../media/image150.png"/><Relationship Id="rId17" Type="http://schemas.openxmlformats.org/officeDocument/2006/relationships/tags" Target="../tags/tag190.xml"/><Relationship Id="rId16" Type="http://schemas.openxmlformats.org/officeDocument/2006/relationships/tags" Target="../tags/tag189.xml"/><Relationship Id="rId15" Type="http://schemas.openxmlformats.org/officeDocument/2006/relationships/image" Target="../media/image149.png"/><Relationship Id="rId14" Type="http://schemas.openxmlformats.org/officeDocument/2006/relationships/tags" Target="../tags/tag188.xml"/><Relationship Id="rId13" Type="http://schemas.openxmlformats.org/officeDocument/2006/relationships/image" Target="../media/image148.png"/><Relationship Id="rId12" Type="http://schemas.openxmlformats.org/officeDocument/2006/relationships/tags" Target="../tags/tag187.xml"/><Relationship Id="rId11" Type="http://schemas.openxmlformats.org/officeDocument/2006/relationships/tags" Target="../tags/tag186.xml"/><Relationship Id="rId10" Type="http://schemas.openxmlformats.org/officeDocument/2006/relationships/oleObject" Target="../embeddings/oleObject38.bin"/><Relationship Id="rId1" Type="http://schemas.openxmlformats.org/officeDocument/2006/relationships/tags" Target="../tags/tag18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microsoft.com/office/2007/relationships/hdphoto" Target="../media/image8.jpe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3.v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wmf"/><Relationship Id="rId1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image" Target="../media/image18.png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5.png"/><Relationship Id="rId7" Type="http://schemas.openxmlformats.org/officeDocument/2006/relationships/image" Target="../media/image24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84340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rgbClr val="0070C0"/>
                </a:solidFill>
                <a:sym typeface="+mn-ea"/>
              </a:rPr>
              <a:t>Electron-Electron Interaction Driven Exotic SCs on Quasicrystals</a:t>
            </a:r>
            <a:endParaRPr lang="en-US" altLang="zh-CN" dirty="0" smtClean="0">
              <a:solidFill>
                <a:srgbClr val="0070C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rgbClr val="0070C0"/>
                </a:solidFill>
              </a:rPr>
              <a:t>Fan Yang (</a:t>
            </a:r>
            <a:r>
              <a:rPr lang="zh-CN" altLang="en-US" sz="2800" dirty="0" smtClean="0">
                <a:solidFill>
                  <a:srgbClr val="0070C0"/>
                </a:solidFill>
              </a:rPr>
              <a:t>杨帆</a:t>
            </a:r>
            <a:r>
              <a:rPr lang="en-US" altLang="zh-CN" sz="2800" dirty="0" smtClean="0">
                <a:solidFill>
                  <a:srgbClr val="0070C0"/>
                </a:solidFill>
              </a:rPr>
              <a:t>)</a:t>
            </a:r>
            <a:endParaRPr lang="en-US" altLang="zh-CN" sz="2800" dirty="0" smtClean="0">
              <a:solidFill>
                <a:srgbClr val="0070C0"/>
              </a:solidFill>
            </a:endParaRPr>
          </a:p>
          <a:p>
            <a:endParaRPr lang="en-US" altLang="zh-CN" sz="2800" dirty="0" smtClean="0">
              <a:solidFill>
                <a:srgbClr val="0070C0"/>
              </a:solidFill>
            </a:endParaRPr>
          </a:p>
          <a:p>
            <a:r>
              <a:rPr lang="en-US" altLang="zh-CN" sz="2800" dirty="0" smtClean="0">
                <a:solidFill>
                  <a:srgbClr val="0070C0"/>
                </a:solidFill>
              </a:rPr>
              <a:t>Beijing Institute of Technology</a:t>
            </a:r>
            <a:endParaRPr lang="en-US" altLang="zh-CN" sz="2800" dirty="0" smtClean="0">
              <a:solidFill>
                <a:srgbClr val="0070C0"/>
              </a:solidFill>
            </a:endParaRPr>
          </a:p>
          <a:p>
            <a:r>
              <a:rPr lang="zh-CN" altLang="en-US" sz="2800" dirty="0" smtClean="0">
                <a:solidFill>
                  <a:srgbClr val="0070C0"/>
                </a:solidFill>
              </a:rPr>
              <a:t>（北京理工大学）</a:t>
            </a:r>
            <a:endParaRPr lang="en-US" altLang="zh-CN" sz="2800" dirty="0" smtClean="0">
              <a:solidFill>
                <a:srgbClr val="0070C0"/>
              </a:solidFill>
            </a:endParaRPr>
          </a:p>
          <a:p>
            <a:endParaRPr lang="en-US" altLang="zh-CN" sz="1800" dirty="0" smtClean="0">
              <a:solidFill>
                <a:srgbClr val="0070C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61465" y="6366510"/>
            <a:ext cx="63950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    </a:t>
            </a:r>
            <a:r>
              <a:rPr lang="en-US" altLang="zh-CN">
                <a:solidFill>
                  <a:srgbClr val="002060"/>
                </a:solidFill>
              </a:rPr>
              <a:t> </a:t>
            </a:r>
            <a:endParaRPr lang="en-US" altLang="zh-CN" sz="2000">
              <a:solidFill>
                <a:srgbClr val="00206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29945" y="6287770"/>
            <a:ext cx="64782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                              </a:t>
            </a:r>
            <a:r>
              <a:rPr lang="en-US" altLang="zh-CN">
                <a:solidFill>
                  <a:srgbClr val="00B050"/>
                </a:solidFill>
              </a:rPr>
              <a:t>2023-6-30  West Lake University, Hangzhou</a:t>
            </a:r>
            <a:endParaRPr lang="en-US" altLang="zh-CN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Outline</a:t>
            </a:r>
            <a:endParaRPr lang="en-US" altLang="zh-CN" dirty="0" smtClean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743710"/>
            <a:ext cx="8483600" cy="4526280"/>
          </a:xfrm>
        </p:spPr>
        <p:txBody>
          <a:bodyPr>
            <a:normAutofit/>
          </a:bodyPr>
          <a:lstStyle/>
          <a:p>
            <a:r>
              <a:rPr lang="en-US" altLang="zh-CN" sz="2700" dirty="0" smtClean="0">
                <a:solidFill>
                  <a:srgbClr val="0070C0"/>
                </a:solidFill>
              </a:rPr>
              <a:t>Introduction</a:t>
            </a:r>
            <a:endParaRPr lang="en-US" altLang="zh-CN" sz="27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zh-CN" sz="2700" dirty="0">
                <a:solidFill>
                  <a:srgbClr val="0070C0"/>
                </a:solidFill>
              </a:rPr>
              <a:t> </a:t>
            </a:r>
            <a:r>
              <a:rPr lang="en-US" altLang="zh-CN" sz="2700" dirty="0" smtClean="0">
                <a:solidFill>
                  <a:srgbClr val="0070C0"/>
                </a:solidFill>
              </a:rPr>
              <a:t>               </a:t>
            </a:r>
            <a:endParaRPr lang="en-US" altLang="zh-CN" sz="2700" dirty="0" smtClean="0">
              <a:solidFill>
                <a:srgbClr val="0070C0"/>
              </a:solidFill>
            </a:endParaRPr>
          </a:p>
          <a:p>
            <a:r>
              <a:rPr lang="en-US" altLang="zh-CN" sz="2700" dirty="0" smtClean="0">
                <a:solidFill>
                  <a:srgbClr val="FF0000"/>
                </a:solidFill>
              </a:rPr>
              <a:t>Exotic SC states driven by e-e interaction on intrinsic QCs </a:t>
            </a:r>
            <a:endParaRPr lang="en-US" altLang="zh-CN" sz="2700" dirty="0" smtClean="0">
              <a:solidFill>
                <a:srgbClr val="0070C0"/>
              </a:solidFill>
            </a:endParaRPr>
          </a:p>
          <a:p>
            <a:endParaRPr lang="en-US" altLang="zh-CN" sz="2700" dirty="0" smtClean="0">
              <a:solidFill>
                <a:srgbClr val="0070C0"/>
              </a:solidFill>
            </a:endParaRPr>
          </a:p>
          <a:p>
            <a:r>
              <a:rPr lang="en-US" altLang="zh-CN" sz="2700" dirty="0" smtClean="0">
                <a:solidFill>
                  <a:srgbClr val="0070C0"/>
                </a:solidFill>
                <a:sym typeface="+mn-ea"/>
              </a:rPr>
              <a:t>E</a:t>
            </a:r>
            <a:r>
              <a:rPr lang="en-US" altLang="zh-CN" sz="2700" dirty="0" smtClean="0">
                <a:solidFill>
                  <a:srgbClr val="0070C0"/>
                </a:solidFill>
                <a:sym typeface="+mn-ea"/>
              </a:rPr>
              <a:t>xotic SC states driven by e-e interaction on extrinsic QCs</a:t>
            </a:r>
            <a:endParaRPr lang="en-US" altLang="zh-CN" sz="2700" dirty="0" smtClean="0">
              <a:solidFill>
                <a:srgbClr val="0070C0"/>
              </a:solidFill>
              <a:sym typeface="+mn-ea"/>
            </a:endParaRPr>
          </a:p>
          <a:p>
            <a:pPr marL="0" indent="0">
              <a:buNone/>
            </a:pPr>
            <a:endParaRPr lang="en-US" altLang="zh-CN" sz="2700" dirty="0" smtClean="0">
              <a:solidFill>
                <a:srgbClr val="0070C0"/>
              </a:solidFill>
            </a:endParaRPr>
          </a:p>
          <a:p>
            <a:r>
              <a:rPr lang="en-US" altLang="zh-CN" sz="2700" dirty="0" smtClean="0">
                <a:solidFill>
                  <a:srgbClr val="0070C0"/>
                </a:solidFill>
              </a:rPr>
              <a:t>Discussions &amp; Conclusion</a:t>
            </a:r>
            <a:endParaRPr lang="en-US" altLang="zh-CN" sz="2700" dirty="0" smtClean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955" y="5732145"/>
            <a:ext cx="91332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B050"/>
                </a:solidFill>
              </a:rPr>
              <a:t>Y. Cao, et al,  Phys. Rev. Lett. 125, 017002(2020); Y.-B. Liu, et al,  Phys. Rev. B 107, 014501 (2023).</a:t>
            </a:r>
            <a:endParaRPr lang="en-US" altLang="zh-CN" dirty="0" smtClean="0">
              <a:solidFill>
                <a:srgbClr val="00B050"/>
              </a:solidFill>
            </a:endParaRPr>
          </a:p>
          <a:p>
            <a:r>
              <a:rPr lang="en-US" altLang="zh-CN" dirty="0" smtClean="0">
                <a:solidFill>
                  <a:srgbClr val="00B050"/>
                </a:solidFill>
              </a:rPr>
              <a:t>Y. Zhang, et al, SCPMA 65, 287411 (2022);  Y.-B. Liu, et al, arXiv: 2301.07553 ; arXiv: 2301.06357.</a:t>
            </a:r>
            <a:endParaRPr lang="en-US" altLang="zh-CN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 altLang="zh-CN" dirty="0" smtClean="0">
                <a:solidFill>
                  <a:srgbClr val="0070C0"/>
                </a:solidFill>
                <a:sym typeface="+mn-ea"/>
              </a:rPr>
              <a:t>Background &amp; Questions</a:t>
            </a:r>
            <a:endParaRPr lang="en-US" altLang="zh-CN" dirty="0" smtClean="0">
              <a:solidFill>
                <a:srgbClr val="0070C0"/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2885" y="1600200"/>
            <a:ext cx="8707120" cy="5115560"/>
          </a:xfrm>
        </p:spPr>
        <p:txBody>
          <a:bodyPr>
            <a:normAutofit/>
          </a:bodyPr>
          <a:p>
            <a:r>
              <a:rPr lang="en-US" altLang="zh-CN" sz="3000">
                <a:solidFill>
                  <a:srgbClr val="0070C0"/>
                </a:solidFill>
              </a:rPr>
              <a:t>Unconventional SCs driven by repulsive interactions</a:t>
            </a:r>
            <a:endParaRPr lang="en-US" altLang="zh-CN" sz="3000">
              <a:solidFill>
                <a:srgbClr val="0070C0"/>
              </a:solidFill>
            </a:endParaRPr>
          </a:p>
          <a:p>
            <a:r>
              <a:rPr lang="en-US" altLang="zh-CN" sz="3000">
                <a:solidFill>
                  <a:srgbClr val="0070C0"/>
                </a:solidFill>
              </a:rPr>
              <a:t>The Kohn-Luttinger mechanism </a:t>
            </a:r>
            <a:r>
              <a:rPr lang="en-US" altLang="zh-CN" sz="3000">
                <a:solidFill>
                  <a:srgbClr val="0070C0"/>
                </a:solidFill>
                <a:sym typeface="+mn-ea"/>
              </a:rPr>
              <a:t>on crystals</a:t>
            </a:r>
            <a:endParaRPr lang="en-US" altLang="zh-CN" sz="3000">
              <a:solidFill>
                <a:srgbClr val="0070C0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>
                <a:solidFill>
                  <a:srgbClr val="0070C0"/>
                </a:solidFill>
                <a:sym typeface="+mn-ea"/>
              </a:rPr>
              <a:t>         </a:t>
            </a:r>
            <a:r>
              <a:rPr lang="en-US" altLang="zh-CN" sz="2200">
                <a:solidFill>
                  <a:srgbClr val="0070C0"/>
                </a:solidFill>
                <a:sym typeface="+mn-ea"/>
              </a:rPr>
              <a:t>A. The e-e interaction can be renormalized</a:t>
            </a:r>
            <a:endParaRPr lang="en-US" altLang="zh-CN" sz="2200">
              <a:solidFill>
                <a:srgbClr val="0070C0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sz="2200">
                <a:solidFill>
                  <a:srgbClr val="0070C0"/>
                </a:solidFill>
              </a:rPr>
              <a:t>             B. The renormalized e-e interaction is anisotropic on the FS </a:t>
            </a:r>
            <a:endParaRPr lang="en-US" altLang="zh-CN" sz="220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zh-CN" sz="2200">
                <a:solidFill>
                  <a:srgbClr val="0070C0"/>
                </a:solidFill>
              </a:rPr>
              <a:t>             C. Can be decomposed into various eigen channels </a:t>
            </a:r>
            <a:endParaRPr lang="en-US" altLang="zh-CN" sz="220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zh-CN" sz="2200">
                <a:solidFill>
                  <a:srgbClr val="0070C0"/>
                </a:solidFill>
              </a:rPr>
              <a:t>             D. The </a:t>
            </a:r>
            <a:r>
              <a:rPr lang="en-US" altLang="zh-CN" sz="2200">
                <a:solidFill>
                  <a:srgbClr val="0070C0"/>
                </a:solidFill>
                <a:sym typeface="+mn-ea"/>
              </a:rPr>
              <a:t>most-negative-eigenvalue</a:t>
            </a:r>
            <a:r>
              <a:rPr lang="en-US" altLang="zh-CN" sz="2200">
                <a:solidFill>
                  <a:srgbClr val="0070C0"/>
                </a:solidFill>
              </a:rPr>
              <a:t> channel is realized to cause SC</a:t>
            </a:r>
            <a:endParaRPr lang="en-US" altLang="zh-CN" sz="220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zh-CN" sz="2200">
                <a:solidFill>
                  <a:srgbClr val="0070C0"/>
                </a:solidFill>
              </a:rPr>
              <a:t>             E. Technically represented by RPA, FLEX, FRG......</a:t>
            </a:r>
            <a:endParaRPr lang="en-US" altLang="zh-CN" sz="2200">
              <a:solidFill>
                <a:srgbClr val="0070C0"/>
              </a:solidFill>
            </a:endParaRPr>
          </a:p>
          <a:p>
            <a:r>
              <a:rPr lang="en-US" altLang="zh-CN">
                <a:solidFill>
                  <a:srgbClr val="0070C0"/>
                </a:solidFill>
              </a:rPr>
              <a:t>Can the K-L mechanism be generalized to QC?</a:t>
            </a:r>
            <a:endParaRPr lang="en-US" altLang="zh-CN">
              <a:solidFill>
                <a:srgbClr val="0070C0"/>
              </a:solidFill>
            </a:endParaRPr>
          </a:p>
          <a:p>
            <a:r>
              <a:rPr lang="en-US" altLang="zh-CN">
                <a:solidFill>
                  <a:srgbClr val="0070C0"/>
                </a:solidFill>
              </a:rPr>
              <a:t>Properties of unconventional SCs on QC?</a:t>
            </a:r>
            <a:endParaRPr lang="en-US" altLang="zh-CN" sz="240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>
            <p:custDataLst>
              <p:tags r:id="rId1"/>
            </p:custDataLst>
          </p:nvPr>
        </p:nvSpPr>
        <p:spPr>
          <a:xfrm>
            <a:off x="20955" y="6428105"/>
            <a:ext cx="91332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dirty="0" smtClean="0">
                <a:solidFill>
                  <a:srgbClr val="00B050"/>
                </a:solidFill>
              </a:rPr>
              <a:t>                                 Y. Cao, et al,  Phys. Rev. Lett. 125, 017002(2020)</a:t>
            </a:r>
            <a:endParaRPr lang="en-US" altLang="zh-CN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 altLang="zh-CN" dirty="0" smtClean="0">
                <a:solidFill>
                  <a:srgbClr val="0070C0"/>
                </a:solidFill>
                <a:sym typeface="+mn-ea"/>
              </a:rPr>
              <a:t> </a:t>
            </a:r>
            <a:r>
              <a:rPr lang="en-US" altLang="zh-CN">
                <a:solidFill>
                  <a:schemeClr val="accent1"/>
                </a:solidFill>
                <a:sym typeface="+mn-ea"/>
              </a:rPr>
              <a:t>The BCS theory for SC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56690"/>
            <a:ext cx="8229600" cy="5285105"/>
          </a:xfrm>
        </p:spPr>
        <p:txBody>
          <a:bodyPr/>
          <a:p>
            <a:r>
              <a:rPr lang="en-US" altLang="zh-CN">
                <a:solidFill>
                  <a:schemeClr val="accent1"/>
                </a:solidFill>
              </a:rPr>
              <a:t>The Cooper instability and BCS theory</a:t>
            </a:r>
            <a:endParaRPr lang="en-US" altLang="zh-CN">
              <a:solidFill>
                <a:schemeClr val="accent1"/>
              </a:solidFill>
            </a:endParaRPr>
          </a:p>
          <a:p>
            <a:endParaRPr lang="en-US" altLang="zh-CN">
              <a:solidFill>
                <a:schemeClr val="accent1"/>
              </a:solidFill>
            </a:endParaRPr>
          </a:p>
          <a:p>
            <a:endParaRPr lang="en-US" altLang="zh-CN">
              <a:solidFill>
                <a:schemeClr val="accent1"/>
              </a:solidFill>
            </a:endParaRPr>
          </a:p>
          <a:p>
            <a:r>
              <a:rPr lang="en-US" altLang="zh-CN">
                <a:solidFill>
                  <a:schemeClr val="accent1"/>
                </a:solidFill>
              </a:rPr>
              <a:t>The mean-field theory</a:t>
            </a:r>
            <a:endParaRPr lang="en-US" altLang="zh-CN">
              <a:solidFill>
                <a:schemeClr val="accent1"/>
              </a:solidFill>
            </a:endParaRPr>
          </a:p>
          <a:p>
            <a:endParaRPr lang="en-US" altLang="zh-CN">
              <a:solidFill>
                <a:schemeClr val="accent1"/>
              </a:solidFill>
            </a:endParaRPr>
          </a:p>
          <a:p>
            <a:endParaRPr lang="en-US" altLang="zh-CN">
              <a:solidFill>
                <a:schemeClr val="accent1"/>
              </a:solidFill>
            </a:endParaRPr>
          </a:p>
          <a:p>
            <a:endParaRPr lang="en-US" altLang="zh-CN">
              <a:solidFill>
                <a:schemeClr val="accent1"/>
              </a:solidFill>
            </a:endParaRPr>
          </a:p>
          <a:p>
            <a:endParaRPr lang="en-US" altLang="zh-CN">
              <a:solidFill>
                <a:schemeClr val="accent1"/>
              </a:solidFill>
            </a:endParaRPr>
          </a:p>
          <a:p>
            <a:r>
              <a:rPr lang="en-US" altLang="zh-CN">
                <a:solidFill>
                  <a:schemeClr val="accent1"/>
                </a:solidFill>
              </a:rPr>
              <a:t>How about direct repulsive e-e interaction? </a:t>
            </a:r>
            <a:endParaRPr lang="en-US" altLang="zh-CN">
              <a:solidFill>
                <a:schemeClr val="accent1"/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386205" y="2125980"/>
            <a:ext cx="6209030" cy="1187450"/>
            <a:chOff x="2183" y="3461"/>
            <a:chExt cx="9778" cy="1870"/>
          </a:xfrm>
        </p:grpSpPr>
        <p:grpSp>
          <p:nvGrpSpPr>
            <p:cNvPr id="18" name="组合 17"/>
            <p:cNvGrpSpPr/>
            <p:nvPr/>
          </p:nvGrpSpPr>
          <p:grpSpPr>
            <a:xfrm>
              <a:off x="2183" y="3461"/>
              <a:ext cx="9779" cy="1230"/>
              <a:chOff x="2070" y="3687"/>
              <a:chExt cx="9779" cy="1230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2070" y="4039"/>
                <a:ext cx="593" cy="878"/>
                <a:chOff x="2070" y="4039"/>
                <a:chExt cx="593" cy="878"/>
              </a:xfrm>
            </p:grpSpPr>
            <p:sp>
              <p:nvSpPr>
                <p:cNvPr id="4" name="椭圆 3"/>
                <p:cNvSpPr/>
                <p:nvPr/>
              </p:nvSpPr>
              <p:spPr>
                <a:xfrm>
                  <a:off x="2070" y="4039"/>
                  <a:ext cx="227" cy="227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5" name="椭圆 4"/>
                <p:cNvSpPr/>
                <p:nvPr>
                  <p:custDataLst>
                    <p:tags r:id="rId1"/>
                  </p:custDataLst>
                </p:nvPr>
              </p:nvSpPr>
              <p:spPr>
                <a:xfrm>
                  <a:off x="2070" y="4691"/>
                  <a:ext cx="227" cy="227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6" name="右大括号 5"/>
                <p:cNvSpPr/>
                <p:nvPr/>
              </p:nvSpPr>
              <p:spPr>
                <a:xfrm>
                  <a:off x="2437" y="4039"/>
                  <a:ext cx="227" cy="794"/>
                </a:xfrm>
                <a:prstGeom prst="rightBrac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7" name="右箭头 6"/>
              <p:cNvSpPr/>
              <p:nvPr/>
            </p:nvSpPr>
            <p:spPr>
              <a:xfrm>
                <a:off x="3117" y="4379"/>
                <a:ext cx="1672" cy="21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3039" y="3687"/>
                <a:ext cx="2194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000">
                    <a:solidFill>
                      <a:srgbClr val="0070C0"/>
                    </a:solidFill>
                  </a:rPr>
                  <a:t>attraction</a:t>
                </a:r>
                <a:endParaRPr lang="en-US" altLang="zh-CN" sz="2000">
                  <a:solidFill>
                    <a:srgbClr val="0070C0"/>
                  </a:solidFill>
                </a:endParaRPr>
              </a:p>
            </p:txBody>
          </p:sp>
          <p:grpSp>
            <p:nvGrpSpPr>
              <p:cNvPr id="13" name="组合 12"/>
              <p:cNvGrpSpPr/>
              <p:nvPr/>
            </p:nvGrpSpPr>
            <p:grpSpPr>
              <a:xfrm>
                <a:off x="5044" y="4153"/>
                <a:ext cx="1246" cy="680"/>
                <a:chOff x="4592" y="4153"/>
                <a:chExt cx="1246" cy="680"/>
              </a:xfrm>
            </p:grpSpPr>
            <p:grpSp>
              <p:nvGrpSpPr>
                <p:cNvPr id="12" name="组合 11"/>
                <p:cNvGrpSpPr/>
                <p:nvPr/>
              </p:nvGrpSpPr>
              <p:grpSpPr>
                <a:xfrm>
                  <a:off x="4592" y="4153"/>
                  <a:ext cx="1246" cy="680"/>
                  <a:chOff x="4705" y="4153"/>
                  <a:chExt cx="1246" cy="680"/>
                </a:xfrm>
              </p:grpSpPr>
              <p:sp>
                <p:nvSpPr>
                  <p:cNvPr id="11" name="椭圆 10"/>
                  <p:cNvSpPr/>
                  <p:nvPr/>
                </p:nvSpPr>
                <p:spPr>
                  <a:xfrm>
                    <a:off x="4705" y="4153"/>
                    <a:ext cx="1247" cy="680"/>
                  </a:xfrm>
                  <a:prstGeom prst="ellipse">
                    <a:avLst/>
                  </a:prstGeom>
                  <a:noFill/>
                  <a:ln>
                    <a:solidFill>
                      <a:schemeClr val="accent6"/>
                    </a:solidFill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</a:ex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" name="椭圆 8"/>
                  <p:cNvSpPr/>
                  <p:nvPr>
                    <p:custDataLst>
                      <p:tags r:id="rId2"/>
                    </p:custDataLst>
                  </p:nvPr>
                </p:nvSpPr>
                <p:spPr>
                  <a:xfrm>
                    <a:off x="4869" y="4352"/>
                    <a:ext cx="227" cy="227"/>
                  </a:xfrm>
                  <a:prstGeom prst="ellipse">
                    <a:avLst/>
                  </a:prstGeom>
                  <a:solidFill>
                    <a:schemeClr val="tx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0" name="椭圆 9"/>
                <p:cNvSpPr/>
                <p:nvPr>
                  <p:custDataLst>
                    <p:tags r:id="rId3"/>
                  </p:custDataLst>
                </p:nvPr>
              </p:nvSpPr>
              <p:spPr>
                <a:xfrm>
                  <a:off x="5499" y="4379"/>
                  <a:ext cx="227" cy="227"/>
                </a:xfrm>
                <a:prstGeom prst="ellipse">
                  <a:avLst/>
                </a:prstGeom>
                <a:solidFill>
                  <a:schemeClr val="tx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5" name="右箭头 14"/>
              <p:cNvSpPr/>
              <p:nvPr>
                <p:custDataLst>
                  <p:tags r:id="rId4"/>
                </p:custDataLst>
              </p:nvPr>
            </p:nvSpPr>
            <p:spPr>
              <a:xfrm>
                <a:off x="6546" y="4395"/>
                <a:ext cx="1672" cy="21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6" name="文本框 15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6858" y="3724"/>
                <a:ext cx="1013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000">
                    <a:solidFill>
                      <a:srgbClr val="0070C0"/>
                    </a:solidFill>
                  </a:rPr>
                  <a:t>BEC</a:t>
                </a:r>
                <a:endParaRPr lang="en-US" altLang="zh-CN" sz="2000">
                  <a:solidFill>
                    <a:srgbClr val="0070C0"/>
                  </a:solidFill>
                </a:endParaRP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8325" y="4120"/>
                <a:ext cx="3525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000">
                    <a:solidFill>
                      <a:srgbClr val="0070C0"/>
                    </a:solidFill>
                  </a:rPr>
                  <a:t>superconductivity</a:t>
                </a:r>
                <a:endParaRPr lang="en-US" altLang="zh-CN" sz="200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19" name="文本框 18"/>
            <p:cNvSpPr txBox="1"/>
            <p:nvPr/>
          </p:nvSpPr>
          <p:spPr>
            <a:xfrm>
              <a:off x="4675" y="4703"/>
              <a:ext cx="2563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000">
                  <a:solidFill>
                    <a:srgbClr val="0070C0"/>
                  </a:solidFill>
                </a:rPr>
                <a:t>cooper pair</a:t>
              </a:r>
              <a:endParaRPr lang="en-US" altLang="zh-CN" sz="2000">
                <a:solidFill>
                  <a:srgbClr val="0070C0"/>
                </a:solidFill>
              </a:endParaRPr>
            </a:p>
          </p:txBody>
        </p:sp>
      </p:grpSp>
      <p:graphicFrame>
        <p:nvGraphicFramePr>
          <p:cNvPr id="20" name="对象 19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971550" y="3981450"/>
          <a:ext cx="7846060" cy="1750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6" imgW="4495800" imgH="1002665" progId="Equation.KSEE3">
                  <p:embed/>
                </p:oleObj>
              </mc:Choice>
              <mc:Fallback>
                <p:oleObj name="" r:id="rId6" imgW="4495800" imgH="1002665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71550" y="3981450"/>
                        <a:ext cx="7846060" cy="17500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文本框 21"/>
          <p:cNvSpPr txBox="1"/>
          <p:nvPr/>
        </p:nvSpPr>
        <p:spPr>
          <a:xfrm>
            <a:off x="1158240" y="5770245"/>
            <a:ext cx="73196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rgbClr val="FF0000"/>
                </a:solidFill>
              </a:rPr>
              <a:t>The effective attraction is mediated by electron-phonon coupling</a:t>
            </a:r>
            <a:endParaRPr lang="en-US" altLang="zh-CN" sz="2000">
              <a:solidFill>
                <a:srgbClr val="FF0000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310255" y="2421890"/>
            <a:ext cx="342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e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24" name="文本框 23"/>
          <p:cNvSpPr txBox="1"/>
          <p:nvPr>
            <p:custDataLst>
              <p:tags r:id="rId8"/>
            </p:custDataLst>
          </p:nvPr>
        </p:nvSpPr>
        <p:spPr>
          <a:xfrm>
            <a:off x="1297305" y="2204720"/>
            <a:ext cx="342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e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25" name="文本框 24"/>
          <p:cNvSpPr txBox="1"/>
          <p:nvPr>
            <p:custDataLst>
              <p:tags r:id="rId9"/>
            </p:custDataLst>
          </p:nvPr>
        </p:nvSpPr>
        <p:spPr>
          <a:xfrm>
            <a:off x="3779520" y="2420620"/>
            <a:ext cx="342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e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26" name="文本框 25"/>
          <p:cNvSpPr txBox="1"/>
          <p:nvPr>
            <p:custDataLst>
              <p:tags r:id="rId10"/>
            </p:custDataLst>
          </p:nvPr>
        </p:nvSpPr>
        <p:spPr>
          <a:xfrm>
            <a:off x="1297305" y="2620010"/>
            <a:ext cx="342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e</a:t>
            </a:r>
            <a:endParaRPr lang="en-US" altLang="zh-CN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dirty="0" smtClean="0">
                <a:solidFill>
                  <a:srgbClr val="0070C0"/>
                </a:solidFill>
                <a:sym typeface="+mn-ea"/>
              </a:rPr>
              <a:t>The Kohn-Luttinger Mechanism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>
                <a:solidFill>
                  <a:srgbClr val="0070C0"/>
                </a:solidFill>
                <a:sym typeface="+mn-ea"/>
              </a:rPr>
              <a:t>No Mean-field SC  for the</a:t>
            </a:r>
            <a:r>
              <a:rPr lang="en-US" altLang="zh-CN">
                <a:solidFill>
                  <a:srgbClr val="0070C0"/>
                </a:solidFill>
              </a:rPr>
              <a:t> +U Hubbard model</a:t>
            </a:r>
            <a:endParaRPr lang="en-US" altLang="zh-CN">
              <a:solidFill>
                <a:srgbClr val="0070C0"/>
              </a:solidFill>
            </a:endParaRPr>
          </a:p>
          <a:p>
            <a:endParaRPr lang="en-US" altLang="zh-CN">
              <a:solidFill>
                <a:srgbClr val="0070C0"/>
              </a:solidFill>
              <a:sym typeface="+mn-ea"/>
            </a:endParaRPr>
          </a:p>
          <a:p>
            <a:endParaRPr lang="en-US" altLang="zh-CN">
              <a:solidFill>
                <a:srgbClr val="0070C0"/>
              </a:solidFill>
              <a:sym typeface="+mn-ea"/>
            </a:endParaRPr>
          </a:p>
          <a:p>
            <a:r>
              <a:rPr lang="en-US" altLang="zh-CN">
                <a:solidFill>
                  <a:srgbClr val="0070C0"/>
                </a:solidFill>
                <a:sym typeface="+mn-ea"/>
              </a:rPr>
              <a:t>The second-order perturbative effective H </a:t>
            </a:r>
            <a:endParaRPr lang="en-US" altLang="zh-CN">
              <a:solidFill>
                <a:srgbClr val="0070C0"/>
              </a:solidFill>
              <a:sym typeface="+mn-ea"/>
            </a:endParaRPr>
          </a:p>
          <a:p>
            <a:pPr marL="0" indent="0">
              <a:buNone/>
            </a:pPr>
            <a:endParaRPr lang="en-US" altLang="zh-CN">
              <a:solidFill>
                <a:srgbClr val="0070C0"/>
              </a:solidFill>
              <a:sym typeface="+mn-ea"/>
            </a:endParaRPr>
          </a:p>
          <a:p>
            <a:pPr marL="0" indent="0">
              <a:buNone/>
            </a:pPr>
            <a:endParaRPr lang="en-US" altLang="zh-CN">
              <a:solidFill>
                <a:srgbClr val="0070C0"/>
              </a:solidFill>
            </a:endParaRPr>
          </a:p>
        </p:txBody>
      </p:sp>
      <p:graphicFrame>
        <p:nvGraphicFramePr>
          <p:cNvPr id="20" name="对象 19">
            <a:hlinkClick r:id="" action="ppaction://ole?verb="/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48130" y="2473325"/>
          <a:ext cx="4318635" cy="725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2" imgW="2197100" imgH="368300" progId="Equation.KSEE3">
                  <p:embed/>
                </p:oleObj>
              </mc:Choice>
              <mc:Fallback>
                <p:oleObj name="" r:id="rId2" imgW="2197100" imgH="3683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48130" y="2473325"/>
                        <a:ext cx="4318635" cy="7251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组合 8"/>
          <p:cNvGrpSpPr/>
          <p:nvPr/>
        </p:nvGrpSpPr>
        <p:grpSpPr>
          <a:xfrm>
            <a:off x="812800" y="4067810"/>
            <a:ext cx="7677150" cy="2586355"/>
            <a:chOff x="1280" y="6067"/>
            <a:chExt cx="12090" cy="4073"/>
          </a:xfrm>
        </p:grpSpPr>
        <p:graphicFrame>
          <p:nvGraphicFramePr>
            <p:cNvPr id="7" name="对象 6">
              <a:hlinkClick r:id="" action="ppaction://ole?verb="/>
            </p:cNvPr>
            <p:cNvGraphicFramePr>
              <a:graphicFrameLocks noChangeAspect="1"/>
            </p:cNvGraphicFramePr>
            <p:nvPr>
              <p:custDataLst>
                <p:tags r:id="rId4"/>
              </p:custDataLst>
            </p:nvPr>
          </p:nvGraphicFramePr>
          <p:xfrm>
            <a:off x="1280" y="6067"/>
            <a:ext cx="12090" cy="11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" name="" r:id="rId5" imgW="4724400" imgH="457200" progId="Equation.KSEE3">
                    <p:embed/>
                  </p:oleObj>
                </mc:Choice>
                <mc:Fallback>
                  <p:oleObj name="" r:id="rId5" imgW="4724400" imgH="457200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280" y="6067"/>
                          <a:ext cx="12090" cy="117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对象 7">
              <a:hlinkClick r:id="" action="ppaction://ole?verb="/>
            </p:cNvPr>
            <p:cNvGraphicFramePr>
              <a:graphicFrameLocks noChangeAspect="1"/>
            </p:cNvGraphicFramePr>
            <p:nvPr>
              <p:custDataLst>
                <p:tags r:id="rId7"/>
              </p:custDataLst>
            </p:nvPr>
          </p:nvGraphicFramePr>
          <p:xfrm>
            <a:off x="2790" y="7317"/>
            <a:ext cx="748" cy="6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" name="" r:id="rId8" imgW="292100" imgH="254000" progId="Equation.KSEE3">
                    <p:embed/>
                  </p:oleObj>
                </mc:Choice>
                <mc:Fallback>
                  <p:oleObj name="" r:id="rId8" imgW="292100" imgH="254000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790" y="7317"/>
                          <a:ext cx="748" cy="65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对象 9">
              <a:hlinkClick r:id="" action="ppaction://ole?verb="/>
            </p:cNvPr>
            <p:cNvGraphicFramePr>
              <a:graphicFrameLocks noChangeAspect="1"/>
            </p:cNvGraphicFramePr>
            <p:nvPr>
              <p:custDataLst>
                <p:tags r:id="rId10"/>
              </p:custDataLst>
            </p:nvPr>
          </p:nvGraphicFramePr>
          <p:xfrm>
            <a:off x="6005" y="7089"/>
            <a:ext cx="5591" cy="11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" name="" r:id="rId11" imgW="2184400" imgH="431800" progId="Equation.KSEE3">
                    <p:embed/>
                  </p:oleObj>
                </mc:Choice>
                <mc:Fallback>
                  <p:oleObj name="" r:id="rId11" imgW="2184400" imgH="431800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6005" y="7089"/>
                          <a:ext cx="5591" cy="110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2" name="组合 11"/>
            <p:cNvGrpSpPr/>
            <p:nvPr/>
          </p:nvGrpSpPr>
          <p:grpSpPr>
            <a:xfrm>
              <a:off x="3035" y="8196"/>
              <a:ext cx="7610" cy="1333"/>
              <a:chOff x="2738" y="4695"/>
              <a:chExt cx="12440" cy="3251"/>
            </a:xfrm>
          </p:grpSpPr>
          <p:graphicFrame>
            <p:nvGraphicFramePr>
              <p:cNvPr id="13" name="对象 12"/>
              <p:cNvGraphicFramePr>
                <a:graphicFrameLocks noChangeAspect="1"/>
              </p:cNvGraphicFramePr>
              <p:nvPr>
                <p:custDataLst>
                  <p:tags r:id="rId13"/>
                </p:custDataLst>
              </p:nvPr>
            </p:nvGraphicFramePr>
            <p:xfrm>
              <a:off x="2738" y="4695"/>
              <a:ext cx="12440" cy="276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67" name="Equation" r:id="rId14" imgW="189585600" imgH="42062400" progId="Equation.DSMT4">
                      <p:embed/>
                    </p:oleObj>
                  </mc:Choice>
                  <mc:Fallback>
                    <p:oleObj name="Equation" r:id="rId14" imgW="189585600" imgH="42062400" progId="Equation.DSMT4">
                      <p:embed/>
                      <p:pic>
                        <p:nvPicPr>
                          <p:cNvPr id="0" name="对象 5"/>
                          <p:cNvPicPr/>
                          <p:nvPr/>
                        </p:nvPicPr>
                        <p:blipFill>
                          <a:blip r:embed="rId15"/>
                          <a:stretch>
                            <a:fillRect/>
                          </a:stretch>
                        </p:blipFill>
                        <p:spPr>
                          <a:xfrm>
                            <a:off x="2738" y="4695"/>
                            <a:ext cx="12440" cy="276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" name="左大括号 16"/>
              <p:cNvSpPr/>
              <p:nvPr>
                <p:custDataLst>
                  <p:tags r:id="rId16"/>
                </p:custDataLst>
              </p:nvPr>
            </p:nvSpPr>
            <p:spPr>
              <a:xfrm rot="16200000">
                <a:off x="8989" y="4883"/>
                <a:ext cx="1014" cy="5112"/>
              </a:xfrm>
              <a:prstGeom prst="leftBrac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18" name="文本框 17"/>
            <p:cNvSpPr txBox="1"/>
            <p:nvPr>
              <p:custDataLst>
                <p:tags r:id="rId17"/>
              </p:custDataLst>
            </p:nvPr>
          </p:nvSpPr>
          <p:spPr>
            <a:xfrm>
              <a:off x="3877" y="9560"/>
              <a:ext cx="924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dirty="0">
                  <a:solidFill>
                    <a:schemeClr val="tx1"/>
                  </a:solidFill>
                </a:rPr>
                <a:t>各取一个</a:t>
              </a:r>
              <a:r>
                <a:rPr lang="en-US" altLang="zh-CN" dirty="0">
                  <a:solidFill>
                    <a:schemeClr val="tx1"/>
                  </a:solidFill>
                </a:rPr>
                <a:t>particle-hole</a:t>
              </a:r>
              <a:r>
                <a:rPr lang="zh-CN" altLang="en-US" dirty="0">
                  <a:solidFill>
                    <a:schemeClr val="tx1"/>
                  </a:solidFill>
                </a:rPr>
                <a:t>形的激发，</a:t>
              </a:r>
              <a:r>
                <a:rPr lang="en-US" altLang="zh-CN" dirty="0">
                  <a:solidFill>
                    <a:schemeClr val="tx1"/>
                  </a:solidFill>
                </a:rPr>
                <a:t>Wick</a:t>
              </a:r>
              <a:r>
                <a:rPr lang="zh-CN" altLang="en-US" dirty="0">
                  <a:solidFill>
                    <a:schemeClr val="tx1"/>
                  </a:solidFill>
                </a:rPr>
                <a:t>收缩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115695" y="4796790"/>
            <a:ext cx="2886710" cy="6064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400">
                <a:solidFill>
                  <a:srgbClr val="0070C0"/>
                </a:solidFill>
                <a:sym typeface="+mn-ea"/>
              </a:rPr>
              <a:t>find         ,   so that</a:t>
            </a:r>
            <a:endParaRPr lang="zh-CN" altLang="en-US"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9373"/>
            <a:ext cx="8229600" cy="1143000"/>
          </a:xfrm>
        </p:spPr>
        <p:txBody>
          <a:bodyPr/>
          <a:p>
            <a:r>
              <a:rPr lang="en-US" altLang="zh-CN" dirty="0" smtClean="0">
                <a:solidFill>
                  <a:srgbClr val="0070C0"/>
                </a:solidFill>
                <a:sym typeface="+mn-ea"/>
              </a:rPr>
              <a:t>The Kohn-Luttinger Mechanism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84935"/>
            <a:ext cx="8229600" cy="4525963"/>
          </a:xfrm>
        </p:spPr>
        <p:txBody>
          <a:bodyPr/>
          <a:p>
            <a:r>
              <a:rPr lang="en-US" altLang="zh-CN">
                <a:solidFill>
                  <a:srgbClr val="0070C0"/>
                </a:solidFill>
              </a:rPr>
              <a:t>The Feyman’s diagram</a:t>
            </a:r>
            <a:endParaRPr lang="en-US" altLang="zh-CN">
              <a:solidFill>
                <a:srgbClr val="0070C0"/>
              </a:solidFill>
            </a:endParaRPr>
          </a:p>
          <a:p>
            <a:endParaRPr lang="en-US" altLang="zh-CN">
              <a:solidFill>
                <a:srgbClr val="0070C0"/>
              </a:solidFill>
            </a:endParaRPr>
          </a:p>
          <a:p>
            <a:endParaRPr lang="en-US" altLang="zh-CN">
              <a:solidFill>
                <a:srgbClr val="0070C0"/>
              </a:solidFill>
            </a:endParaRPr>
          </a:p>
          <a:p>
            <a:endParaRPr lang="en-US" altLang="zh-CN">
              <a:solidFill>
                <a:srgbClr val="0070C0"/>
              </a:solidFill>
            </a:endParaRPr>
          </a:p>
          <a:p>
            <a:r>
              <a:rPr lang="en-US" altLang="zh-CN">
                <a:solidFill>
                  <a:srgbClr val="0070C0"/>
                </a:solidFill>
              </a:rPr>
              <a:t>The effective interaction </a:t>
            </a:r>
            <a:endParaRPr lang="en-US" altLang="zh-CN">
              <a:solidFill>
                <a:srgbClr val="0070C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835785" y="1990090"/>
            <a:ext cx="5080000" cy="1786255"/>
          </a:xfrm>
          <a:prstGeom prst="rect">
            <a:avLst/>
          </a:prstGeom>
        </p:spPr>
      </p:pic>
      <p:graphicFrame>
        <p:nvGraphicFramePr>
          <p:cNvPr id="20" name="对象 19">
            <a:hlinkClick r:id="" action="ppaction://ole?verb="/>
          </p:cNvPr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015048" y="4437380"/>
          <a:ext cx="7759065" cy="2195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4" imgW="4445000" imgH="1257300" progId="Equation.KSEE3">
                  <p:embed/>
                </p:oleObj>
              </mc:Choice>
              <mc:Fallback>
                <p:oleObj name="" r:id="rId4" imgW="4445000" imgH="12573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15048" y="4437380"/>
                        <a:ext cx="7759065" cy="21958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dirty="0" smtClean="0">
                <a:solidFill>
                  <a:srgbClr val="0070C0"/>
                </a:solidFill>
                <a:sym typeface="+mn-ea"/>
              </a:rPr>
              <a:t>The Kohn-Luttinger Mechanism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526145" cy="5066030"/>
          </a:xfrm>
        </p:spPr>
        <p:txBody>
          <a:bodyPr/>
          <a:p>
            <a:r>
              <a:rPr lang="en-US" altLang="zh-CN">
                <a:solidFill>
                  <a:srgbClr val="0070C0"/>
                </a:solidFill>
              </a:rPr>
              <a:t>MF treatment of the effective H</a:t>
            </a:r>
            <a:endParaRPr lang="en-US" altLang="zh-CN">
              <a:solidFill>
                <a:srgbClr val="0070C0"/>
              </a:solidFill>
            </a:endParaRPr>
          </a:p>
          <a:p>
            <a:endParaRPr lang="en-US" altLang="zh-CN">
              <a:solidFill>
                <a:srgbClr val="0070C0"/>
              </a:solidFill>
            </a:endParaRPr>
          </a:p>
          <a:p>
            <a:endParaRPr lang="en-US" altLang="zh-CN">
              <a:solidFill>
                <a:srgbClr val="0070C0"/>
              </a:solidFill>
            </a:endParaRPr>
          </a:p>
          <a:p>
            <a:endParaRPr lang="en-US" altLang="zh-CN">
              <a:solidFill>
                <a:srgbClr val="0070C0"/>
              </a:solidFill>
            </a:endParaRPr>
          </a:p>
          <a:p>
            <a:r>
              <a:rPr lang="en-US" altLang="zh-CN">
                <a:solidFill>
                  <a:srgbClr val="0070C0"/>
                </a:solidFill>
              </a:rPr>
              <a:t>The pairing symmetry: determined by</a:t>
            </a:r>
            <a:endParaRPr lang="en-US" altLang="zh-CN">
              <a:solidFill>
                <a:srgbClr val="0070C0"/>
              </a:solidFill>
            </a:endParaRPr>
          </a:p>
          <a:p>
            <a:r>
              <a:rPr lang="en-US" altLang="zh-CN">
                <a:solidFill>
                  <a:srgbClr val="0070C0"/>
                </a:solidFill>
              </a:rPr>
              <a:t>The Tc : determined by the largest</a:t>
            </a:r>
            <a:endParaRPr lang="en-US" altLang="zh-CN">
              <a:solidFill>
                <a:srgbClr val="0070C0"/>
              </a:solidFill>
            </a:endParaRPr>
          </a:p>
          <a:p>
            <a:endParaRPr lang="en-US" altLang="zh-CN">
              <a:solidFill>
                <a:srgbClr val="0070C0"/>
              </a:solidFill>
            </a:endParaRPr>
          </a:p>
          <a:p>
            <a:r>
              <a:rPr lang="en-US" altLang="zh-CN">
                <a:solidFill>
                  <a:srgbClr val="0070C0"/>
                </a:solidFill>
              </a:rPr>
              <a:t>Usually lead to unconventional SC (non s-wave)   </a:t>
            </a:r>
            <a:endParaRPr lang="en-US" altLang="zh-CN">
              <a:solidFill>
                <a:srgbClr val="0070C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403350" y="2492375"/>
            <a:ext cx="6616065" cy="10401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308215" y="4004945"/>
            <a:ext cx="971550" cy="4857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732270" y="4606925"/>
            <a:ext cx="276225" cy="4381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555875" y="5156835"/>
            <a:ext cx="3654425" cy="45148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zh-CN" dirty="0" smtClean="0">
                <a:solidFill>
                  <a:srgbClr val="0070C0"/>
                </a:solidFill>
                <a:sym typeface="+mn-ea"/>
              </a:rPr>
              <a:t>The Kohn-Luttinger instability </a:t>
            </a:r>
            <a:r>
              <a:rPr lang="en-US" altLang="zh-CN" dirty="0" smtClean="0">
                <a:solidFill>
                  <a:srgbClr val="0070C0"/>
                </a:solidFill>
                <a:sym typeface="+mn-ea"/>
              </a:rPr>
              <a:t>on QCs</a:t>
            </a:r>
            <a:endParaRPr lang="en-US" altLang="zh-CN" dirty="0" smtClean="0">
              <a:solidFill>
                <a:srgbClr val="0070C0"/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>
                <a:solidFill>
                  <a:srgbClr val="0070C0"/>
                </a:solidFill>
              </a:rPr>
              <a:t>The Hubbard model on the QC</a:t>
            </a:r>
            <a:endParaRPr lang="en-US" altLang="zh-CN">
              <a:solidFill>
                <a:srgbClr val="0070C0"/>
              </a:solidFill>
            </a:endParaRPr>
          </a:p>
          <a:p>
            <a:endParaRPr lang="en-US" altLang="zh-CN">
              <a:solidFill>
                <a:srgbClr val="0070C0"/>
              </a:solidFill>
            </a:endParaRPr>
          </a:p>
          <a:p>
            <a:endParaRPr lang="en-US" altLang="zh-CN">
              <a:solidFill>
                <a:srgbClr val="0070C0"/>
              </a:solidFill>
            </a:endParaRPr>
          </a:p>
          <a:p>
            <a:r>
              <a:rPr lang="en-US" altLang="zh-CN">
                <a:solidFill>
                  <a:srgbClr val="0070C0"/>
                </a:solidFill>
              </a:rPr>
              <a:t>The second-order perturbative effective H</a:t>
            </a:r>
            <a:endParaRPr lang="en-US" altLang="zh-CN">
              <a:solidFill>
                <a:srgbClr val="0070C0"/>
              </a:solidFill>
            </a:endParaRPr>
          </a:p>
          <a:p>
            <a:endParaRPr lang="en-US" altLang="zh-CN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zh-CN">
                <a:solidFill>
                  <a:srgbClr val="0070C0"/>
                </a:solidFill>
              </a:rPr>
              <a:t>     find       , so that       </a:t>
            </a:r>
            <a:endParaRPr lang="en-US" altLang="zh-CN">
              <a:solidFill>
                <a:srgbClr val="0070C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8325" y="2094865"/>
            <a:ext cx="5010150" cy="7810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027045"/>
            <a:ext cx="3020060" cy="33020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812800" y="3852545"/>
            <a:ext cx="7677150" cy="2586355"/>
            <a:chOff x="1280" y="6067"/>
            <a:chExt cx="12090" cy="4073"/>
          </a:xfrm>
        </p:grpSpPr>
        <p:graphicFrame>
          <p:nvGraphicFramePr>
            <p:cNvPr id="7" name="对象 6">
              <a:hlinkClick r:id="" action="ppaction://ole?verb="/>
            </p:cNvPr>
            <p:cNvGraphicFramePr>
              <a:graphicFrameLocks noChangeAspect="1"/>
            </p:cNvGraphicFramePr>
            <p:nvPr/>
          </p:nvGraphicFramePr>
          <p:xfrm>
            <a:off x="1280" y="6067"/>
            <a:ext cx="12090" cy="11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" name="" r:id="rId3" imgW="4724400" imgH="457200" progId="Equation.KSEE3">
                    <p:embed/>
                  </p:oleObj>
                </mc:Choice>
                <mc:Fallback>
                  <p:oleObj name="" r:id="rId3" imgW="4724400" imgH="457200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280" y="6067"/>
                          <a:ext cx="12090" cy="117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对象 7">
              <a:hlinkClick r:id="" action="ppaction://ole?verb="/>
            </p:cNvPr>
            <p:cNvGraphicFramePr>
              <a:graphicFrameLocks noChangeAspect="1"/>
            </p:cNvGraphicFramePr>
            <p:nvPr/>
          </p:nvGraphicFramePr>
          <p:xfrm>
            <a:off x="2790" y="7317"/>
            <a:ext cx="748" cy="6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" name="" r:id="rId5" imgW="292100" imgH="254000" progId="Equation.KSEE3">
                    <p:embed/>
                  </p:oleObj>
                </mc:Choice>
                <mc:Fallback>
                  <p:oleObj name="" r:id="rId5" imgW="292100" imgH="254000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790" y="7317"/>
                          <a:ext cx="748" cy="65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对象 9">
              <a:hlinkClick r:id="" action="ppaction://ole?verb="/>
            </p:cNvPr>
            <p:cNvGraphicFramePr>
              <a:graphicFrameLocks noChangeAspect="1"/>
            </p:cNvGraphicFramePr>
            <p:nvPr/>
          </p:nvGraphicFramePr>
          <p:xfrm>
            <a:off x="6005" y="7089"/>
            <a:ext cx="5591" cy="11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" name="" r:id="rId7" imgW="2184400" imgH="431800" progId="Equation.KSEE3">
                    <p:embed/>
                  </p:oleObj>
                </mc:Choice>
                <mc:Fallback>
                  <p:oleObj name="" r:id="rId7" imgW="2184400" imgH="431800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005" y="7089"/>
                          <a:ext cx="5591" cy="110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2" name="组合 11"/>
            <p:cNvGrpSpPr/>
            <p:nvPr/>
          </p:nvGrpSpPr>
          <p:grpSpPr>
            <a:xfrm>
              <a:off x="3035" y="8196"/>
              <a:ext cx="7610" cy="1333"/>
              <a:chOff x="2738" y="4695"/>
              <a:chExt cx="12440" cy="3251"/>
            </a:xfrm>
          </p:grpSpPr>
          <p:graphicFrame>
            <p:nvGraphicFramePr>
              <p:cNvPr id="13" name="对象 12"/>
              <p:cNvGraphicFramePr>
                <a:graphicFrameLocks noChangeAspect="1"/>
              </p:cNvGraphicFramePr>
              <p:nvPr/>
            </p:nvGraphicFramePr>
            <p:xfrm>
              <a:off x="2738" y="4695"/>
              <a:ext cx="12440" cy="276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67" name="Equation" r:id="rId9" imgW="189585600" imgH="42062400" progId="Equation.DSMT4">
                      <p:embed/>
                    </p:oleObj>
                  </mc:Choice>
                  <mc:Fallback>
                    <p:oleObj name="Equation" r:id="rId9" imgW="189585600" imgH="42062400" progId="Equation.DSMT4">
                      <p:embed/>
                      <p:pic>
                        <p:nvPicPr>
                          <p:cNvPr id="0" name="对象 5"/>
                          <p:cNvPicPr/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2738" y="4695"/>
                            <a:ext cx="12440" cy="276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" name="左大括号 16"/>
              <p:cNvSpPr/>
              <p:nvPr/>
            </p:nvSpPr>
            <p:spPr>
              <a:xfrm rot="16200000">
                <a:off x="8989" y="4883"/>
                <a:ext cx="1014" cy="5112"/>
              </a:xfrm>
              <a:prstGeom prst="leftBrac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3877" y="9560"/>
              <a:ext cx="924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dirty="0">
                  <a:solidFill>
                    <a:schemeClr val="tx1"/>
                  </a:solidFill>
                </a:rPr>
                <a:t>各取一个</a:t>
              </a:r>
              <a:r>
                <a:rPr lang="en-US" altLang="zh-CN" dirty="0">
                  <a:solidFill>
                    <a:schemeClr val="tx1"/>
                  </a:solidFill>
                </a:rPr>
                <a:t>particle-hole</a:t>
              </a:r>
              <a:r>
                <a:rPr lang="zh-CN" altLang="en-US" dirty="0">
                  <a:solidFill>
                    <a:schemeClr val="tx1"/>
                  </a:solidFill>
                </a:rPr>
                <a:t>形的激发，</a:t>
              </a:r>
              <a:r>
                <a:rPr lang="en-US" altLang="zh-CN" dirty="0">
                  <a:solidFill>
                    <a:schemeClr val="tx1"/>
                  </a:solidFill>
                </a:rPr>
                <a:t>Wick</a:t>
              </a:r>
              <a:r>
                <a:rPr lang="zh-CN" altLang="en-US" dirty="0">
                  <a:solidFill>
                    <a:schemeClr val="tx1"/>
                  </a:solidFill>
                </a:rPr>
                <a:t>收缩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zh-CN" dirty="0" smtClean="0">
                <a:solidFill>
                  <a:srgbClr val="0070C0"/>
                </a:solidFill>
                <a:sym typeface="+mn-ea"/>
              </a:rPr>
              <a:t>The Kohn-Luttinger instability on QCs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>
                <a:solidFill>
                  <a:srgbClr val="0070C0"/>
                </a:solidFill>
              </a:rPr>
              <a:t>The real-space perturbative approach</a:t>
            </a:r>
            <a:endParaRPr lang="en-US" altLang="zh-CN">
              <a:solidFill>
                <a:srgbClr val="0070C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407160" y="2266315"/>
            <a:ext cx="5071745" cy="24968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675" y="4763135"/>
            <a:ext cx="5772785" cy="607695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937895" y="5562600"/>
            <a:ext cx="7340600" cy="628650"/>
            <a:chOff x="1477" y="8760"/>
            <a:chExt cx="13764" cy="114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77" y="8760"/>
              <a:ext cx="8460" cy="114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77" y="8850"/>
              <a:ext cx="5265" cy="1050"/>
            </a:xfrm>
            <a:prstGeom prst="rect">
              <a:avLst/>
            </a:prstGeom>
          </p:spPr>
        </p:pic>
      </p:grpSp>
      <p:sp>
        <p:nvSpPr>
          <p:cNvPr id="14" name="文本框 13"/>
          <p:cNvSpPr txBox="1"/>
          <p:nvPr/>
        </p:nvSpPr>
        <p:spPr>
          <a:xfrm>
            <a:off x="6824345" y="6045835"/>
            <a:ext cx="14547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取零频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zh-CN" dirty="0" smtClean="0">
                <a:solidFill>
                  <a:srgbClr val="0070C0"/>
                </a:solidFill>
                <a:sym typeface="+mn-ea"/>
              </a:rPr>
              <a:t>The Kohn-Luttinger instability on QCs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>
                <a:solidFill>
                  <a:srgbClr val="0070C0"/>
                </a:solidFill>
              </a:rPr>
              <a:t>Mean-field treatment of</a:t>
            </a:r>
            <a:endParaRPr lang="en-US" altLang="zh-CN">
              <a:solidFill>
                <a:srgbClr val="0070C0"/>
              </a:solidFill>
            </a:endParaRPr>
          </a:p>
          <a:p>
            <a:endParaRPr lang="en-US" altLang="zh-CN">
              <a:solidFill>
                <a:srgbClr val="0070C0"/>
              </a:solidFill>
            </a:endParaRPr>
          </a:p>
          <a:p>
            <a:r>
              <a:rPr lang="en-US" altLang="zh-CN">
                <a:solidFill>
                  <a:srgbClr val="0070C0"/>
                </a:solidFill>
              </a:rPr>
              <a:t>Linearized gap equation near</a:t>
            </a:r>
            <a:r>
              <a:rPr lang="en-US" altLang="zh-CN"/>
              <a:t> T</a:t>
            </a:r>
            <a:r>
              <a:rPr lang="en-US" altLang="zh-CN" baseline="-25000"/>
              <a:t>c</a:t>
            </a:r>
            <a:endParaRPr lang="en-US" altLang="zh-CN" baseline="-250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9200" y="1717675"/>
            <a:ext cx="665480" cy="405130"/>
          </a:xfrm>
          <a:prstGeom prst="rect">
            <a:avLst/>
          </a:prstGeom>
        </p:spPr>
      </p:pic>
      <p:graphicFrame>
        <p:nvGraphicFramePr>
          <p:cNvPr id="15" name="对象 1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082800" y="2235200"/>
          <a:ext cx="2734945" cy="666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" r:id="rId2" imgW="1511300" imgH="368300" progId="Equation.KSEE3">
                  <p:embed/>
                </p:oleObj>
              </mc:Choice>
              <mc:Fallback>
                <p:oleObj name="" r:id="rId2" imgW="1511300" imgH="368300" progId="Equation.KSEE3">
                  <p:embed/>
                  <p:pic>
                    <p:nvPicPr>
                      <p:cNvPr id="0" name="图片 205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82800" y="2235200"/>
                        <a:ext cx="2734945" cy="6661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620" y="3599815"/>
            <a:ext cx="3709670" cy="82613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620" y="4500880"/>
            <a:ext cx="4589145" cy="131572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0" y="4429125"/>
            <a:ext cx="3962400" cy="13398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3125" y="3649980"/>
            <a:ext cx="2067560" cy="42735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5295" y="5763895"/>
            <a:ext cx="4877435" cy="405765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6804025" y="5831840"/>
            <a:ext cx="17487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function of  T</a:t>
            </a:r>
            <a:endParaRPr lang="en-US" altLang="zh-CN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" name="图片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082290" y="3639185"/>
            <a:ext cx="2348230" cy="69977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olidFill>
                  <a:srgbClr val="0070C0"/>
                </a:solidFill>
              </a:rPr>
              <a:t>Classification of pairing symmetries</a:t>
            </a:r>
            <a:endParaRPr lang="en-US" altLang="zh-CN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645525" cy="4526280"/>
          </a:xfrm>
        </p:spPr>
        <p:txBody>
          <a:bodyPr/>
          <a:p>
            <a:r>
              <a:rPr lang="en-US" altLang="zh-CN" sz="2800">
                <a:solidFill>
                  <a:srgbClr val="0070C0"/>
                </a:solidFill>
              </a:rPr>
              <a:t>The gap function always has two-variables</a:t>
            </a:r>
            <a:endParaRPr lang="en-US" altLang="zh-CN" sz="2800">
              <a:solidFill>
                <a:srgbClr val="0070C0"/>
              </a:solidFill>
            </a:endParaRPr>
          </a:p>
          <a:p>
            <a:endParaRPr lang="en-US" altLang="zh-CN" sz="2800">
              <a:solidFill>
                <a:srgbClr val="0070C0"/>
              </a:solidFill>
            </a:endParaRPr>
          </a:p>
          <a:p>
            <a:r>
              <a:rPr lang="en-US" altLang="zh-CN" sz="2800">
                <a:solidFill>
                  <a:srgbClr val="0070C0"/>
                </a:solidFill>
              </a:rPr>
              <a:t>The classification is slightly different from crystals</a:t>
            </a:r>
            <a:endParaRPr lang="en-US" altLang="zh-CN" sz="2800">
              <a:solidFill>
                <a:srgbClr val="0070C0"/>
              </a:solidFill>
            </a:endParaRPr>
          </a:p>
          <a:p>
            <a:r>
              <a:rPr lang="en-US" altLang="zh-CN" sz="2800">
                <a:solidFill>
                  <a:srgbClr val="0070C0"/>
                </a:solidFill>
              </a:rPr>
              <a:t>Gap functions        with the same Tc form an IRRP of D</a:t>
            </a:r>
            <a:r>
              <a:rPr lang="en-US" altLang="zh-CN" sz="2800" baseline="-25000">
                <a:solidFill>
                  <a:srgbClr val="0070C0"/>
                </a:solidFill>
              </a:rPr>
              <a:t>5</a:t>
            </a:r>
            <a:r>
              <a:rPr lang="en-US" altLang="zh-CN" sz="2800"/>
              <a:t> </a:t>
            </a:r>
            <a:r>
              <a:rPr lang="en-US" altLang="zh-CN" sz="2400"/>
              <a:t> </a:t>
            </a:r>
            <a:endParaRPr lang="en-US" altLang="zh-CN" sz="2400"/>
          </a:p>
        </p:txBody>
      </p:sp>
      <p:grpSp>
        <p:nvGrpSpPr>
          <p:cNvPr id="9" name="组合 8"/>
          <p:cNvGrpSpPr/>
          <p:nvPr/>
        </p:nvGrpSpPr>
        <p:grpSpPr>
          <a:xfrm>
            <a:off x="2209165" y="2100580"/>
            <a:ext cx="5776059" cy="582295"/>
            <a:chOff x="3479" y="3647"/>
            <a:chExt cx="8757" cy="724"/>
          </a:xfrm>
        </p:grpSpPr>
        <p:graphicFrame>
          <p:nvGraphicFramePr>
            <p:cNvPr id="15" name="对象 14">
              <a:hlinkClick r:id="" action="ppaction://ole?verb="/>
            </p:cNvPr>
            <p:cNvGraphicFramePr>
              <a:graphicFrameLocks noChangeAspect="1"/>
            </p:cNvGraphicFramePr>
            <p:nvPr/>
          </p:nvGraphicFramePr>
          <p:xfrm>
            <a:off x="3479" y="3683"/>
            <a:ext cx="580" cy="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" name="" r:id="rId3" imgW="203200" imgH="241300" progId="Equation.KSEE3">
                    <p:embed/>
                  </p:oleObj>
                </mc:Choice>
                <mc:Fallback>
                  <p:oleObj name="" r:id="rId3" imgW="203200" imgH="241300" progId="Equation.KSEE3">
                    <p:embed/>
                    <p:pic>
                      <p:nvPicPr>
                        <p:cNvPr id="0" name="图片 2050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479" y="3683"/>
                          <a:ext cx="580" cy="6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对象 3">
              <a:hlinkClick r:id="" action="ppaction://ole?verb="/>
            </p:cNvPr>
            <p:cNvGraphicFramePr>
              <a:graphicFrameLocks noChangeAspect="1"/>
            </p:cNvGraphicFramePr>
            <p:nvPr/>
          </p:nvGraphicFramePr>
          <p:xfrm>
            <a:off x="8215" y="3647"/>
            <a:ext cx="761" cy="7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" name="" r:id="rId5" imgW="266700" imgH="254000" progId="Equation.KSEE3">
                    <p:embed/>
                  </p:oleObj>
                </mc:Choice>
                <mc:Fallback>
                  <p:oleObj name="" r:id="rId5" imgW="266700" imgH="254000" progId="Equation.KSEE3">
                    <p:embed/>
                    <p:pic>
                      <p:nvPicPr>
                        <p:cNvPr id="0" name="图片 2050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8215" y="3647"/>
                          <a:ext cx="761" cy="72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文本框 5"/>
            <p:cNvSpPr txBox="1"/>
            <p:nvPr/>
          </p:nvSpPr>
          <p:spPr>
            <a:xfrm>
              <a:off x="3891" y="3723"/>
              <a:ext cx="3171" cy="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>
                  <a:solidFill>
                    <a:schemeClr val="accent1"/>
                  </a:solidFill>
                </a:rPr>
                <a:t>: real space</a:t>
              </a:r>
              <a:endParaRPr lang="en-US" altLang="zh-CN" sz="2400">
                <a:solidFill>
                  <a:schemeClr val="accent1"/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664" y="3657"/>
              <a:ext cx="1204" cy="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>
                  <a:solidFill>
                    <a:schemeClr val="accent1"/>
                  </a:solidFill>
                </a:rPr>
                <a:t>or</a:t>
              </a:r>
              <a:endParaRPr lang="en-US" altLang="zh-CN" sz="2400">
                <a:solidFill>
                  <a:schemeClr val="accent1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9021" y="3776"/>
              <a:ext cx="3215" cy="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>
                  <a:solidFill>
                    <a:schemeClr val="accent1"/>
                  </a:solidFill>
                </a:rPr>
                <a:t>: eigen space</a:t>
              </a:r>
              <a:endParaRPr lang="en-US" altLang="zh-CN" sz="2400">
                <a:solidFill>
                  <a:schemeClr val="accent1"/>
                </a:solidFill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69895" y="3176270"/>
            <a:ext cx="435610" cy="44831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81635" y="6362700"/>
            <a:ext cx="85947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</a:rPr>
              <a:t>Four pairing symmetries of the Penrose tiling based on IRRPs of  D</a:t>
            </a:r>
            <a:r>
              <a:rPr lang="en-US" altLang="zh-CN" sz="2400" baseline="-25000">
                <a:solidFill>
                  <a:srgbClr val="FF0000"/>
                </a:solidFill>
              </a:rPr>
              <a:t>5</a:t>
            </a:r>
            <a:r>
              <a:rPr lang="en-US" altLang="zh-CN" sz="2400">
                <a:solidFill>
                  <a:srgbClr val="FF0000"/>
                </a:solidFill>
              </a:rPr>
              <a:t>  </a:t>
            </a:r>
            <a:endParaRPr lang="en-US" altLang="zh-CN" sz="2400">
              <a:solidFill>
                <a:srgbClr val="FF0000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650" y="4191000"/>
            <a:ext cx="8080375" cy="2159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Collaborators</a:t>
            </a:r>
            <a:endParaRPr lang="en-US" altLang="zh-CN" dirty="0" smtClean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371703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Ye Cao (BIT)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28268" y="3860646"/>
            <a:ext cx="2142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Yong-You Zhang (BIT)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00899" y="3789273"/>
            <a:ext cx="2142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Yu-Bo Liu (BIT)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57253" y="6381328"/>
            <a:ext cx="2434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Wei-</a:t>
            </a:r>
            <a:r>
              <a:rPr lang="en-US" altLang="zh-CN" dirty="0" err="1" smtClean="0"/>
              <a:t>Qiang</a:t>
            </a:r>
            <a:r>
              <a:rPr lang="en-US" altLang="zh-CN" dirty="0" smtClean="0"/>
              <a:t> Chen (SUST)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86" y="4293096"/>
            <a:ext cx="1854507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D:\work\教学\导师工作\研究生导师指导工作记录表   刘玉波\微信图片_202007081027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019" y="1300132"/>
            <a:ext cx="1853103" cy="247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570" y="1196975"/>
            <a:ext cx="1758315" cy="2410460"/>
          </a:xfrm>
          <a:prstGeom prst="rect">
            <a:avLst/>
          </a:prstGeom>
        </p:spPr>
      </p:pic>
      <p:pic>
        <p:nvPicPr>
          <p:cNvPr id="8" name="图片 7" descr="zyy2020_0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080" y="1335405"/>
            <a:ext cx="2016760" cy="240792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3500755" y="4293235"/>
            <a:ext cx="2167890" cy="2426335"/>
            <a:chOff x="4416" y="3391"/>
            <a:chExt cx="3414" cy="3821"/>
          </a:xfrm>
        </p:grpSpPr>
        <p:graphicFrame>
          <p:nvGraphicFramePr>
            <p:cNvPr id="7" name="对象 6"/>
            <p:cNvGraphicFramePr/>
            <p:nvPr>
              <p:custDataLst>
                <p:tags r:id="rId5"/>
              </p:custDataLst>
            </p:nvPr>
          </p:nvGraphicFramePr>
          <p:xfrm>
            <a:off x="4610" y="3391"/>
            <a:ext cx="2599" cy="32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" name="" r:id="rId6" imgW="1657350" imgH="2095500" progId="Paint.Picture">
                    <p:embed/>
                  </p:oleObj>
                </mc:Choice>
                <mc:Fallback>
                  <p:oleObj name="" r:id="rId6" imgW="1657350" imgH="2095500" progId="Paint.Picture">
                    <p:embed/>
                    <p:pic>
                      <p:nvPicPr>
                        <p:cNvPr id="0" name="图片 7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610" y="3391"/>
                          <a:ext cx="2599" cy="321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4416" y="6643"/>
              <a:ext cx="3414" cy="5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en-US" altLang="zh-CN"/>
                <a:t>   Jing Zhou(CUPT</a:t>
              </a:r>
              <a:r>
                <a:rPr lang="zh-CN" altLang="en-US"/>
                <a:t>）</a:t>
              </a:r>
              <a:endParaRPr lang="en-US" altLang="zh-CN"/>
            </a:p>
            <a:p>
              <a:endParaRPr lang="en-US" altLang="zh-CN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365240" y="4218305"/>
            <a:ext cx="2153920" cy="2509520"/>
            <a:chOff x="15435" y="3443"/>
            <a:chExt cx="3392" cy="3952"/>
          </a:xfrm>
        </p:grpSpPr>
        <p:pic>
          <p:nvPicPr>
            <p:cNvPr id="18" name="图片 17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15435" y="3443"/>
              <a:ext cx="2788" cy="3383"/>
            </a:xfrm>
            <a:prstGeom prst="rect">
              <a:avLst/>
            </a:prstGeom>
          </p:spPr>
        </p:pic>
        <p:sp>
          <p:nvSpPr>
            <p:cNvPr id="23" name="文本框 22"/>
            <p:cNvSpPr txBox="1"/>
            <p:nvPr>
              <p:custDataLst>
                <p:tags r:id="rId11"/>
              </p:custDataLst>
            </p:nvPr>
          </p:nvSpPr>
          <p:spPr>
            <a:xfrm>
              <a:off x="15601" y="6815"/>
              <a:ext cx="3226" cy="5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/>
                <a:t>Congjun Wu</a:t>
              </a:r>
              <a:r>
                <a:rPr lang="en-US" altLang="zh-CN"/>
                <a:t> (</a:t>
              </a:r>
              <a:r>
                <a:rPr lang="zh-CN" altLang="en-US"/>
                <a:t>W</a:t>
              </a:r>
              <a:r>
                <a:rPr lang="en-US" altLang="zh-CN"/>
                <a:t>L</a:t>
              </a:r>
              <a:r>
                <a:rPr lang="zh-CN" altLang="en-US"/>
                <a:t>U</a:t>
              </a:r>
              <a:r>
                <a:rPr lang="en-US" altLang="zh-CN"/>
                <a:t>)</a:t>
              </a:r>
              <a:endParaRPr lang="en-US" altLang="zh-CN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 altLang="zh-CN">
                <a:solidFill>
                  <a:srgbClr val="0070C0"/>
                </a:solidFill>
                <a:sym typeface="+mn-ea"/>
              </a:rPr>
              <a:t>Classification of pairing symmetry</a:t>
            </a:r>
            <a:endParaRPr lang="en-US" altLang="zh-CN">
              <a:solidFill>
                <a:srgbClr val="0070C0"/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835" cy="4526280"/>
          </a:xfrm>
        </p:spPr>
        <p:txBody>
          <a:bodyPr/>
          <a:p>
            <a:r>
              <a:rPr lang="en-US" altLang="zh-CN" sz="2400">
                <a:solidFill>
                  <a:srgbClr val="0070C0"/>
                </a:solidFill>
              </a:rPr>
              <a:t>Relation between pairing angular momentum and spin statistics</a:t>
            </a:r>
            <a:r>
              <a:rPr lang="en-US" altLang="zh-CN" sz="2400"/>
              <a:t> </a:t>
            </a:r>
            <a:endParaRPr lang="en-US" altLang="zh-CN" sz="2400"/>
          </a:p>
        </p:txBody>
      </p:sp>
      <p:sp>
        <p:nvSpPr>
          <p:cNvPr id="10" name="文本框 9"/>
          <p:cNvSpPr txBox="1"/>
          <p:nvPr/>
        </p:nvSpPr>
        <p:spPr>
          <a:xfrm>
            <a:off x="953379" y="2234237"/>
            <a:ext cx="7963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dirty="0">
                <a:solidFill>
                  <a:srgbClr val="0070C0"/>
                </a:solidFill>
              </a:rPr>
              <a:t>平移不变系统：交换两个粒子位置等价于旋转</a:t>
            </a:r>
            <a:r>
              <a:rPr lang="en-US" altLang="zh-CN" sz="2400" dirty="0">
                <a:solidFill>
                  <a:srgbClr val="0070C0"/>
                </a:solidFill>
              </a:rPr>
              <a:t>180°+</a:t>
            </a:r>
            <a:r>
              <a:rPr lang="zh-CN" altLang="en-US" sz="2400" dirty="0">
                <a:solidFill>
                  <a:srgbClr val="0070C0"/>
                </a:solidFill>
              </a:rPr>
              <a:t>平移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090" y="2883535"/>
            <a:ext cx="5974715" cy="3085465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229235" y="6099810"/>
            <a:ext cx="8695690" cy="829310"/>
            <a:chOff x="361" y="9606"/>
            <a:chExt cx="13694" cy="1306"/>
          </a:xfrm>
        </p:grpSpPr>
        <p:grpSp>
          <p:nvGrpSpPr>
            <p:cNvPr id="12" name="组合 11"/>
            <p:cNvGrpSpPr/>
            <p:nvPr/>
          </p:nvGrpSpPr>
          <p:grpSpPr>
            <a:xfrm>
              <a:off x="361" y="9606"/>
              <a:ext cx="13694" cy="1306"/>
              <a:chOff x="361" y="9606"/>
              <a:chExt cx="13694" cy="1306"/>
            </a:xfrm>
          </p:grpSpPr>
          <p:sp>
            <p:nvSpPr>
              <p:cNvPr id="28" name="文本框 27"/>
              <p:cNvSpPr txBox="1"/>
              <p:nvPr/>
            </p:nvSpPr>
            <p:spPr>
              <a:xfrm>
                <a:off x="361" y="9945"/>
                <a:ext cx="6054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400" dirty="0">
                    <a:solidFill>
                      <a:srgbClr val="0070C0"/>
                    </a:solidFill>
                  </a:rPr>
                  <a:t>Pauli’s exclusion principle: </a:t>
                </a:r>
                <a:endParaRPr lang="en-US" altLang="zh-CN" sz="24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7135" y="9606"/>
                <a:ext cx="6920" cy="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400" dirty="0">
                    <a:solidFill>
                      <a:srgbClr val="0070C0"/>
                    </a:solidFill>
                    <a:sym typeface="+mn-ea"/>
                  </a:rPr>
                  <a:t>单态：空间角动量是偶数</a:t>
                </a:r>
                <a:endParaRPr lang="zh-CN" altLang="en-US" sz="2400" dirty="0">
                  <a:solidFill>
                    <a:srgbClr val="0070C0"/>
                  </a:solidFill>
                </a:endParaRPr>
              </a:p>
              <a:p>
                <a:r>
                  <a:rPr lang="zh-CN" altLang="en-US" sz="2400" dirty="0">
                    <a:solidFill>
                      <a:srgbClr val="0070C0"/>
                    </a:solidFill>
                  </a:rPr>
                  <a:t>三重态：空间角动量是奇数</a:t>
                </a:r>
                <a:endParaRPr lang="zh-CN" altLang="en-US" sz="2400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5725" y="9822"/>
              <a:ext cx="1480" cy="908"/>
              <a:chOff x="5725" y="9822"/>
              <a:chExt cx="1480" cy="908"/>
            </a:xfrm>
          </p:grpSpPr>
          <p:sp>
            <p:nvSpPr>
              <p:cNvPr id="4" name="右箭头 3"/>
              <p:cNvSpPr/>
              <p:nvPr/>
            </p:nvSpPr>
            <p:spPr>
              <a:xfrm>
                <a:off x="5725" y="10270"/>
                <a:ext cx="1021" cy="11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" name="左大括号 6"/>
              <p:cNvSpPr/>
              <p:nvPr/>
            </p:nvSpPr>
            <p:spPr>
              <a:xfrm>
                <a:off x="7087" y="9822"/>
                <a:ext cx="119" cy="908"/>
              </a:xfrm>
              <a:prstGeom prst="leftBrace">
                <a:avLst/>
              </a:prstGeom>
              <a:ln w="53975" cmpd="sng">
                <a:solidFill>
                  <a:schemeClr val="accent1">
                    <a:shade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 altLang="zh-CN">
                <a:solidFill>
                  <a:srgbClr val="0070C0"/>
                </a:solidFill>
                <a:sym typeface="+mn-ea"/>
              </a:rPr>
              <a:t>Classification of pairing symmetry</a:t>
            </a:r>
            <a:endParaRPr lang="en-US" altLang="zh-CN">
              <a:solidFill>
                <a:srgbClr val="0070C0"/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p>
            <a:r>
              <a:rPr lang="en-US" altLang="zh-CN">
                <a:solidFill>
                  <a:srgbClr val="0070C0"/>
                </a:solidFill>
              </a:rPr>
              <a:t>Lack of translation symmetry on the QC</a:t>
            </a:r>
            <a:endParaRPr lang="en-US" altLang="zh-CN">
              <a:solidFill>
                <a:srgbClr val="0070C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97330" y="2515870"/>
            <a:ext cx="614934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0070C0"/>
                </a:solidFill>
              </a:rPr>
              <a:t>s -wave:                                 singlet or triplet</a:t>
            </a:r>
            <a:endParaRPr lang="en-US" altLang="zh-CN" sz="2400">
              <a:solidFill>
                <a:srgbClr val="0070C0"/>
              </a:solidFill>
            </a:endParaRPr>
          </a:p>
          <a:p>
            <a:r>
              <a:rPr lang="en-US" altLang="zh-CN" sz="2400">
                <a:solidFill>
                  <a:srgbClr val="0070C0"/>
                </a:solidFill>
              </a:rPr>
              <a:t>p-wave:                                 </a:t>
            </a:r>
            <a:r>
              <a:rPr lang="en-US" altLang="zh-CN" sz="2400">
                <a:solidFill>
                  <a:srgbClr val="0070C0"/>
                </a:solidFill>
                <a:sym typeface="+mn-ea"/>
              </a:rPr>
              <a:t>singlet or triplet</a:t>
            </a:r>
            <a:endParaRPr lang="en-US" altLang="zh-CN" sz="2400">
              <a:solidFill>
                <a:srgbClr val="0070C0"/>
              </a:solidFill>
              <a:sym typeface="+mn-ea"/>
            </a:endParaRPr>
          </a:p>
          <a:p>
            <a:r>
              <a:rPr lang="en-US" altLang="zh-CN" sz="2400">
                <a:solidFill>
                  <a:srgbClr val="0070C0"/>
                </a:solidFill>
              </a:rPr>
              <a:t>d-wave:                                 </a:t>
            </a:r>
            <a:r>
              <a:rPr lang="en-US" altLang="zh-CN" sz="2400">
                <a:solidFill>
                  <a:srgbClr val="0070C0"/>
                </a:solidFill>
                <a:sym typeface="+mn-ea"/>
              </a:rPr>
              <a:t>singlet or triplet</a:t>
            </a:r>
            <a:endParaRPr lang="en-US" altLang="zh-CN" sz="2400">
              <a:solidFill>
                <a:srgbClr val="0070C0"/>
              </a:solidFill>
              <a:sym typeface="+mn-ea"/>
            </a:endParaRPr>
          </a:p>
          <a:p>
            <a:r>
              <a:rPr lang="en-US" altLang="zh-CN" sz="2400">
                <a:solidFill>
                  <a:srgbClr val="0070C0"/>
                </a:solidFill>
              </a:rPr>
              <a:t>h-wave:                                 </a:t>
            </a:r>
            <a:r>
              <a:rPr lang="en-US" altLang="zh-CN" sz="2400">
                <a:solidFill>
                  <a:srgbClr val="0070C0"/>
                </a:solidFill>
                <a:sym typeface="+mn-ea"/>
              </a:rPr>
              <a:t>singlet or triplet</a:t>
            </a:r>
            <a:endParaRPr lang="en-US" altLang="zh-CN" sz="2400">
              <a:solidFill>
                <a:srgbClr val="0070C0"/>
              </a:solidFill>
              <a:sym typeface="+mn-ea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H="1">
            <a:off x="2250440" y="4084320"/>
            <a:ext cx="1905" cy="8661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1156970" y="4927600"/>
            <a:ext cx="26562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</a:t>
            </a:r>
            <a:r>
              <a:rPr lang="en-US" altLang="zh-CN">
                <a:solidFill>
                  <a:srgbClr val="FF0000"/>
                </a:solidFill>
              </a:rPr>
              <a:t> angular momentum around the lattice center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763135" y="5083175"/>
            <a:ext cx="26562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 </a:t>
            </a:r>
            <a:r>
              <a:rPr lang="en-US" altLang="zh-CN">
                <a:solidFill>
                  <a:srgbClr val="FF0000"/>
                </a:solidFill>
              </a:rPr>
              <a:t> spin statistics</a:t>
            </a:r>
            <a:endParaRPr lang="en-US" altLang="zh-CN">
              <a:solidFill>
                <a:srgbClr val="FF0000"/>
              </a:solidFill>
            </a:endParaRPr>
          </a:p>
        </p:txBody>
      </p:sp>
      <p:cxnSp>
        <p:nvCxnSpPr>
          <p:cNvPr id="10" name="直接箭头连接符 9"/>
          <p:cNvCxnSpPr>
            <a:stCxn id="7" idx="2"/>
          </p:cNvCxnSpPr>
          <p:nvPr/>
        </p:nvCxnSpPr>
        <p:spPr>
          <a:xfrm>
            <a:off x="2485390" y="5572760"/>
            <a:ext cx="647065" cy="7359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3738880" y="6118225"/>
            <a:ext cx="14490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unrelated</a:t>
            </a:r>
            <a:endParaRPr lang="en-US" altLang="zh-CN">
              <a:solidFill>
                <a:srgbClr val="FF0000"/>
              </a:solidFill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 flipH="1">
            <a:off x="5920740" y="4150360"/>
            <a:ext cx="1905" cy="8661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flipH="1">
            <a:off x="5220335" y="5517515"/>
            <a:ext cx="713740" cy="7918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olidFill>
                  <a:srgbClr val="0070C0"/>
                </a:solidFill>
              </a:rPr>
              <a:t>Topological SCs on QC</a:t>
            </a:r>
            <a:endParaRPr lang="en-US" altLang="zh-CN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5885" y="1600200"/>
            <a:ext cx="8976360" cy="5107305"/>
          </a:xfrm>
        </p:spPr>
        <p:txBody>
          <a:bodyPr>
            <a:normAutofit lnSpcReduction="20000"/>
          </a:bodyPr>
          <a:p>
            <a:r>
              <a:rPr lang="en-US" altLang="zh-CN">
                <a:solidFill>
                  <a:srgbClr val="0070C0"/>
                </a:solidFill>
              </a:rPr>
              <a:t>Two 2D IRRPs of D</a:t>
            </a:r>
            <a:r>
              <a:rPr lang="en-US" altLang="zh-CN" baseline="-25000">
                <a:solidFill>
                  <a:srgbClr val="0070C0"/>
                </a:solidFill>
              </a:rPr>
              <a:t>5</a:t>
            </a:r>
            <a:r>
              <a:rPr lang="en-US" altLang="zh-CN">
                <a:solidFill>
                  <a:srgbClr val="0070C0"/>
                </a:solidFill>
              </a:rPr>
              <a:t> - : (p</a:t>
            </a:r>
            <a:r>
              <a:rPr lang="en-US" altLang="zh-CN" baseline="-25000">
                <a:solidFill>
                  <a:srgbClr val="0070C0"/>
                </a:solidFill>
              </a:rPr>
              <a:t>x</a:t>
            </a:r>
            <a:r>
              <a:rPr lang="en-US" altLang="zh-CN">
                <a:solidFill>
                  <a:srgbClr val="0070C0"/>
                </a:solidFill>
              </a:rPr>
              <a:t>,p</a:t>
            </a:r>
            <a:r>
              <a:rPr lang="en-US" altLang="zh-CN" baseline="-25000">
                <a:solidFill>
                  <a:srgbClr val="0070C0"/>
                </a:solidFill>
              </a:rPr>
              <a:t>y</a:t>
            </a:r>
            <a:r>
              <a:rPr lang="en-US" altLang="zh-CN">
                <a:solidFill>
                  <a:srgbClr val="0070C0"/>
                </a:solidFill>
              </a:rPr>
              <a:t>), (d</a:t>
            </a:r>
            <a:r>
              <a:rPr lang="en-US" altLang="zh-CN" baseline="-25000">
                <a:solidFill>
                  <a:srgbClr val="0070C0"/>
                </a:solidFill>
              </a:rPr>
              <a:t>x2-y2</a:t>
            </a:r>
            <a:r>
              <a:rPr lang="en-US" altLang="zh-CN">
                <a:solidFill>
                  <a:srgbClr val="0070C0"/>
                </a:solidFill>
              </a:rPr>
              <a:t>,d</a:t>
            </a:r>
            <a:r>
              <a:rPr lang="en-US" altLang="zh-CN" baseline="-25000">
                <a:solidFill>
                  <a:srgbClr val="0070C0"/>
                </a:solidFill>
              </a:rPr>
              <a:t>2xy</a:t>
            </a:r>
            <a:r>
              <a:rPr lang="en-US" altLang="zh-CN">
                <a:solidFill>
                  <a:srgbClr val="0070C0"/>
                </a:solidFill>
              </a:rPr>
              <a:t>)</a:t>
            </a:r>
            <a:endParaRPr lang="en-US" altLang="zh-CN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rPr lang="en-US" altLang="zh-CN">
                <a:solidFill>
                  <a:srgbClr val="0070C0"/>
                </a:solidFill>
              </a:rPr>
              <a:t>Possible G-L free-energy minimum: p+ip and d+id,   singlet or triplet  TSC</a:t>
            </a:r>
            <a:endParaRPr lang="en-US" altLang="zh-CN">
              <a:solidFill>
                <a:srgbClr val="0070C0"/>
              </a:solidFill>
            </a:endParaRPr>
          </a:p>
          <a:p>
            <a:r>
              <a:rPr lang="en-US" altLang="zh-CN">
                <a:solidFill>
                  <a:srgbClr val="0070C0"/>
                </a:solidFill>
              </a:rPr>
              <a:t>With each             rotation for i and j simultaneously,</a:t>
            </a:r>
            <a:r>
              <a:rPr lang="en-US" altLang="zh-CN"/>
              <a:t> </a:t>
            </a:r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825" y="2383790"/>
            <a:ext cx="5391150" cy="1609725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5559425" y="2383790"/>
            <a:ext cx="3238500" cy="2012315"/>
            <a:chOff x="8772" y="4093"/>
            <a:chExt cx="5100" cy="3169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72" y="4093"/>
              <a:ext cx="5100" cy="2505"/>
            </a:xfrm>
            <a:prstGeom prst="rect">
              <a:avLst/>
            </a:prstGeom>
          </p:spPr>
        </p:pic>
        <p:graphicFrame>
          <p:nvGraphicFramePr>
            <p:cNvPr id="9" name="对象 8">
              <a:hlinkClick r:id="" action="ppaction://ole?verb="/>
            </p:cNvPr>
            <p:cNvGraphicFramePr>
              <a:graphicFrameLocks noChangeAspect="1"/>
            </p:cNvGraphicFramePr>
            <p:nvPr/>
          </p:nvGraphicFramePr>
          <p:xfrm>
            <a:off x="10210" y="6834"/>
            <a:ext cx="1507" cy="4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" name="" r:id="rId3" imgW="622300" imgH="177165" progId="Equation.KSEE3">
                    <p:embed/>
                  </p:oleObj>
                </mc:Choice>
                <mc:Fallback>
                  <p:oleObj name="" r:id="rId3" imgW="622300" imgH="177165" progId="Equation.KSEE3">
                    <p:embed/>
                    <p:pic>
                      <p:nvPicPr>
                        <p:cNvPr id="0" name="图片 2048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0210" y="6834"/>
                          <a:ext cx="1507" cy="42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1" name="对象 1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320290" y="5527040"/>
          <a:ext cx="1072515" cy="305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5" imgW="622300" imgH="177165" progId="Equation.KSEE3">
                  <p:embed/>
                </p:oleObj>
              </mc:Choice>
              <mc:Fallback>
                <p:oleObj name="" r:id="rId5" imgW="622300" imgH="177165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20290" y="5527040"/>
                        <a:ext cx="1072515" cy="305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272665" y="5991860"/>
          <a:ext cx="5001260" cy="788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" r:id="rId6" imgW="1612900" imgH="254000" progId="Equation.KSEE3">
                  <p:embed/>
                </p:oleObj>
              </mc:Choice>
              <mc:Fallback>
                <p:oleObj name="" r:id="rId6" imgW="1612900" imgH="254000" progId="Equation.KSEE3">
                  <p:embed/>
                  <p:pic>
                    <p:nvPicPr>
                      <p:cNvPr id="0" name="图片 204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72665" y="5991860"/>
                        <a:ext cx="5001260" cy="7880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dirty="0" smtClean="0">
                <a:solidFill>
                  <a:srgbClr val="0070C0"/>
                </a:solidFill>
                <a:sym typeface="+mn-ea"/>
              </a:rPr>
              <a:t>Pairing Phase diagram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17955"/>
            <a:ext cx="8615045" cy="5366385"/>
          </a:xfrm>
        </p:spPr>
        <p:txBody>
          <a:bodyPr>
            <a:normAutofit/>
          </a:bodyPr>
          <a:p>
            <a:r>
              <a:rPr lang="en-US" altLang="zh-CN" sz="3110">
                <a:solidFill>
                  <a:srgbClr val="0070C0"/>
                </a:solidFill>
              </a:rPr>
              <a:t>Pairing phase diagram</a:t>
            </a:r>
            <a:endParaRPr lang="en-US" altLang="zh-CN" sz="3110"/>
          </a:p>
          <a:p>
            <a:endParaRPr lang="en-US" altLang="zh-CN" sz="3110"/>
          </a:p>
          <a:p>
            <a:endParaRPr lang="en-US" altLang="zh-CN" sz="3110"/>
          </a:p>
          <a:p>
            <a:endParaRPr lang="en-US" altLang="zh-CN" sz="3110"/>
          </a:p>
          <a:p>
            <a:endParaRPr lang="en-US" altLang="zh-CN" sz="3110"/>
          </a:p>
          <a:p>
            <a:endParaRPr lang="en-US" altLang="zh-CN" sz="3110"/>
          </a:p>
          <a:p>
            <a:endParaRPr lang="en-US" altLang="zh-CN" sz="3110"/>
          </a:p>
          <a:p>
            <a:endParaRPr lang="en-US" altLang="zh-CN" sz="3110"/>
          </a:p>
          <a:p>
            <a:r>
              <a:rPr lang="en-US" altLang="zh-CN" sz="3110">
                <a:solidFill>
                  <a:srgbClr val="0070C0"/>
                </a:solidFill>
              </a:rPr>
              <a:t>Distinguished by phase-sensitve experiments</a:t>
            </a:r>
            <a:endParaRPr lang="en-US" altLang="zh-CN" sz="3110">
              <a:solidFill>
                <a:srgbClr val="0070C0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0795" y="2425700"/>
            <a:ext cx="9060815" cy="3206750"/>
            <a:chOff x="17" y="3481"/>
            <a:chExt cx="14269" cy="505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7" y="3481"/>
              <a:ext cx="7126" cy="4515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86" y="3482"/>
              <a:ext cx="7301" cy="3870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1616" y="7951"/>
              <a:ext cx="535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rgbClr val="FF0000"/>
                  </a:solidFill>
                </a:rPr>
                <a:t>pairing phase diagram</a:t>
              </a:r>
              <a:endParaRPr lang="en-US" altLang="zh-CN">
                <a:solidFill>
                  <a:srgbClr val="FF0000"/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8006" y="7907"/>
              <a:ext cx="567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rgbClr val="FF0000"/>
                  </a:solidFill>
                </a:rPr>
                <a:t>contour plot of            as function of i </a:t>
              </a:r>
              <a:endParaRPr lang="en-US" altLang="zh-CN">
                <a:solidFill>
                  <a:srgbClr val="FF0000"/>
                </a:solidFill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07" y="8069"/>
              <a:ext cx="701" cy="418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7704" y="7303"/>
              <a:ext cx="280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s-wave singlet </a:t>
              </a:r>
              <a:endParaRPr lang="en-US" altLang="zh-CN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1472" y="7333"/>
              <a:ext cx="281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d+id-wave triplet </a:t>
              </a:r>
              <a:endParaRPr lang="en-US" altLang="zh-CN"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7170" y="274955"/>
            <a:ext cx="8469630" cy="1143000"/>
          </a:xfrm>
        </p:spPr>
        <p:txBody>
          <a:bodyPr>
            <a:normAutofit fontScale="90000"/>
          </a:bodyPr>
          <a:p>
            <a:r>
              <a:rPr lang="en-US" altLang="zh-CN">
                <a:solidFill>
                  <a:srgbClr val="0070C0"/>
                </a:solidFill>
              </a:rPr>
              <a:t>Spontaneous bulk current for chiral TSC </a:t>
            </a:r>
            <a:endParaRPr lang="en-US" altLang="zh-CN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2710" y="1600200"/>
            <a:ext cx="8942070" cy="4526280"/>
          </a:xfrm>
        </p:spPr>
        <p:txBody>
          <a:bodyPr/>
          <a:p>
            <a:r>
              <a:rPr lang="en-US" altLang="zh-CN">
                <a:solidFill>
                  <a:srgbClr val="0070C0"/>
                </a:solidFill>
                <a:sym typeface="+mn-ea"/>
              </a:rPr>
              <a:t>Chiral TSC on crystals: spontaneuos edge current</a:t>
            </a:r>
            <a:endParaRPr lang="en-US" altLang="zh-CN">
              <a:solidFill>
                <a:srgbClr val="0070C0"/>
              </a:solidFill>
              <a:sym typeface="+mn-ea"/>
            </a:endParaRPr>
          </a:p>
          <a:p>
            <a:r>
              <a:rPr lang="en-US" altLang="zh-CN">
                <a:solidFill>
                  <a:srgbClr val="0070C0"/>
                </a:solidFill>
                <a:sym typeface="+mn-ea"/>
              </a:rPr>
              <a:t>Chiral TSC on QCs: spontaneuos bulk  current</a:t>
            </a:r>
            <a:endParaRPr lang="en-US" altLang="zh-CN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zh-CN"/>
              <a:t>  </a:t>
            </a:r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7745" y="2708910"/>
            <a:ext cx="3846830" cy="406336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611505" y="2996565"/>
            <a:ext cx="4020185" cy="1295400"/>
            <a:chOff x="7348" y="4887"/>
            <a:chExt cx="6331" cy="204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48" y="4887"/>
              <a:ext cx="5961" cy="1109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7797" y="6347"/>
              <a:ext cx="588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rgbClr val="0070C0"/>
                  </a:solidFill>
                </a:rPr>
                <a:t>Set  A=0, spontaneous super current</a:t>
              </a:r>
              <a:r>
                <a:rPr lang="en-US" altLang="zh-CN"/>
                <a:t> </a:t>
              </a:r>
              <a:endParaRPr lang="en-US" altLang="zh-CN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170180" y="4549775"/>
            <a:ext cx="469773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200">
                <a:solidFill>
                  <a:srgbClr val="FF0000"/>
                </a:solidFill>
              </a:rPr>
              <a:t>crystal:   current appear where the translation symmetry breaks, edge</a:t>
            </a:r>
            <a:endParaRPr lang="en-US" altLang="zh-CN" sz="2000">
              <a:solidFill>
                <a:srgbClr val="FF0000"/>
              </a:solidFill>
            </a:endParaRPr>
          </a:p>
          <a:p>
            <a:endParaRPr lang="en-US" altLang="zh-CN" sz="2000">
              <a:solidFill>
                <a:srgbClr val="FF0000"/>
              </a:solidFill>
            </a:endParaRPr>
          </a:p>
          <a:p>
            <a:r>
              <a:rPr lang="en-US" altLang="zh-CN" sz="2200">
                <a:solidFill>
                  <a:srgbClr val="FF0000"/>
                </a:solidFill>
              </a:rPr>
              <a:t>QC: </a:t>
            </a:r>
            <a:r>
              <a:rPr lang="en-US" altLang="zh-CN" sz="2200">
                <a:solidFill>
                  <a:srgbClr val="FF0000"/>
                </a:solidFill>
                <a:sym typeface="+mn-ea"/>
              </a:rPr>
              <a:t>current appear everywhere as the translation symmetry breaks in the bluk!</a:t>
            </a:r>
            <a:endParaRPr lang="en-US" altLang="zh-CN" sz="2200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olidFill>
                  <a:schemeClr val="tx2"/>
                </a:solidFill>
              </a:rPr>
              <a:t>Brief Summary for Topic I </a:t>
            </a:r>
            <a:endParaRPr lang="en-US" altLang="zh-CN">
              <a:solidFill>
                <a:schemeClr val="tx2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2245" y="1600200"/>
            <a:ext cx="8900160" cy="5064125"/>
          </a:xfrm>
        </p:spPr>
        <p:txBody>
          <a:bodyPr>
            <a:normAutofit lnSpcReduction="20000"/>
          </a:bodyPr>
          <a:p>
            <a:r>
              <a:rPr lang="en-US" altLang="zh-CN">
                <a:solidFill>
                  <a:schemeClr val="tx2"/>
                </a:solidFill>
              </a:rPr>
              <a:t>The K-L pairing mechanism generized to QC</a:t>
            </a:r>
            <a:endParaRPr lang="en-US" altLang="zh-CN">
              <a:solidFill>
                <a:schemeClr val="tx2"/>
              </a:solidFill>
            </a:endParaRPr>
          </a:p>
          <a:p>
            <a:endParaRPr lang="en-US" altLang="zh-CN">
              <a:solidFill>
                <a:schemeClr val="tx2"/>
              </a:solidFill>
            </a:endParaRPr>
          </a:p>
          <a:p>
            <a:endParaRPr lang="en-US" altLang="zh-CN">
              <a:solidFill>
                <a:schemeClr val="tx2"/>
              </a:solidFill>
            </a:endParaRPr>
          </a:p>
          <a:p>
            <a:r>
              <a:rPr lang="en-US" altLang="zh-CN">
                <a:solidFill>
                  <a:schemeClr val="tx2"/>
                </a:solidFill>
              </a:rPr>
              <a:t>Pairing symmetries classified by IRRPs of D</a:t>
            </a:r>
            <a:r>
              <a:rPr lang="en-US" altLang="zh-CN" baseline="-25000">
                <a:solidFill>
                  <a:schemeClr val="tx2"/>
                </a:solidFill>
              </a:rPr>
              <a:t>5</a:t>
            </a:r>
            <a:r>
              <a:rPr lang="en-US" altLang="zh-CN">
                <a:solidFill>
                  <a:schemeClr val="tx2"/>
                </a:solidFill>
              </a:rPr>
              <a:t> </a:t>
            </a:r>
            <a:endParaRPr lang="en-US" altLang="zh-CN">
              <a:solidFill>
                <a:schemeClr val="tx2"/>
              </a:solidFill>
            </a:endParaRPr>
          </a:p>
          <a:p>
            <a:endParaRPr lang="en-US" altLang="zh-CN">
              <a:solidFill>
                <a:schemeClr val="tx2"/>
              </a:solidFill>
            </a:endParaRPr>
          </a:p>
          <a:p>
            <a:endParaRPr lang="en-US" altLang="zh-CN">
              <a:solidFill>
                <a:schemeClr val="tx2"/>
              </a:solidFill>
            </a:endParaRPr>
          </a:p>
          <a:p>
            <a:r>
              <a:rPr lang="en-US" altLang="zh-CN">
                <a:solidFill>
                  <a:schemeClr val="tx2"/>
                </a:solidFill>
              </a:rPr>
              <a:t>Universal spontaneous bulk current for chiral TSC</a:t>
            </a:r>
            <a:endParaRPr lang="en-US" altLang="zh-CN"/>
          </a:p>
          <a:p>
            <a:endParaRPr lang="en-US" altLang="zh-CN"/>
          </a:p>
          <a:p>
            <a:pPr marL="0" indent="0">
              <a:buNone/>
            </a:pPr>
            <a:r>
              <a:rPr lang="en-US" altLang="zh-CN"/>
              <a:t>                       </a:t>
            </a:r>
            <a:r>
              <a:rPr lang="en-US" altLang="zh-CN">
                <a:solidFill>
                  <a:srgbClr val="FF0000"/>
                </a:solidFill>
              </a:rPr>
              <a:t>(Rare on periodic lattices)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>
            <p:custDataLst>
              <p:tags r:id="rId1"/>
            </p:custDataLst>
          </p:nvPr>
        </p:nvSpPr>
        <p:spPr>
          <a:xfrm>
            <a:off x="20955" y="6428105"/>
            <a:ext cx="91332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dirty="0" smtClean="0">
                <a:solidFill>
                  <a:srgbClr val="00B050"/>
                </a:solidFill>
              </a:rPr>
              <a:t>                                 Y. Cao, et al,  Phys. Rev. Lett. 125, 017002(2020)</a:t>
            </a:r>
            <a:endParaRPr lang="en-US" altLang="zh-CN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Outline</a:t>
            </a:r>
            <a:endParaRPr lang="en-US" altLang="zh-CN" dirty="0" smtClean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743710"/>
            <a:ext cx="8483600" cy="4526280"/>
          </a:xfrm>
        </p:spPr>
        <p:txBody>
          <a:bodyPr>
            <a:normAutofit/>
          </a:bodyPr>
          <a:lstStyle/>
          <a:p>
            <a:r>
              <a:rPr lang="en-US" altLang="zh-CN" sz="2700" dirty="0" smtClean="0">
                <a:solidFill>
                  <a:srgbClr val="0070C0"/>
                </a:solidFill>
              </a:rPr>
              <a:t>Introduction</a:t>
            </a:r>
            <a:endParaRPr lang="en-US" altLang="zh-CN" sz="27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zh-CN" sz="2700" dirty="0">
                <a:solidFill>
                  <a:srgbClr val="0070C0"/>
                </a:solidFill>
              </a:rPr>
              <a:t> </a:t>
            </a:r>
            <a:r>
              <a:rPr lang="en-US" altLang="zh-CN" sz="2700" dirty="0" smtClean="0">
                <a:solidFill>
                  <a:srgbClr val="0070C0"/>
                </a:solidFill>
              </a:rPr>
              <a:t>               </a:t>
            </a:r>
            <a:endParaRPr lang="en-US" altLang="zh-CN" sz="2700" dirty="0" smtClean="0">
              <a:solidFill>
                <a:srgbClr val="0070C0"/>
              </a:solidFill>
            </a:endParaRPr>
          </a:p>
          <a:p>
            <a:r>
              <a:rPr lang="en-US" altLang="zh-CN" sz="2700" dirty="0" smtClean="0">
                <a:solidFill>
                  <a:srgbClr val="0070C0"/>
                </a:solidFill>
              </a:rPr>
              <a:t>Exotic SC states driven by e-e interaction on intrinsic QCs </a:t>
            </a:r>
            <a:endParaRPr lang="en-US" altLang="zh-CN" sz="2700" dirty="0" smtClean="0">
              <a:solidFill>
                <a:srgbClr val="0070C0"/>
              </a:solidFill>
            </a:endParaRPr>
          </a:p>
          <a:p>
            <a:endParaRPr lang="en-US" altLang="zh-CN" sz="2700" dirty="0" smtClean="0">
              <a:solidFill>
                <a:srgbClr val="0070C0"/>
              </a:solidFill>
            </a:endParaRPr>
          </a:p>
          <a:p>
            <a:r>
              <a:rPr lang="en-US" altLang="zh-CN" sz="2700" dirty="0" smtClean="0">
                <a:solidFill>
                  <a:srgbClr val="FF0000"/>
                </a:solidFill>
                <a:sym typeface="+mn-ea"/>
              </a:rPr>
              <a:t>Exotic SC states driven by e-e interaction on extrinsic QCs</a:t>
            </a:r>
            <a:endParaRPr lang="en-US" altLang="zh-CN" sz="2700" dirty="0" smtClean="0">
              <a:solidFill>
                <a:srgbClr val="0070C0"/>
              </a:solidFill>
              <a:sym typeface="+mn-ea"/>
            </a:endParaRPr>
          </a:p>
          <a:p>
            <a:pPr marL="0" indent="0">
              <a:buNone/>
            </a:pPr>
            <a:endParaRPr lang="en-US" altLang="zh-CN" sz="2700" dirty="0" smtClean="0">
              <a:solidFill>
                <a:srgbClr val="0070C0"/>
              </a:solidFill>
            </a:endParaRPr>
          </a:p>
          <a:p>
            <a:r>
              <a:rPr lang="en-US" altLang="zh-CN" sz="2700" dirty="0" smtClean="0">
                <a:solidFill>
                  <a:srgbClr val="0070C0"/>
                </a:solidFill>
              </a:rPr>
              <a:t>Discussions &amp; Conclusion</a:t>
            </a:r>
            <a:endParaRPr lang="en-US" altLang="zh-CN" sz="2700" dirty="0" smtClean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955" y="5732145"/>
            <a:ext cx="91332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B050"/>
                </a:solidFill>
              </a:rPr>
              <a:t>Y. Cao, et al,  Phys. Rev. Lett. 125, 017002(2020); Y.-B. Liu, et al,  Phys. Rev. B 107, 014501 (2023).</a:t>
            </a:r>
            <a:endParaRPr lang="en-US" altLang="zh-CN" dirty="0" smtClean="0">
              <a:solidFill>
                <a:srgbClr val="00B050"/>
              </a:solidFill>
            </a:endParaRPr>
          </a:p>
          <a:p>
            <a:r>
              <a:rPr lang="en-US" altLang="zh-CN" dirty="0" smtClean="0">
                <a:solidFill>
                  <a:srgbClr val="00B050"/>
                </a:solidFill>
              </a:rPr>
              <a:t>Y. Zhang, et al, SCPMA 65, 287411 (2022);  Y.-B. Liu, et al, arXiv: 2301.07553 ; arXiv: 2301.06357.</a:t>
            </a:r>
            <a:endParaRPr lang="en-US" altLang="zh-CN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12382"/>
            <a:ext cx="8229600" cy="1143000"/>
          </a:xfrm>
        </p:spPr>
        <p:txBody>
          <a:bodyPr/>
          <a:p>
            <a:r>
              <a:rPr lang="en-US" altLang="zh-CN">
                <a:solidFill>
                  <a:schemeClr val="tx2"/>
                </a:solidFill>
              </a:rPr>
              <a:t>Main points for Topic II</a:t>
            </a:r>
            <a:endParaRPr lang="en-US" altLang="zh-CN">
              <a:solidFill>
                <a:schemeClr val="tx2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6540" y="1241425"/>
            <a:ext cx="8780145" cy="5539740"/>
          </a:xfrm>
        </p:spPr>
        <p:txBody>
          <a:bodyPr>
            <a:normAutofit/>
          </a:bodyPr>
          <a:p>
            <a:r>
              <a:rPr lang="en-US" altLang="zh-CN" sz="3000">
                <a:solidFill>
                  <a:schemeClr val="tx2"/>
                </a:solidFill>
              </a:rPr>
              <a:t>The extrinsic QC: periodic in each layer</a:t>
            </a:r>
            <a:endParaRPr lang="en-US" altLang="zh-CN" sz="300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altLang="zh-CN" sz="3000">
                <a:solidFill>
                  <a:schemeClr val="tx2"/>
                </a:solidFill>
              </a:rPr>
              <a:t>        Quasi-period : reflected in weak interlayer coupling</a:t>
            </a:r>
            <a:endParaRPr lang="en-US" altLang="zh-CN" sz="300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altLang="zh-CN" sz="3000">
              <a:solidFill>
                <a:schemeClr val="tx2"/>
              </a:solidFill>
            </a:endParaRPr>
          </a:p>
          <a:p>
            <a:r>
              <a:rPr lang="en-US" altLang="zh-CN" sz="3000">
                <a:solidFill>
                  <a:schemeClr val="tx2"/>
                </a:solidFill>
              </a:rPr>
              <a:t>New SC mechanism for extrinsic QC:</a:t>
            </a:r>
            <a:endParaRPr lang="en-US" altLang="zh-CN" sz="300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altLang="zh-CN" sz="3000">
                <a:solidFill>
                  <a:schemeClr val="tx2"/>
                </a:solidFill>
              </a:rPr>
              <a:t>        </a:t>
            </a:r>
            <a:r>
              <a:rPr lang="en-US" altLang="zh-CN" sz="3000">
                <a:solidFill>
                  <a:schemeClr val="tx2"/>
                </a:solidFill>
                <a:sym typeface="+mn-ea"/>
              </a:rPr>
              <a:t>Monolayer SC + interlayer Josephson coupling </a:t>
            </a:r>
            <a:r>
              <a:rPr lang="en-US" altLang="zh-CN" sz="3000">
                <a:solidFill>
                  <a:srgbClr val="FF0000"/>
                </a:solidFill>
                <a:sym typeface="+mn-ea"/>
              </a:rPr>
              <a:t>(IJC)</a:t>
            </a:r>
            <a:endParaRPr lang="en-US" altLang="zh-CN" sz="300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sz="3000">
                <a:solidFill>
                  <a:schemeClr val="tx2"/>
                </a:solidFill>
              </a:rPr>
              <a:t>       </a:t>
            </a:r>
            <a:endParaRPr lang="en-US" altLang="zh-CN" sz="3000">
              <a:solidFill>
                <a:schemeClr val="tx2"/>
              </a:solidFill>
            </a:endParaRPr>
          </a:p>
          <a:p>
            <a:r>
              <a:rPr lang="en-US" altLang="zh-CN" sz="3000">
                <a:solidFill>
                  <a:schemeClr val="tx2"/>
                </a:solidFill>
              </a:rPr>
              <a:t>Such IJC can generate various exotic SCs</a:t>
            </a:r>
            <a:endParaRPr lang="en-US" altLang="zh-CN" sz="300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altLang="zh-CN" sz="3000">
                <a:solidFill>
                  <a:schemeClr val="tx2"/>
                </a:solidFill>
              </a:rPr>
              <a:t>        A</a:t>
            </a:r>
            <a:r>
              <a:rPr lang="en-US" altLang="zh-CN" sz="2800">
                <a:solidFill>
                  <a:schemeClr val="tx2"/>
                </a:solidFill>
              </a:rPr>
              <a:t>.  Make chiral TSC from non-TSC</a:t>
            </a:r>
            <a:endParaRPr lang="en-US" altLang="zh-CN" sz="280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altLang="zh-CN" sz="2800">
                <a:solidFill>
                  <a:schemeClr val="tx2"/>
                </a:solidFill>
              </a:rPr>
              <a:t>         B.  Charge-4e SC emerges as vestigial phase</a:t>
            </a:r>
            <a:endParaRPr lang="en-US" altLang="zh-CN" sz="280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>
            <p:custDataLst>
              <p:tags r:id="rId1"/>
            </p:custDataLst>
          </p:nvPr>
        </p:nvSpPr>
        <p:spPr>
          <a:xfrm>
            <a:off x="523240" y="6449695"/>
            <a:ext cx="84543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dirty="0" smtClean="0">
                <a:solidFill>
                  <a:srgbClr val="00B050"/>
                </a:solidFill>
              </a:rPr>
              <a:t>Y.-B. Liu, et al,  Phys. Rev. B 107, 014501 (2023);  arXiv: 2301.07553 ; arXiv: 2301.06357.</a:t>
            </a:r>
            <a:endParaRPr lang="en-US" altLang="zh-CN" dirty="0" smtClean="0">
              <a:solidFill>
                <a:srgbClr val="00B05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858895" y="4064635"/>
            <a:ext cx="28733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 sz="2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 altLang="zh-CN">
                <a:solidFill>
                  <a:schemeClr val="tx2"/>
                </a:solidFill>
              </a:rPr>
              <a:t>A Special Case:T</a:t>
            </a:r>
            <a:r>
              <a:rPr lang="en-US" altLang="zh-CN">
                <a:solidFill>
                  <a:schemeClr val="tx2"/>
                </a:solidFill>
                <a:sym typeface="+mn-ea"/>
              </a:rPr>
              <a:t>he 45</a:t>
            </a:r>
            <a:r>
              <a:rPr lang="en-US" altLang="zh-CN" baseline="30000">
                <a:solidFill>
                  <a:schemeClr val="tx2"/>
                </a:solidFill>
                <a:sym typeface="+mn-ea"/>
              </a:rPr>
              <a:t>o</a:t>
            </a:r>
            <a:r>
              <a:rPr lang="en-US" altLang="zh-CN">
                <a:solidFill>
                  <a:schemeClr val="tx2"/>
                </a:solidFill>
                <a:sym typeface="+mn-ea"/>
              </a:rPr>
              <a:t>-TB Cuprates</a:t>
            </a:r>
            <a:endParaRPr lang="en-US" altLang="zh-CN">
              <a:solidFill>
                <a:schemeClr val="tx2"/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84935"/>
            <a:ext cx="8229600" cy="4525963"/>
          </a:xfrm>
        </p:spPr>
        <p:txBody>
          <a:bodyPr/>
          <a:p>
            <a:r>
              <a:rPr lang="en-US" altLang="zh-CN">
                <a:solidFill>
                  <a:schemeClr val="tx2"/>
                </a:solidFill>
              </a:rPr>
              <a:t>Each D</a:t>
            </a:r>
            <a:r>
              <a:rPr lang="en-US" altLang="zh-CN" baseline="-25000">
                <a:solidFill>
                  <a:schemeClr val="tx2"/>
                </a:solidFill>
              </a:rPr>
              <a:t>4 </a:t>
            </a:r>
            <a:r>
              <a:rPr lang="en-US" altLang="zh-CN">
                <a:solidFill>
                  <a:schemeClr val="tx2"/>
                </a:solidFill>
              </a:rPr>
              <a:t>-symmetric monolayer carries d-wave SC with pairing angular momentum (PAM) L=2</a:t>
            </a:r>
            <a:endParaRPr lang="en-US" altLang="zh-CN">
              <a:solidFill>
                <a:schemeClr val="tx2"/>
              </a:solidFill>
            </a:endParaRPr>
          </a:p>
          <a:p>
            <a:r>
              <a:rPr lang="en-US" altLang="zh-CN">
                <a:solidFill>
                  <a:schemeClr val="tx2"/>
                </a:solidFill>
                <a:sym typeface="+mn-ea"/>
              </a:rPr>
              <a:t>T</a:t>
            </a:r>
            <a:r>
              <a:rPr lang="en-US" altLang="zh-CN">
                <a:solidFill>
                  <a:schemeClr val="tx2"/>
                </a:solidFill>
                <a:sym typeface="+mn-ea"/>
              </a:rPr>
              <a:t>he 45</a:t>
            </a:r>
            <a:r>
              <a:rPr lang="en-US" altLang="zh-CN" baseline="30000">
                <a:solidFill>
                  <a:schemeClr val="tx2"/>
                </a:solidFill>
                <a:sym typeface="+mn-ea"/>
              </a:rPr>
              <a:t>o</a:t>
            </a:r>
            <a:r>
              <a:rPr lang="en-US" altLang="zh-CN">
                <a:solidFill>
                  <a:schemeClr val="tx2"/>
                </a:solidFill>
                <a:sym typeface="+mn-ea"/>
              </a:rPr>
              <a:t>-TB : </a:t>
            </a:r>
            <a:r>
              <a:rPr lang="en-US" altLang="zh-CN">
                <a:solidFill>
                  <a:schemeClr val="tx2"/>
                </a:solidFill>
              </a:rPr>
              <a:t>forms an extrinsic QC</a:t>
            </a:r>
            <a:endParaRPr lang="en-US" altLang="zh-CN">
              <a:solidFill>
                <a:schemeClr val="tx2"/>
              </a:solidFill>
            </a:endParaRPr>
          </a:p>
          <a:p>
            <a:r>
              <a:rPr lang="en-US" altLang="zh-CN">
                <a:solidFill>
                  <a:schemeClr val="tx2"/>
                </a:solidFill>
              </a:rPr>
              <a:t>The two ODPs can couple through IJC</a:t>
            </a:r>
            <a:endParaRPr lang="en-US" altLang="zh-CN">
              <a:solidFill>
                <a:schemeClr val="tx2"/>
              </a:solidFill>
            </a:endParaRPr>
          </a:p>
          <a:p>
            <a:r>
              <a:rPr lang="en-US" altLang="zh-CN">
                <a:solidFill>
                  <a:schemeClr val="tx2"/>
                </a:solidFill>
              </a:rPr>
              <a:t>The Ginzburg-Landau theory:   d+id chiral TSC</a:t>
            </a:r>
            <a:endParaRPr lang="en-US" altLang="zh-CN">
              <a:solidFill>
                <a:schemeClr val="tx2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29640" y="4389120"/>
            <a:ext cx="3989070" cy="22040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003800" y="4318000"/>
            <a:ext cx="2409190" cy="241871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520940" y="4797425"/>
            <a:ext cx="144335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olidFill>
                  <a:srgbClr val="00B050"/>
                </a:solidFill>
              </a:rPr>
              <a:t>Y</a:t>
            </a:r>
            <a:r>
              <a:rPr lang="en-US" altLang="zh-CN">
                <a:solidFill>
                  <a:srgbClr val="00B050"/>
                </a:solidFill>
              </a:rPr>
              <a:t>.</a:t>
            </a:r>
            <a:r>
              <a:rPr lang="zh-CN" altLang="en-US">
                <a:solidFill>
                  <a:srgbClr val="00B050"/>
                </a:solidFill>
              </a:rPr>
              <a:t> Zhu</a:t>
            </a:r>
            <a:r>
              <a:rPr lang="en-US" altLang="zh-CN">
                <a:solidFill>
                  <a:srgbClr val="00B050"/>
                </a:solidFill>
              </a:rPr>
              <a:t>, et al, </a:t>
            </a:r>
            <a:endParaRPr lang="en-US" altLang="zh-CN">
              <a:solidFill>
                <a:srgbClr val="00B050"/>
              </a:solidFill>
            </a:endParaRPr>
          </a:p>
          <a:p>
            <a:r>
              <a:rPr lang="en-US" altLang="zh-CN">
                <a:solidFill>
                  <a:srgbClr val="00B050"/>
                </a:solidFill>
              </a:rPr>
              <a:t>PRX2021</a:t>
            </a:r>
            <a:endParaRPr lang="en-US" altLang="zh-CN">
              <a:solidFill>
                <a:srgbClr val="00B050"/>
              </a:solidFill>
            </a:endParaRPr>
          </a:p>
          <a:p>
            <a:r>
              <a:rPr lang="zh-CN" altLang="en-US">
                <a:solidFill>
                  <a:srgbClr val="00B050"/>
                </a:solidFill>
                <a:sym typeface="+mn-ea"/>
              </a:rPr>
              <a:t>O. Can, </a:t>
            </a:r>
            <a:r>
              <a:rPr lang="en-US" altLang="zh-CN">
                <a:solidFill>
                  <a:srgbClr val="00B050"/>
                </a:solidFill>
                <a:sym typeface="+mn-ea"/>
              </a:rPr>
              <a:t>et al</a:t>
            </a:r>
            <a:r>
              <a:rPr lang="zh-CN" altLang="en-US">
                <a:solidFill>
                  <a:srgbClr val="00B050"/>
                </a:solidFill>
                <a:sym typeface="+mn-ea"/>
              </a:rPr>
              <a:t>, Nat. Phys. 17, 519(2021)</a:t>
            </a:r>
            <a:endParaRPr lang="en-US" altLang="zh-CN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12382"/>
            <a:ext cx="8229600" cy="1143000"/>
          </a:xfrm>
        </p:spPr>
        <p:txBody>
          <a:bodyPr/>
          <a:p>
            <a:r>
              <a:rPr lang="en-US" altLang="zh-CN">
                <a:solidFill>
                  <a:schemeClr val="tx2"/>
                </a:solidFill>
              </a:rPr>
              <a:t>Our General Theory</a:t>
            </a:r>
            <a:endParaRPr lang="en-US" altLang="zh-CN">
              <a:solidFill>
                <a:schemeClr val="tx2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97915"/>
            <a:ext cx="8520430" cy="5725160"/>
          </a:xfrm>
        </p:spPr>
        <p:txBody>
          <a:bodyPr>
            <a:normAutofit lnSpcReduction="10000"/>
          </a:bodyPr>
          <a:p>
            <a:r>
              <a:rPr lang="en-US" altLang="zh-CN" sz="2800">
                <a:solidFill>
                  <a:schemeClr val="tx2"/>
                </a:solidFill>
              </a:rPr>
              <a:t>Take a twist bilayer. Suppose e</a:t>
            </a:r>
            <a:r>
              <a:rPr lang="en-US" altLang="zh-CN" sz="2800">
                <a:solidFill>
                  <a:schemeClr val="tx2"/>
                </a:solidFill>
                <a:sym typeface="+mn-ea"/>
              </a:rPr>
              <a:t>ach D</a:t>
            </a:r>
            <a:r>
              <a:rPr lang="en-US" altLang="zh-CN" sz="2800" baseline="-25000">
                <a:solidFill>
                  <a:schemeClr val="tx2"/>
                </a:solidFill>
                <a:sym typeface="+mn-ea"/>
              </a:rPr>
              <a:t>n</a:t>
            </a:r>
            <a:r>
              <a:rPr lang="en-US" altLang="zh-CN" sz="2800">
                <a:solidFill>
                  <a:schemeClr val="tx2"/>
                </a:solidFill>
                <a:sym typeface="+mn-ea"/>
              </a:rPr>
              <a:t>-symmetric (n=4/6) crystalline monolayer carries non-TSC with PAM  L=n/2</a:t>
            </a:r>
            <a:r>
              <a:rPr lang="en-US" altLang="zh-CN" sz="2800" baseline="-25000">
                <a:solidFill>
                  <a:schemeClr val="tx2"/>
                </a:solidFill>
                <a:sym typeface="+mn-ea"/>
              </a:rPr>
              <a:t> </a:t>
            </a:r>
            <a:endParaRPr lang="en-US" altLang="zh-CN" sz="280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altLang="zh-CN" sz="2800">
                <a:solidFill>
                  <a:schemeClr val="tx2"/>
                </a:solidFill>
                <a:sym typeface="+mn-ea"/>
              </a:rPr>
              <a:t>     Maximumly twist: D</a:t>
            </a:r>
            <a:r>
              <a:rPr lang="en-US" altLang="zh-CN" sz="2800" baseline="-25000">
                <a:solidFill>
                  <a:schemeClr val="tx2"/>
                </a:solidFill>
                <a:sym typeface="+mn-ea"/>
              </a:rPr>
              <a:t>nd</a:t>
            </a:r>
            <a:r>
              <a:rPr lang="en-US" altLang="zh-CN" sz="2800">
                <a:solidFill>
                  <a:schemeClr val="tx2"/>
                </a:solidFill>
                <a:sym typeface="+mn-ea"/>
              </a:rPr>
              <a:t> ~D</a:t>
            </a:r>
            <a:r>
              <a:rPr lang="en-US" altLang="zh-CN" sz="2800" baseline="-25000">
                <a:solidFill>
                  <a:schemeClr val="tx2"/>
                </a:solidFill>
                <a:sym typeface="+mn-ea"/>
              </a:rPr>
              <a:t>2n</a:t>
            </a:r>
            <a:r>
              <a:rPr lang="en-US" altLang="zh-CN" sz="2800">
                <a:solidFill>
                  <a:schemeClr val="tx2"/>
                </a:solidFill>
                <a:sym typeface="+mn-ea"/>
              </a:rPr>
              <a:t> . Consequence of IJC?</a:t>
            </a:r>
            <a:endParaRPr lang="en-US" altLang="zh-CN" sz="2800">
              <a:solidFill>
                <a:schemeClr val="tx2"/>
              </a:solidFill>
              <a:sym typeface="+mn-ea"/>
            </a:endParaRPr>
          </a:p>
          <a:p>
            <a:pPr marL="0" indent="0">
              <a:buNone/>
            </a:pPr>
            <a:endParaRPr lang="en-US" altLang="zh-CN" sz="2800">
              <a:solidFill>
                <a:schemeClr val="tx2"/>
              </a:solidFill>
              <a:sym typeface="+mn-ea"/>
            </a:endParaRPr>
          </a:p>
          <a:p>
            <a:pPr marL="0" indent="0">
              <a:buNone/>
            </a:pPr>
            <a:endParaRPr lang="en-US" altLang="zh-CN" sz="2800">
              <a:solidFill>
                <a:schemeClr val="tx2"/>
              </a:solidFill>
              <a:sym typeface="+mn-ea"/>
            </a:endParaRPr>
          </a:p>
          <a:p>
            <a:pPr marL="0" indent="0">
              <a:buNone/>
            </a:pPr>
            <a:endParaRPr lang="en-US" altLang="zh-CN" sz="2800">
              <a:solidFill>
                <a:schemeClr val="tx2"/>
              </a:solidFill>
              <a:sym typeface="+mn-ea"/>
            </a:endParaRPr>
          </a:p>
          <a:p>
            <a:pPr marL="0" indent="0">
              <a:buNone/>
            </a:pPr>
            <a:endParaRPr lang="en-US" altLang="zh-CN" sz="2800">
              <a:solidFill>
                <a:schemeClr val="tx2"/>
              </a:solidFill>
              <a:sym typeface="+mn-ea"/>
            </a:endParaRPr>
          </a:p>
          <a:p>
            <a:pPr marL="0" indent="0">
              <a:buNone/>
            </a:pPr>
            <a:endParaRPr lang="en-US" altLang="zh-CN" sz="2800">
              <a:solidFill>
                <a:schemeClr val="tx2"/>
              </a:solidFill>
              <a:sym typeface="+mn-ea"/>
            </a:endParaRPr>
          </a:p>
          <a:p>
            <a:pPr marL="0" indent="0">
              <a:buNone/>
            </a:pPr>
            <a:endParaRPr lang="en-US" altLang="zh-CN" sz="2800">
              <a:solidFill>
                <a:schemeClr val="tx2"/>
              </a:solidFill>
            </a:endParaRPr>
          </a:p>
          <a:p>
            <a:r>
              <a:rPr lang="en-US" altLang="zh-CN" sz="2800">
                <a:solidFill>
                  <a:schemeClr val="tx2"/>
                </a:solidFill>
                <a:sym typeface="+mn-ea"/>
              </a:rPr>
              <a:t>Ground-state phase: c</a:t>
            </a:r>
            <a:r>
              <a:rPr lang="en-US" altLang="zh-CN" sz="2800">
                <a:solidFill>
                  <a:schemeClr val="tx2"/>
                </a:solidFill>
              </a:rPr>
              <a:t>hiral TSC   (</a:t>
            </a:r>
            <a:r>
              <a:rPr lang="en-US" altLang="zh-CN" sz="2800">
                <a:solidFill>
                  <a:schemeClr val="tx2"/>
                </a:solidFill>
                <a:sym typeface="+mn-ea"/>
              </a:rPr>
              <a:t>d+id (</a:t>
            </a:r>
            <a:r>
              <a:rPr lang="en-US" altLang="zh-CN" sz="2800">
                <a:solidFill>
                  <a:schemeClr val="tx2"/>
                </a:solidFill>
                <a:sym typeface="+mn-ea"/>
              </a:rPr>
              <a:t>n=4</a:t>
            </a:r>
            <a:r>
              <a:rPr lang="en-US" altLang="zh-CN" sz="2800">
                <a:solidFill>
                  <a:schemeClr val="tx2"/>
                </a:solidFill>
                <a:sym typeface="+mn-ea"/>
              </a:rPr>
              <a:t>) ;  f+if (</a:t>
            </a:r>
            <a:r>
              <a:rPr lang="en-US" altLang="zh-CN" sz="2800">
                <a:solidFill>
                  <a:schemeClr val="tx2"/>
                </a:solidFill>
                <a:sym typeface="+mn-ea"/>
              </a:rPr>
              <a:t>n=6</a:t>
            </a:r>
            <a:r>
              <a:rPr lang="en-US" altLang="zh-CN" sz="2800">
                <a:solidFill>
                  <a:schemeClr val="tx2"/>
                </a:solidFill>
                <a:sym typeface="+mn-ea"/>
              </a:rPr>
              <a:t>) )</a:t>
            </a:r>
            <a:r>
              <a:rPr lang="en-US" altLang="zh-CN" sz="2800">
                <a:solidFill>
                  <a:schemeClr val="tx2"/>
                </a:solidFill>
              </a:rPr>
              <a:t>              </a:t>
            </a:r>
            <a:endParaRPr lang="en-US" altLang="zh-CN" sz="2800">
              <a:solidFill>
                <a:schemeClr val="tx2"/>
              </a:solidFill>
            </a:endParaRPr>
          </a:p>
          <a:p>
            <a:r>
              <a:rPr lang="en-US" altLang="zh-CN" sz="2800">
                <a:solidFill>
                  <a:schemeClr val="tx2"/>
                </a:solidFill>
                <a:sym typeface="+mn-ea"/>
              </a:rPr>
              <a:t>Vestigial phases:   c</a:t>
            </a:r>
            <a:r>
              <a:rPr lang="en-US" altLang="zh-CN" sz="2800">
                <a:solidFill>
                  <a:schemeClr val="tx2"/>
                </a:solidFill>
              </a:rPr>
              <a:t>harge-4e SC &amp; chiral metal  </a:t>
            </a:r>
            <a:endParaRPr lang="en-US" altLang="zh-CN" sz="2800">
              <a:solidFill>
                <a:schemeClr val="tx2"/>
              </a:solidFill>
            </a:endParaRPr>
          </a:p>
          <a:p>
            <a:r>
              <a:rPr lang="en-US" altLang="zh-CN" sz="2800">
                <a:solidFill>
                  <a:schemeClr val="tx2"/>
                </a:solidFill>
              </a:rPr>
              <a:t>Based on G-L theory and </a:t>
            </a:r>
            <a:r>
              <a:rPr lang="en-US" altLang="zh-CN" sz="2800">
                <a:solidFill>
                  <a:schemeClr val="tx2"/>
                </a:solidFill>
                <a:sym typeface="+mn-ea"/>
              </a:rPr>
              <a:t>combined </a:t>
            </a:r>
            <a:r>
              <a:rPr lang="en-US" altLang="zh-CN" sz="2800">
                <a:solidFill>
                  <a:schemeClr val="tx2"/>
                </a:solidFill>
              </a:rPr>
              <a:t>RG/MC calculations.  </a:t>
            </a:r>
            <a:endParaRPr lang="en-US" altLang="zh-CN" sz="2800">
              <a:solidFill>
                <a:schemeClr val="tx2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743710" y="2556510"/>
            <a:ext cx="7129780" cy="2441575"/>
            <a:chOff x="3302" y="6738"/>
            <a:chExt cx="11888" cy="3955"/>
          </a:xfrm>
        </p:grpSpPr>
        <p:sp>
          <p:nvSpPr>
            <p:cNvPr id="5" name="文本框 4"/>
            <p:cNvSpPr txBox="1"/>
            <p:nvPr/>
          </p:nvSpPr>
          <p:spPr>
            <a:xfrm>
              <a:off x="10662" y="8013"/>
              <a:ext cx="4528" cy="149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dirty="0" smtClean="0">
                  <a:solidFill>
                    <a:srgbClr val="00B050"/>
                  </a:solidFill>
                  <a:sym typeface="+mn-ea"/>
                </a:rPr>
                <a:t>Y.-B. Liu, et al,  PRB 2023 ; </a:t>
              </a:r>
              <a:r>
                <a:rPr lang="en-US" altLang="zh-CN" dirty="0" smtClean="0">
                  <a:solidFill>
                    <a:srgbClr val="00B050"/>
                  </a:solidFill>
                  <a:sym typeface="+mn-ea"/>
                </a:rPr>
                <a:t> </a:t>
              </a:r>
              <a:endParaRPr lang="en-US" altLang="zh-CN" dirty="0" smtClean="0">
                <a:solidFill>
                  <a:srgbClr val="00B050"/>
                </a:solidFill>
                <a:sym typeface="+mn-ea"/>
              </a:endParaRPr>
            </a:p>
            <a:p>
              <a:r>
                <a:rPr lang="en-US" altLang="zh-CN" dirty="0" smtClean="0">
                  <a:solidFill>
                    <a:srgbClr val="00B050"/>
                  </a:solidFill>
                  <a:sym typeface="+mn-ea"/>
                </a:rPr>
                <a:t> arXiv: 2301.07553; </a:t>
              </a:r>
              <a:endParaRPr lang="en-US" altLang="zh-CN" dirty="0" smtClean="0">
                <a:solidFill>
                  <a:srgbClr val="00B050"/>
                </a:solidFill>
                <a:sym typeface="+mn-ea"/>
              </a:endParaRPr>
            </a:p>
            <a:p>
              <a:r>
                <a:rPr lang="en-US" altLang="zh-CN" dirty="0" smtClean="0">
                  <a:solidFill>
                    <a:srgbClr val="00B050"/>
                  </a:solidFill>
                  <a:sym typeface="+mn-ea"/>
                </a:rPr>
                <a:t> arXiv: </a:t>
              </a:r>
              <a:r>
                <a:rPr lang="en-US" altLang="zh-CN" dirty="0" smtClean="0">
                  <a:solidFill>
                    <a:srgbClr val="00B050"/>
                  </a:solidFill>
                  <a:sym typeface="+mn-ea"/>
                </a:rPr>
                <a:t>2301.06357</a:t>
              </a:r>
              <a:endParaRPr lang="en-US" altLang="zh-CN" dirty="0" smtClean="0">
                <a:solidFill>
                  <a:srgbClr val="00B050"/>
                </a:solidFill>
                <a:sym typeface="+mn-ea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3302" y="6738"/>
              <a:ext cx="6810" cy="395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Outline</a:t>
            </a:r>
            <a:endParaRPr lang="en-US" altLang="zh-CN" dirty="0" smtClean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743710"/>
            <a:ext cx="8483600" cy="4526280"/>
          </a:xfrm>
        </p:spPr>
        <p:txBody>
          <a:bodyPr>
            <a:normAutofit/>
          </a:bodyPr>
          <a:lstStyle/>
          <a:p>
            <a:r>
              <a:rPr lang="en-US" altLang="zh-CN" sz="2700" dirty="0" smtClean="0">
                <a:solidFill>
                  <a:srgbClr val="0070C0"/>
                </a:solidFill>
              </a:rPr>
              <a:t>Introduction</a:t>
            </a:r>
            <a:endParaRPr lang="en-US" altLang="zh-CN" sz="27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zh-CN" sz="2700" dirty="0">
                <a:solidFill>
                  <a:srgbClr val="0070C0"/>
                </a:solidFill>
              </a:rPr>
              <a:t> </a:t>
            </a:r>
            <a:r>
              <a:rPr lang="en-US" altLang="zh-CN" sz="2700" dirty="0" smtClean="0">
                <a:solidFill>
                  <a:srgbClr val="0070C0"/>
                </a:solidFill>
              </a:rPr>
              <a:t>               </a:t>
            </a:r>
            <a:endParaRPr lang="en-US" altLang="zh-CN" sz="2700" dirty="0" smtClean="0">
              <a:solidFill>
                <a:srgbClr val="0070C0"/>
              </a:solidFill>
            </a:endParaRPr>
          </a:p>
          <a:p>
            <a:r>
              <a:rPr lang="en-US" altLang="zh-CN" sz="2700" dirty="0" smtClean="0">
                <a:solidFill>
                  <a:srgbClr val="0070C0"/>
                </a:solidFill>
              </a:rPr>
              <a:t>Exotic SC states driven by e-e interaction on intrinsic QCs </a:t>
            </a:r>
            <a:endParaRPr lang="en-US" altLang="zh-CN" sz="2700" dirty="0" smtClean="0">
              <a:solidFill>
                <a:srgbClr val="0070C0"/>
              </a:solidFill>
            </a:endParaRPr>
          </a:p>
          <a:p>
            <a:endParaRPr lang="en-US" altLang="zh-CN" sz="2700" dirty="0" smtClean="0">
              <a:solidFill>
                <a:srgbClr val="0070C0"/>
              </a:solidFill>
            </a:endParaRPr>
          </a:p>
          <a:p>
            <a:r>
              <a:rPr lang="en-US" altLang="zh-CN" sz="2700" dirty="0" smtClean="0">
                <a:solidFill>
                  <a:srgbClr val="0070C0"/>
                </a:solidFill>
                <a:sym typeface="+mn-ea"/>
              </a:rPr>
              <a:t>E</a:t>
            </a:r>
            <a:r>
              <a:rPr lang="en-US" altLang="zh-CN" sz="2700" dirty="0" smtClean="0">
                <a:solidFill>
                  <a:srgbClr val="0070C0"/>
                </a:solidFill>
                <a:sym typeface="+mn-ea"/>
              </a:rPr>
              <a:t>xotic SC states driven by e-e interaction on extrinsic QCs</a:t>
            </a:r>
            <a:endParaRPr lang="en-US" altLang="zh-CN" sz="2700" dirty="0" smtClean="0">
              <a:solidFill>
                <a:srgbClr val="0070C0"/>
              </a:solidFill>
              <a:sym typeface="+mn-ea"/>
            </a:endParaRPr>
          </a:p>
          <a:p>
            <a:pPr marL="0" indent="0">
              <a:buNone/>
            </a:pPr>
            <a:endParaRPr lang="en-US" altLang="zh-CN" sz="2700" dirty="0" smtClean="0">
              <a:solidFill>
                <a:srgbClr val="0070C0"/>
              </a:solidFill>
            </a:endParaRPr>
          </a:p>
          <a:p>
            <a:r>
              <a:rPr lang="en-US" altLang="zh-CN" sz="2700" dirty="0" smtClean="0">
                <a:solidFill>
                  <a:srgbClr val="0070C0"/>
                </a:solidFill>
              </a:rPr>
              <a:t>Discussions &amp; Conclusion</a:t>
            </a:r>
            <a:endParaRPr lang="en-US" altLang="zh-CN" sz="2700" dirty="0" smtClean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955" y="5732145"/>
            <a:ext cx="91332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B050"/>
                </a:solidFill>
              </a:rPr>
              <a:t>Y. Cao, et al,  Phys. Rev. Lett. 125, 017002(2020); Y.-B. Liu, et al,  Phys. Rev. B 107, 014501 (2023).</a:t>
            </a:r>
            <a:endParaRPr lang="en-US" altLang="zh-CN" dirty="0" smtClean="0">
              <a:solidFill>
                <a:srgbClr val="00B050"/>
              </a:solidFill>
            </a:endParaRPr>
          </a:p>
          <a:p>
            <a:r>
              <a:rPr lang="en-US" altLang="zh-CN" dirty="0" smtClean="0">
                <a:solidFill>
                  <a:srgbClr val="00B050"/>
                </a:solidFill>
              </a:rPr>
              <a:t>Y. Zhang, et al, SCPMA 65, 287411 (2022);  Y.-B. Liu, et al, arXiv: 2301.07553 ; arXiv: 2301.06357.</a:t>
            </a:r>
            <a:endParaRPr lang="en-US" altLang="zh-CN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5820" y="-794"/>
            <a:ext cx="7886700" cy="994172"/>
          </a:xfrm>
        </p:spPr>
        <p:txBody>
          <a:bodyPr/>
          <a:p>
            <a:r>
              <a:rPr lang="en-US" altLang="zh-CN">
                <a:solidFill>
                  <a:schemeClr val="accent1"/>
                </a:solidFill>
                <a:sym typeface="+mn-ea"/>
              </a:rPr>
              <a:t>G-L Theory: Ground State</a:t>
            </a:r>
            <a:endParaRPr lang="en-US" altLang="zh-CN">
              <a:solidFill>
                <a:schemeClr val="accent1"/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6415" y="1201420"/>
            <a:ext cx="8443595" cy="4804410"/>
          </a:xfrm>
        </p:spPr>
        <p:txBody>
          <a:bodyPr>
            <a:normAutofit/>
          </a:bodyPr>
          <a:p>
            <a:r>
              <a:rPr lang="en-US" altLang="zh-CN" sz="3000">
                <a:solidFill>
                  <a:schemeClr val="accent1"/>
                </a:solidFill>
                <a:sym typeface="+mn-ea"/>
              </a:rPr>
              <a:t>Pairing gap            ; form factor            ;amplitude</a:t>
            </a:r>
            <a:r>
              <a:rPr lang="en-US" altLang="zh-CN" sz="3000">
                <a:solidFill>
                  <a:schemeClr val="accent1"/>
                </a:solidFill>
              </a:rPr>
              <a:t>                                                </a:t>
            </a:r>
            <a:endParaRPr lang="en-US" altLang="zh-CN" sz="300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altLang="zh-CN" sz="3000">
                <a:solidFill>
                  <a:schemeClr val="accent1"/>
                </a:solidFill>
              </a:rPr>
              <a:t>                                                                                          </a:t>
            </a:r>
            <a:endParaRPr lang="en-US" altLang="zh-CN" sz="300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altLang="zh-CN" sz="3000">
                <a:solidFill>
                  <a:schemeClr val="accent1"/>
                </a:solidFill>
              </a:rPr>
              <a:t>                        </a:t>
            </a:r>
            <a:endParaRPr lang="en-US" altLang="zh-CN" sz="3000">
              <a:solidFill>
                <a:schemeClr val="accent1"/>
              </a:solidFill>
            </a:endParaRPr>
          </a:p>
          <a:p>
            <a:r>
              <a:rPr lang="en-US" altLang="zh-CN" sz="3000">
                <a:solidFill>
                  <a:schemeClr val="accent1"/>
                </a:solidFill>
              </a:rPr>
              <a:t>The  fixed form factor             for              </a:t>
            </a:r>
            <a:endParaRPr lang="en-US" altLang="zh-CN" sz="3000">
              <a:solidFill>
                <a:schemeClr val="accent1"/>
              </a:solidFill>
            </a:endParaRPr>
          </a:p>
          <a:p>
            <a:endParaRPr lang="en-US" altLang="zh-CN" sz="3000">
              <a:solidFill>
                <a:schemeClr val="accent1"/>
              </a:solidFill>
            </a:endParaRPr>
          </a:p>
          <a:p>
            <a:endParaRPr lang="en-US" altLang="zh-CN" sz="3000">
              <a:solidFill>
                <a:schemeClr val="accent1"/>
              </a:solidFill>
            </a:endParaRPr>
          </a:p>
          <a:p>
            <a:r>
              <a:rPr lang="en-US" altLang="zh-CN" sz="3000">
                <a:solidFill>
                  <a:schemeClr val="accent1"/>
                </a:solidFill>
              </a:rPr>
              <a:t>The G-L free energy functional</a:t>
            </a:r>
            <a:r>
              <a:rPr lang="en-US" altLang="zh-CN" sz="2800">
                <a:solidFill>
                  <a:schemeClr val="accent1"/>
                </a:solidFill>
              </a:rPr>
              <a:t> </a:t>
            </a:r>
            <a:r>
              <a:rPr lang="en-US" altLang="zh-CN">
                <a:solidFill>
                  <a:schemeClr val="accent1"/>
                </a:solidFill>
              </a:rPr>
              <a:t> </a:t>
            </a:r>
            <a:r>
              <a:rPr lang="en-US" altLang="zh-CN"/>
              <a:t>                                        </a:t>
            </a:r>
            <a:endParaRPr lang="en-US" altLang="zh-CN"/>
          </a:p>
          <a:p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389620" y="1369060"/>
            <a:ext cx="356235" cy="29845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 rot="0">
            <a:off x="1438275" y="2002790"/>
            <a:ext cx="6106160" cy="577215"/>
            <a:chOff x="3855" y="5343"/>
            <a:chExt cx="11555" cy="872"/>
          </a:xfrm>
        </p:grpSpPr>
        <p:pic>
          <p:nvPicPr>
            <p:cNvPr id="5" name="图片 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3855" y="5416"/>
              <a:ext cx="5756" cy="799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10210" y="5543"/>
              <a:ext cx="5200" cy="640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9694" y="5343"/>
              <a:ext cx="534" cy="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/>
                <a:t>,</a:t>
              </a:r>
              <a:endParaRPr lang="en-US" altLang="zh-CN" sz="2400"/>
            </a:p>
          </p:txBody>
        </p:sp>
      </p:grpSp>
      <p:graphicFrame>
        <p:nvGraphicFramePr>
          <p:cNvPr id="10" name="对象 9">
            <a:hlinkClick r:id="" action="ppaction://ole?verb="/>
          </p:cNvPr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5939790" y="2931160"/>
          <a:ext cx="110617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8" imgW="533400" imgH="177165" progId="Equation.KSEE3">
                  <p:embed/>
                </p:oleObj>
              </mc:Choice>
              <mc:Fallback>
                <p:oleObj name="" r:id="rId8" imgW="533400" imgH="177165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939790" y="2931160"/>
                        <a:ext cx="110617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图片 1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712085" y="1297305"/>
            <a:ext cx="993140" cy="39878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5698490" y="1290320"/>
            <a:ext cx="959485" cy="39814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4356100" y="2909570"/>
            <a:ext cx="937895" cy="389255"/>
          </a:xfrm>
          <a:prstGeom prst="rect">
            <a:avLst/>
          </a:prstGeom>
        </p:spPr>
      </p:pic>
      <p:grpSp>
        <p:nvGrpSpPr>
          <p:cNvPr id="34" name="组合 33"/>
          <p:cNvGrpSpPr/>
          <p:nvPr/>
        </p:nvGrpSpPr>
        <p:grpSpPr>
          <a:xfrm>
            <a:off x="1329055" y="5202555"/>
            <a:ext cx="6366510" cy="983615"/>
            <a:chOff x="2545" y="7289"/>
            <a:chExt cx="10026" cy="1549"/>
          </a:xfrm>
        </p:grpSpPr>
        <p:pic>
          <p:nvPicPr>
            <p:cNvPr id="24" name="图片 23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>
              <a:off x="2545" y="7289"/>
              <a:ext cx="10027" cy="648"/>
            </a:xfrm>
            <a:prstGeom prst="rect">
              <a:avLst/>
            </a:prstGeom>
          </p:spPr>
        </p:pic>
        <p:graphicFrame>
          <p:nvGraphicFramePr>
            <p:cNvPr id="25" name="对象 24">
              <a:hlinkClick r:id="" action="ppaction://ole?verb="/>
            </p:cNvPr>
            <p:cNvGraphicFramePr>
              <a:graphicFrameLocks noChangeAspect="1"/>
            </p:cNvGraphicFramePr>
            <p:nvPr/>
          </p:nvGraphicFramePr>
          <p:xfrm>
            <a:off x="3327" y="8054"/>
            <a:ext cx="8744" cy="7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" name="" r:id="rId17" imgW="2691765" imgH="241300" progId="Equation.KSEE3">
                    <p:embed/>
                  </p:oleObj>
                </mc:Choice>
                <mc:Fallback>
                  <p:oleObj name="" r:id="rId17" imgW="2691765" imgH="241300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3327" y="8054"/>
                          <a:ext cx="8744" cy="78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文本框 7"/>
          <p:cNvSpPr txBox="1"/>
          <p:nvPr>
            <p:custDataLst>
              <p:tags r:id="rId19"/>
            </p:custDataLst>
          </p:nvPr>
        </p:nvSpPr>
        <p:spPr>
          <a:xfrm>
            <a:off x="2441575" y="6314440"/>
            <a:ext cx="449326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350">
                <a:solidFill>
                  <a:srgbClr val="00B050"/>
                </a:solidFill>
              </a:rPr>
              <a:t>   </a:t>
            </a:r>
            <a:r>
              <a:rPr lang="en-US" altLang="zh-CN" sz="1600">
                <a:solidFill>
                  <a:srgbClr val="00B050"/>
                </a:solidFill>
                <a:sym typeface="+mn-ea"/>
              </a:rPr>
              <a:t>Y.B.Liu, et al, arXiv: 2201.01656;  ibid 2301.07553</a:t>
            </a:r>
            <a:r>
              <a:rPr lang="en-US" altLang="zh-CN" sz="1600">
                <a:solidFill>
                  <a:srgbClr val="00B050"/>
                </a:solidFill>
              </a:rPr>
              <a:t> </a:t>
            </a:r>
            <a:endParaRPr lang="en-US" altLang="zh-CN" sz="1600">
              <a:solidFill>
                <a:srgbClr val="00B050"/>
              </a:solidFill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6899275" y="2922905"/>
            <a:ext cx="2052320" cy="2261870"/>
            <a:chOff x="11239" y="4168"/>
            <a:chExt cx="2456" cy="2881"/>
          </a:xfrm>
        </p:grpSpPr>
        <p:grpSp>
          <p:nvGrpSpPr>
            <p:cNvPr id="18" name="组合 17"/>
            <p:cNvGrpSpPr/>
            <p:nvPr/>
          </p:nvGrpSpPr>
          <p:grpSpPr>
            <a:xfrm>
              <a:off x="11239" y="4168"/>
              <a:ext cx="2456" cy="2881"/>
              <a:chOff x="14985" y="3757"/>
              <a:chExt cx="3275" cy="3841"/>
            </a:xfrm>
          </p:grpSpPr>
          <p:pic>
            <p:nvPicPr>
              <p:cNvPr id="16" name="图片 15"/>
              <p:cNvPicPr>
                <a:picLocks noChangeAspect="1"/>
              </p:cNvPicPr>
              <p:nvPr>
                <p:custDataLst>
                  <p:tags r:id="rId20"/>
                </p:custDataLst>
              </p:nvPr>
            </p:nvPicPr>
            <p:blipFill>
              <a:blip r:embed="rId21"/>
              <a:stretch>
                <a:fillRect/>
              </a:stretch>
            </p:blipFill>
            <p:spPr>
              <a:xfrm>
                <a:off x="15355" y="4698"/>
                <a:ext cx="2905" cy="2900"/>
              </a:xfrm>
              <a:prstGeom prst="rect">
                <a:avLst/>
              </a:prstGeom>
            </p:spPr>
          </p:pic>
          <p:sp>
            <p:nvSpPr>
              <p:cNvPr id="14" name="左弧形箭头 13"/>
              <p:cNvSpPr/>
              <p:nvPr>
                <p:custDataLst>
                  <p:tags r:id="rId22"/>
                </p:custDataLst>
              </p:nvPr>
            </p:nvSpPr>
            <p:spPr>
              <a:xfrm>
                <a:off x="14985" y="5141"/>
                <a:ext cx="515" cy="783"/>
              </a:xfrm>
              <a:prstGeom prst="curv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350">
                  <a:solidFill>
                    <a:schemeClr val="tx1"/>
                  </a:solidFill>
                </a:endParaRPr>
              </a:p>
            </p:txBody>
          </p:sp>
          <p:pic>
            <p:nvPicPr>
              <p:cNvPr id="17" name="图片 16"/>
              <p:cNvPicPr>
                <a:picLocks noChangeAspect="1"/>
              </p:cNvPicPr>
              <p:nvPr>
                <p:custDataLst>
                  <p:tags r:id="rId23"/>
                </p:custDataLst>
              </p:nvPr>
            </p:nvPicPr>
            <p:blipFill>
              <a:blip r:embed="rId24"/>
              <a:stretch>
                <a:fillRect/>
              </a:stretch>
            </p:blipFill>
            <p:spPr>
              <a:xfrm>
                <a:off x="15816" y="3757"/>
                <a:ext cx="1920" cy="747"/>
              </a:xfrm>
              <a:prstGeom prst="rect">
                <a:avLst/>
              </a:prstGeom>
            </p:spPr>
          </p:pic>
        </p:grpSp>
        <p:grpSp>
          <p:nvGrpSpPr>
            <p:cNvPr id="36" name="组合 35"/>
            <p:cNvGrpSpPr/>
            <p:nvPr/>
          </p:nvGrpSpPr>
          <p:grpSpPr>
            <a:xfrm>
              <a:off x="11564" y="4778"/>
              <a:ext cx="2104" cy="2242"/>
              <a:chOff x="11564" y="4778"/>
              <a:chExt cx="2104" cy="2242"/>
            </a:xfrm>
          </p:grpSpPr>
          <p:sp>
            <p:nvSpPr>
              <p:cNvPr id="4" name="文本框 3"/>
              <p:cNvSpPr txBox="1"/>
              <p:nvPr/>
            </p:nvSpPr>
            <p:spPr>
              <a:xfrm>
                <a:off x="12399" y="6551"/>
                <a:ext cx="358" cy="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>
                    <a:solidFill>
                      <a:srgbClr val="00B050"/>
                    </a:solidFill>
                  </a:rPr>
                  <a:t>+</a:t>
                </a:r>
                <a:endParaRPr lang="en-US" altLang="zh-CN">
                  <a:solidFill>
                    <a:srgbClr val="00B050"/>
                  </a:solidFill>
                </a:endParaRPr>
              </a:p>
            </p:txBody>
          </p:sp>
          <p:sp>
            <p:nvSpPr>
              <p:cNvPr id="9" name="文本框 8"/>
              <p:cNvSpPr txBox="1"/>
              <p:nvPr>
                <p:custDataLst>
                  <p:tags r:id="rId25"/>
                </p:custDataLst>
              </p:nvPr>
            </p:nvSpPr>
            <p:spPr>
              <a:xfrm>
                <a:off x="12421" y="4778"/>
                <a:ext cx="358" cy="4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>
                    <a:solidFill>
                      <a:srgbClr val="00B050"/>
                    </a:solidFill>
                  </a:rPr>
                  <a:t>+</a:t>
                </a:r>
                <a:endParaRPr lang="en-US" altLang="zh-CN">
                  <a:solidFill>
                    <a:srgbClr val="00B050"/>
                  </a:solidFill>
                </a:endParaRPr>
              </a:p>
            </p:txBody>
          </p:sp>
          <p:sp>
            <p:nvSpPr>
              <p:cNvPr id="15" name="文本框 14"/>
              <p:cNvSpPr txBox="1"/>
              <p:nvPr>
                <p:custDataLst>
                  <p:tags r:id="rId26"/>
                </p:custDataLst>
              </p:nvPr>
            </p:nvSpPr>
            <p:spPr>
              <a:xfrm>
                <a:off x="13041" y="6284"/>
                <a:ext cx="358" cy="4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>
                    <a:solidFill>
                      <a:srgbClr val="00B050"/>
                    </a:solidFill>
                  </a:rPr>
                  <a:t>+</a:t>
                </a:r>
                <a:endParaRPr lang="en-US" altLang="zh-CN">
                  <a:solidFill>
                    <a:srgbClr val="00B050"/>
                  </a:solidFill>
                </a:endParaRPr>
              </a:p>
            </p:txBody>
          </p:sp>
          <p:sp>
            <p:nvSpPr>
              <p:cNvPr id="19" name="文本框 18"/>
              <p:cNvSpPr txBox="1"/>
              <p:nvPr>
                <p:custDataLst>
                  <p:tags r:id="rId27"/>
                </p:custDataLst>
              </p:nvPr>
            </p:nvSpPr>
            <p:spPr>
              <a:xfrm>
                <a:off x="11795" y="5062"/>
                <a:ext cx="358" cy="4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>
                    <a:solidFill>
                      <a:srgbClr val="00B050"/>
                    </a:solidFill>
                  </a:rPr>
                  <a:t>+</a:t>
                </a:r>
                <a:endParaRPr lang="en-US" altLang="zh-CN">
                  <a:solidFill>
                    <a:srgbClr val="00B050"/>
                  </a:solidFill>
                </a:endParaRPr>
              </a:p>
            </p:txBody>
          </p:sp>
          <p:sp>
            <p:nvSpPr>
              <p:cNvPr id="27" name="文本框 26"/>
              <p:cNvSpPr txBox="1"/>
              <p:nvPr>
                <p:custDataLst>
                  <p:tags r:id="rId28"/>
                </p:custDataLst>
              </p:nvPr>
            </p:nvSpPr>
            <p:spPr>
              <a:xfrm>
                <a:off x="11814" y="6241"/>
                <a:ext cx="358" cy="4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>
                    <a:solidFill>
                      <a:srgbClr val="00B050"/>
                    </a:solidFill>
                  </a:rPr>
                  <a:t>-</a:t>
                </a:r>
                <a:endParaRPr lang="en-US" altLang="zh-CN">
                  <a:solidFill>
                    <a:srgbClr val="00B050"/>
                  </a:solidFill>
                </a:endParaRPr>
              </a:p>
            </p:txBody>
          </p:sp>
          <p:sp>
            <p:nvSpPr>
              <p:cNvPr id="28" name="文本框 27"/>
              <p:cNvSpPr txBox="1"/>
              <p:nvPr>
                <p:custDataLst>
                  <p:tags r:id="rId29"/>
                </p:custDataLst>
              </p:nvPr>
            </p:nvSpPr>
            <p:spPr>
              <a:xfrm>
                <a:off x="13082" y="5047"/>
                <a:ext cx="358" cy="4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>
                    <a:solidFill>
                      <a:srgbClr val="00B050"/>
                    </a:solidFill>
                  </a:rPr>
                  <a:t>-</a:t>
                </a:r>
                <a:endParaRPr lang="en-US" altLang="zh-CN">
                  <a:solidFill>
                    <a:srgbClr val="00B050"/>
                  </a:solidFill>
                </a:endParaRPr>
              </a:p>
            </p:txBody>
          </p:sp>
          <p:sp>
            <p:nvSpPr>
              <p:cNvPr id="29" name="文本框 28"/>
              <p:cNvSpPr txBox="1"/>
              <p:nvPr>
                <p:custDataLst>
                  <p:tags r:id="rId30"/>
                </p:custDataLst>
              </p:nvPr>
            </p:nvSpPr>
            <p:spPr>
              <a:xfrm>
                <a:off x="11564" y="5648"/>
                <a:ext cx="358" cy="4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>
                    <a:solidFill>
                      <a:srgbClr val="00B050"/>
                    </a:solidFill>
                  </a:rPr>
                  <a:t>-</a:t>
                </a:r>
                <a:endParaRPr lang="en-US" altLang="zh-CN">
                  <a:solidFill>
                    <a:srgbClr val="00B050"/>
                  </a:solidFill>
                </a:endParaRPr>
              </a:p>
            </p:txBody>
          </p:sp>
          <p:sp>
            <p:nvSpPr>
              <p:cNvPr id="30" name="文本框 29"/>
              <p:cNvSpPr txBox="1"/>
              <p:nvPr>
                <p:custDataLst>
                  <p:tags r:id="rId31"/>
                </p:custDataLst>
              </p:nvPr>
            </p:nvSpPr>
            <p:spPr>
              <a:xfrm>
                <a:off x="13310" y="5656"/>
                <a:ext cx="358" cy="4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>
                    <a:solidFill>
                      <a:srgbClr val="00B050"/>
                    </a:solidFill>
                  </a:rPr>
                  <a:t>-</a:t>
                </a:r>
                <a:endParaRPr lang="en-US" altLang="zh-CN">
                  <a:solidFill>
                    <a:srgbClr val="00B050"/>
                  </a:solidFill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2338705" y="3493135"/>
            <a:ext cx="3205480" cy="1022350"/>
            <a:chOff x="3683" y="5501"/>
            <a:chExt cx="5048" cy="1610"/>
          </a:xfrm>
        </p:grpSpPr>
        <p:pic>
          <p:nvPicPr>
            <p:cNvPr id="31" name="图片 30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33"/>
            <a:stretch>
              <a:fillRect/>
            </a:stretch>
          </p:blipFill>
          <p:spPr>
            <a:xfrm>
              <a:off x="3796" y="5501"/>
              <a:ext cx="4706" cy="747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35"/>
            <a:stretch>
              <a:fillRect/>
            </a:stretch>
          </p:blipFill>
          <p:spPr>
            <a:xfrm>
              <a:off x="3683" y="6359"/>
              <a:ext cx="5048" cy="75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79375"/>
            <a:ext cx="7886700" cy="994172"/>
          </a:xfrm>
        </p:spPr>
        <p:txBody>
          <a:bodyPr>
            <a:normAutofit/>
          </a:bodyPr>
          <a:p>
            <a:r>
              <a:rPr lang="en-US" altLang="zh-CN"/>
              <a:t> </a:t>
            </a:r>
            <a:r>
              <a:rPr lang="en-US" altLang="zh-CN">
                <a:solidFill>
                  <a:schemeClr val="accent1"/>
                </a:solidFill>
                <a:sym typeface="+mn-ea"/>
              </a:rPr>
              <a:t>G-L Theory: Ground State</a:t>
            </a:r>
            <a:endParaRPr lang="en-US" altLang="zh-CN">
              <a:solidFill>
                <a:schemeClr val="accent1"/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3385" y="1101725"/>
            <a:ext cx="7886700" cy="5476240"/>
          </a:xfrm>
        </p:spPr>
        <p:txBody>
          <a:bodyPr>
            <a:normAutofit fontScale="40000"/>
          </a:bodyPr>
          <a:p>
            <a:r>
              <a:rPr lang="en-US" altLang="zh-CN" sz="7500">
                <a:solidFill>
                  <a:schemeClr val="accent1"/>
                </a:solidFill>
              </a:rPr>
              <a:t>The first-order IJC :   satisfies U(1)- and TR</a:t>
            </a:r>
            <a:endParaRPr lang="en-US" altLang="zh-CN" sz="7500">
              <a:solidFill>
                <a:schemeClr val="accent1"/>
              </a:solidFill>
            </a:endParaRPr>
          </a:p>
          <a:p>
            <a:endParaRPr lang="en-US" altLang="zh-CN" sz="7500">
              <a:solidFill>
                <a:schemeClr val="accent1"/>
              </a:solidFill>
            </a:endParaRPr>
          </a:p>
          <a:p>
            <a:r>
              <a:rPr lang="en-US" altLang="zh-CN" sz="7500">
                <a:solidFill>
                  <a:schemeClr val="accent1"/>
                </a:solidFill>
              </a:rPr>
              <a:t>Invariance of        under       dictates </a:t>
            </a:r>
            <a:endParaRPr lang="en-US" altLang="zh-CN" sz="750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altLang="zh-CN" sz="7500">
                <a:solidFill>
                  <a:schemeClr val="accent1"/>
                </a:solidFill>
              </a:rPr>
              <a:t>                   </a:t>
            </a:r>
            <a:endParaRPr lang="en-US" altLang="zh-CN" sz="7500">
              <a:solidFill>
                <a:schemeClr val="accent1"/>
              </a:solidFill>
            </a:endParaRPr>
          </a:p>
          <a:p>
            <a:endParaRPr lang="en-US" altLang="zh-CN" sz="7500">
              <a:solidFill>
                <a:schemeClr val="accent1"/>
              </a:solidFill>
            </a:endParaRPr>
          </a:p>
          <a:p>
            <a:r>
              <a:rPr lang="en-US" altLang="zh-CN" sz="7500">
                <a:solidFill>
                  <a:schemeClr val="accent1"/>
                </a:solidFill>
              </a:rPr>
              <a:t>The  </a:t>
            </a:r>
            <a:r>
              <a:rPr lang="en-US" altLang="zh-CN" sz="7500">
                <a:solidFill>
                  <a:schemeClr val="accent1"/>
                </a:solidFill>
                <a:sym typeface="+mn-ea"/>
              </a:rPr>
              <a:t>second-order IJC: </a:t>
            </a:r>
            <a:endParaRPr lang="en-US" altLang="zh-CN" sz="7500">
              <a:solidFill>
                <a:schemeClr val="accent1"/>
              </a:solidFill>
              <a:sym typeface="+mn-ea"/>
            </a:endParaRPr>
          </a:p>
          <a:p>
            <a:endParaRPr lang="en-US" altLang="zh-CN" sz="7500">
              <a:solidFill>
                <a:schemeClr val="accent1"/>
              </a:solidFill>
              <a:sym typeface="+mn-ea"/>
            </a:endParaRPr>
          </a:p>
          <a:p>
            <a:r>
              <a:rPr lang="en-US" altLang="zh-CN" sz="7500">
                <a:solidFill>
                  <a:schemeClr val="accent1"/>
                </a:solidFill>
                <a:sym typeface="+mn-ea"/>
              </a:rPr>
              <a:t>Minimization of  free energy:</a:t>
            </a:r>
            <a:endParaRPr lang="en-US" altLang="zh-CN" sz="7500">
              <a:solidFill>
                <a:schemeClr val="accent1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/>
              <a:t>                            </a:t>
            </a:r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915160" y="1667510"/>
            <a:ext cx="3850005" cy="398780"/>
          </a:xfrm>
          <a:prstGeom prst="rect">
            <a:avLst/>
          </a:prstGeom>
        </p:spPr>
      </p:pic>
      <p:graphicFrame>
        <p:nvGraphicFramePr>
          <p:cNvPr id="10" name="对象 9">
            <a:hlinkClick r:id="" action="ppaction://ole?verb="/>
          </p:cNvPr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4553585" y="2277110"/>
          <a:ext cx="462915" cy="487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" r:id="rId4" imgW="241300" imgH="254000" progId="Equation.KSEE3">
                  <p:embed/>
                </p:oleObj>
              </mc:Choice>
              <mc:Fallback>
                <p:oleObj name="" r:id="rId4" imgW="241300" imgH="2540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53585" y="2277110"/>
                        <a:ext cx="462915" cy="4870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386205" y="2825750"/>
          <a:ext cx="5266690" cy="866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6" imgW="2933700" imgH="482600" progId="Equation.KSEE3">
                  <p:embed/>
                </p:oleObj>
              </mc:Choice>
              <mc:Fallback>
                <p:oleObj name="" r:id="rId6" imgW="2933700" imgH="4826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86205" y="2825750"/>
                        <a:ext cx="5266690" cy="8661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>
            <a:hlinkClick r:id="" action="ppaction://ole?verb="/>
          </p:cNvPr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6320790" y="2309495"/>
          <a:ext cx="770890" cy="360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9" imgW="381000" imgH="177165" progId="Equation.KSEE3">
                  <p:embed/>
                </p:oleObj>
              </mc:Choice>
              <mc:Fallback>
                <p:oleObj name="" r:id="rId9" imgW="381000" imgH="177165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320790" y="2309495"/>
                        <a:ext cx="770890" cy="3600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图片 1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016760" y="4373245"/>
            <a:ext cx="4735830" cy="509270"/>
          </a:xfrm>
          <a:prstGeom prst="rect">
            <a:avLst/>
          </a:prstGeom>
        </p:spPr>
      </p:pic>
      <p:graphicFrame>
        <p:nvGraphicFramePr>
          <p:cNvPr id="18" name="对象 1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845820" y="5614670"/>
          <a:ext cx="2282190" cy="923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" r:id="rId13" imgW="1130300" imgH="457200" progId="Equation.KSEE3">
                  <p:embed/>
                </p:oleObj>
              </mc:Choice>
              <mc:Fallback>
                <p:oleObj name="" r:id="rId13" imgW="1130300" imgH="457200" progId="Equation.KSEE3">
                  <p:embed/>
                  <p:pic>
                    <p:nvPicPr>
                      <p:cNvPr id="0" name="图片 1026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45820" y="5614670"/>
                        <a:ext cx="2282190" cy="9232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右箭头 19"/>
          <p:cNvSpPr/>
          <p:nvPr/>
        </p:nvSpPr>
        <p:spPr>
          <a:xfrm>
            <a:off x="3176270" y="5835650"/>
            <a:ext cx="799465" cy="1181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sp>
        <p:nvSpPr>
          <p:cNvPr id="21" name="右箭头 20"/>
          <p:cNvSpPr/>
          <p:nvPr>
            <p:custDataLst>
              <p:tags r:id="rId15"/>
            </p:custDataLst>
          </p:nvPr>
        </p:nvSpPr>
        <p:spPr>
          <a:xfrm>
            <a:off x="3176270" y="6231255"/>
            <a:ext cx="799465" cy="1181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sp>
        <p:nvSpPr>
          <p:cNvPr id="22" name="文本框 21"/>
          <p:cNvSpPr txBox="1"/>
          <p:nvPr/>
        </p:nvSpPr>
        <p:spPr>
          <a:xfrm>
            <a:off x="3924300" y="5645785"/>
            <a:ext cx="29749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</a:t>
            </a:r>
            <a:r>
              <a:rPr lang="en-US" altLang="zh-CN" sz="2400">
                <a:solidFill>
                  <a:schemeClr val="accent1"/>
                </a:solidFill>
              </a:rPr>
              <a:t>chiral d+id/f+if TSC </a:t>
            </a:r>
            <a:endParaRPr lang="en-US" altLang="zh-CN" sz="2400">
              <a:solidFill>
                <a:schemeClr val="accent1"/>
              </a:solidFill>
            </a:endParaRPr>
          </a:p>
        </p:txBody>
      </p:sp>
      <p:sp>
        <p:nvSpPr>
          <p:cNvPr id="23" name="文本框 22"/>
          <p:cNvSpPr txBox="1"/>
          <p:nvPr>
            <p:custDataLst>
              <p:tags r:id="rId16"/>
            </p:custDataLst>
          </p:nvPr>
        </p:nvSpPr>
        <p:spPr>
          <a:xfrm>
            <a:off x="4163060" y="6062980"/>
            <a:ext cx="23628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accent1"/>
                </a:solidFill>
              </a:rPr>
              <a:t>nematic  d/f  SC</a:t>
            </a:r>
            <a:endParaRPr lang="en-US" altLang="zh-CN" sz="2400">
              <a:solidFill>
                <a:schemeClr val="accent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2988310" y="2247265"/>
            <a:ext cx="474980" cy="422275"/>
          </a:xfrm>
          <a:prstGeom prst="rect">
            <a:avLst/>
          </a:prstGeom>
        </p:spPr>
      </p:pic>
      <p:sp>
        <p:nvSpPr>
          <p:cNvPr id="36" name="右大括号 35"/>
          <p:cNvSpPr/>
          <p:nvPr/>
        </p:nvSpPr>
        <p:spPr>
          <a:xfrm>
            <a:off x="6496685" y="5844540"/>
            <a:ext cx="172720" cy="532130"/>
          </a:xfrm>
          <a:prstGeom prst="rightBrace">
            <a:avLst/>
          </a:prstGeom>
          <a:ln w="41275"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sp>
        <p:nvSpPr>
          <p:cNvPr id="37" name="文本框 36"/>
          <p:cNvSpPr txBox="1"/>
          <p:nvPr/>
        </p:nvSpPr>
        <p:spPr>
          <a:xfrm>
            <a:off x="6743700" y="5733415"/>
            <a:ext cx="23475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accent1"/>
                </a:solidFill>
              </a:rPr>
              <a:t>determined by microscopic calc</a:t>
            </a:r>
            <a:endParaRPr lang="en-US" altLang="zh-CN" sz="2400">
              <a:solidFill>
                <a:schemeClr val="accent1"/>
              </a:solidFill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5142865" y="5635625"/>
            <a:ext cx="544195" cy="522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000">
                <a:solidFill>
                  <a:srgbClr val="FF0000"/>
                </a:solidFill>
                <a:sym typeface="Wingdings 2" panose="05020102010507070707" charset="0"/>
              </a:rPr>
              <a:t></a:t>
            </a:r>
            <a:endParaRPr lang="zh-CN" altLang="en-US" sz="3000">
              <a:solidFill>
                <a:srgbClr val="FF0000"/>
              </a:solidFill>
              <a:sym typeface="Wingdings 2" panose="05020102010507070707" charset="0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6899275" y="2922905"/>
            <a:ext cx="2052320" cy="2261870"/>
            <a:chOff x="11239" y="4168"/>
            <a:chExt cx="2456" cy="2881"/>
          </a:xfrm>
        </p:grpSpPr>
        <p:grpSp>
          <p:nvGrpSpPr>
            <p:cNvPr id="62" name="组合 61"/>
            <p:cNvGrpSpPr/>
            <p:nvPr/>
          </p:nvGrpSpPr>
          <p:grpSpPr>
            <a:xfrm>
              <a:off x="11239" y="4168"/>
              <a:ext cx="2456" cy="2881"/>
              <a:chOff x="14985" y="3757"/>
              <a:chExt cx="3275" cy="3841"/>
            </a:xfrm>
          </p:grpSpPr>
          <p:pic>
            <p:nvPicPr>
              <p:cNvPr id="63" name="图片 62"/>
              <p:cNvPicPr>
                <a:picLocks noChangeAspect="1"/>
              </p:cNvPicPr>
              <p:nvPr>
                <p:custDataLst>
                  <p:tags r:id="rId19"/>
                </p:custDataLst>
              </p:nvPr>
            </p:nvPicPr>
            <p:blipFill>
              <a:blip r:embed="rId20"/>
              <a:stretch>
                <a:fillRect/>
              </a:stretch>
            </p:blipFill>
            <p:spPr>
              <a:xfrm>
                <a:off x="15355" y="4698"/>
                <a:ext cx="2905" cy="2900"/>
              </a:xfrm>
              <a:prstGeom prst="rect">
                <a:avLst/>
              </a:prstGeom>
            </p:spPr>
          </p:pic>
          <p:sp>
            <p:nvSpPr>
              <p:cNvPr id="64" name="左弧形箭头 63"/>
              <p:cNvSpPr/>
              <p:nvPr>
                <p:custDataLst>
                  <p:tags r:id="rId21"/>
                </p:custDataLst>
              </p:nvPr>
            </p:nvSpPr>
            <p:spPr>
              <a:xfrm>
                <a:off x="14985" y="5141"/>
                <a:ext cx="515" cy="783"/>
              </a:xfrm>
              <a:prstGeom prst="curv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350">
                  <a:solidFill>
                    <a:schemeClr val="tx1"/>
                  </a:solidFill>
                </a:endParaRPr>
              </a:p>
            </p:txBody>
          </p:sp>
          <p:pic>
            <p:nvPicPr>
              <p:cNvPr id="65" name="图片 64"/>
              <p:cNvPicPr>
                <a:picLocks noChangeAspect="1"/>
              </p:cNvPicPr>
              <p:nvPr>
                <p:custDataLst>
                  <p:tags r:id="rId22"/>
                </p:custDataLst>
              </p:nvPr>
            </p:nvPicPr>
            <p:blipFill>
              <a:blip r:embed="rId23"/>
              <a:stretch>
                <a:fillRect/>
              </a:stretch>
            </p:blipFill>
            <p:spPr>
              <a:xfrm>
                <a:off x="15816" y="3757"/>
                <a:ext cx="1920" cy="747"/>
              </a:xfrm>
              <a:prstGeom prst="rect">
                <a:avLst/>
              </a:prstGeom>
            </p:spPr>
          </p:pic>
        </p:grpSp>
        <p:grpSp>
          <p:nvGrpSpPr>
            <p:cNvPr id="66" name="组合 65"/>
            <p:cNvGrpSpPr/>
            <p:nvPr/>
          </p:nvGrpSpPr>
          <p:grpSpPr>
            <a:xfrm>
              <a:off x="11564" y="4778"/>
              <a:ext cx="2104" cy="2242"/>
              <a:chOff x="11564" y="4778"/>
              <a:chExt cx="2104" cy="2242"/>
            </a:xfrm>
          </p:grpSpPr>
          <p:sp>
            <p:nvSpPr>
              <p:cNvPr id="67" name="文本框 66"/>
              <p:cNvSpPr txBox="1"/>
              <p:nvPr>
                <p:custDataLst>
                  <p:tags r:id="rId24"/>
                </p:custDataLst>
              </p:nvPr>
            </p:nvSpPr>
            <p:spPr>
              <a:xfrm>
                <a:off x="12399" y="6551"/>
                <a:ext cx="358" cy="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>
                    <a:solidFill>
                      <a:srgbClr val="00B050"/>
                    </a:solidFill>
                  </a:rPr>
                  <a:t>+</a:t>
                </a:r>
                <a:endParaRPr lang="en-US" altLang="zh-CN">
                  <a:solidFill>
                    <a:srgbClr val="00B050"/>
                  </a:solidFill>
                </a:endParaRPr>
              </a:p>
            </p:txBody>
          </p:sp>
          <p:sp>
            <p:nvSpPr>
              <p:cNvPr id="68" name="文本框 67"/>
              <p:cNvSpPr txBox="1"/>
              <p:nvPr>
                <p:custDataLst>
                  <p:tags r:id="rId25"/>
                </p:custDataLst>
              </p:nvPr>
            </p:nvSpPr>
            <p:spPr>
              <a:xfrm>
                <a:off x="12421" y="4778"/>
                <a:ext cx="358" cy="4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>
                    <a:solidFill>
                      <a:srgbClr val="00B050"/>
                    </a:solidFill>
                  </a:rPr>
                  <a:t>+</a:t>
                </a:r>
                <a:endParaRPr lang="en-US" altLang="zh-CN">
                  <a:solidFill>
                    <a:srgbClr val="00B050"/>
                  </a:solidFill>
                </a:endParaRPr>
              </a:p>
            </p:txBody>
          </p:sp>
          <p:sp>
            <p:nvSpPr>
              <p:cNvPr id="69" name="文本框 68"/>
              <p:cNvSpPr txBox="1"/>
              <p:nvPr>
                <p:custDataLst>
                  <p:tags r:id="rId26"/>
                </p:custDataLst>
              </p:nvPr>
            </p:nvSpPr>
            <p:spPr>
              <a:xfrm>
                <a:off x="13041" y="6284"/>
                <a:ext cx="358" cy="4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>
                    <a:solidFill>
                      <a:srgbClr val="00B050"/>
                    </a:solidFill>
                  </a:rPr>
                  <a:t>+</a:t>
                </a:r>
                <a:endParaRPr lang="en-US" altLang="zh-CN">
                  <a:solidFill>
                    <a:srgbClr val="00B050"/>
                  </a:solidFill>
                </a:endParaRPr>
              </a:p>
            </p:txBody>
          </p:sp>
          <p:sp>
            <p:nvSpPr>
              <p:cNvPr id="70" name="文本框 69"/>
              <p:cNvSpPr txBox="1"/>
              <p:nvPr>
                <p:custDataLst>
                  <p:tags r:id="rId27"/>
                </p:custDataLst>
              </p:nvPr>
            </p:nvSpPr>
            <p:spPr>
              <a:xfrm>
                <a:off x="11795" y="5062"/>
                <a:ext cx="358" cy="4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>
                    <a:solidFill>
                      <a:srgbClr val="00B050"/>
                    </a:solidFill>
                  </a:rPr>
                  <a:t>+</a:t>
                </a:r>
                <a:endParaRPr lang="en-US" altLang="zh-CN">
                  <a:solidFill>
                    <a:srgbClr val="00B050"/>
                  </a:solidFill>
                </a:endParaRPr>
              </a:p>
            </p:txBody>
          </p:sp>
          <p:sp>
            <p:nvSpPr>
              <p:cNvPr id="71" name="文本框 70"/>
              <p:cNvSpPr txBox="1"/>
              <p:nvPr>
                <p:custDataLst>
                  <p:tags r:id="rId28"/>
                </p:custDataLst>
              </p:nvPr>
            </p:nvSpPr>
            <p:spPr>
              <a:xfrm>
                <a:off x="11814" y="6241"/>
                <a:ext cx="358" cy="4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>
                    <a:solidFill>
                      <a:srgbClr val="00B050"/>
                    </a:solidFill>
                  </a:rPr>
                  <a:t>-</a:t>
                </a:r>
                <a:endParaRPr lang="en-US" altLang="zh-CN">
                  <a:solidFill>
                    <a:srgbClr val="00B050"/>
                  </a:solidFill>
                </a:endParaRPr>
              </a:p>
            </p:txBody>
          </p:sp>
          <p:sp>
            <p:nvSpPr>
              <p:cNvPr id="72" name="文本框 71"/>
              <p:cNvSpPr txBox="1"/>
              <p:nvPr>
                <p:custDataLst>
                  <p:tags r:id="rId29"/>
                </p:custDataLst>
              </p:nvPr>
            </p:nvSpPr>
            <p:spPr>
              <a:xfrm>
                <a:off x="13082" y="5047"/>
                <a:ext cx="358" cy="4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>
                    <a:solidFill>
                      <a:srgbClr val="00B050"/>
                    </a:solidFill>
                  </a:rPr>
                  <a:t>-</a:t>
                </a:r>
                <a:endParaRPr lang="en-US" altLang="zh-CN">
                  <a:solidFill>
                    <a:srgbClr val="00B050"/>
                  </a:solidFill>
                </a:endParaRPr>
              </a:p>
            </p:txBody>
          </p:sp>
          <p:sp>
            <p:nvSpPr>
              <p:cNvPr id="73" name="文本框 72"/>
              <p:cNvSpPr txBox="1"/>
              <p:nvPr>
                <p:custDataLst>
                  <p:tags r:id="rId30"/>
                </p:custDataLst>
              </p:nvPr>
            </p:nvSpPr>
            <p:spPr>
              <a:xfrm>
                <a:off x="11564" y="5648"/>
                <a:ext cx="358" cy="4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>
                    <a:solidFill>
                      <a:srgbClr val="00B050"/>
                    </a:solidFill>
                  </a:rPr>
                  <a:t>-</a:t>
                </a:r>
                <a:endParaRPr lang="en-US" altLang="zh-CN">
                  <a:solidFill>
                    <a:srgbClr val="00B050"/>
                  </a:solidFill>
                </a:endParaRPr>
              </a:p>
            </p:txBody>
          </p:sp>
          <p:sp>
            <p:nvSpPr>
              <p:cNvPr id="74" name="文本框 73"/>
              <p:cNvSpPr txBox="1"/>
              <p:nvPr>
                <p:custDataLst>
                  <p:tags r:id="rId31"/>
                </p:custDataLst>
              </p:nvPr>
            </p:nvSpPr>
            <p:spPr>
              <a:xfrm>
                <a:off x="13310" y="5656"/>
                <a:ext cx="358" cy="4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>
                    <a:solidFill>
                      <a:srgbClr val="00B050"/>
                    </a:solidFill>
                  </a:rPr>
                  <a:t>-</a:t>
                </a:r>
                <a:endParaRPr lang="en-US" altLang="zh-CN">
                  <a:solidFill>
                    <a:srgbClr val="00B050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12382"/>
            <a:ext cx="8229600" cy="1143000"/>
          </a:xfrm>
        </p:spPr>
        <p:txBody>
          <a:bodyPr>
            <a:normAutofit fontScale="90000"/>
          </a:bodyPr>
          <a:p>
            <a:r>
              <a:rPr lang="en-US" altLang="zh-CN" sz="4220">
                <a:solidFill>
                  <a:schemeClr val="tx2"/>
                </a:solidFill>
              </a:rPr>
              <a:t>Two examples : 45</a:t>
            </a:r>
            <a:r>
              <a:rPr lang="en-US" altLang="zh-CN" sz="4220" baseline="30000">
                <a:solidFill>
                  <a:schemeClr val="tx2"/>
                </a:solidFill>
              </a:rPr>
              <a:t>o</a:t>
            </a:r>
            <a:r>
              <a:rPr lang="en-US" altLang="zh-CN" sz="4220">
                <a:solidFill>
                  <a:schemeClr val="tx2"/>
                </a:solidFill>
              </a:rPr>
              <a:t>-TB cuprates; 30</a:t>
            </a:r>
            <a:r>
              <a:rPr lang="en-US" altLang="zh-CN" sz="4220" baseline="30000">
                <a:solidFill>
                  <a:schemeClr val="tx2"/>
                </a:solidFill>
              </a:rPr>
              <a:t>o</a:t>
            </a:r>
            <a:r>
              <a:rPr lang="en-US" altLang="zh-CN" sz="4220">
                <a:solidFill>
                  <a:schemeClr val="tx2"/>
                </a:solidFill>
              </a:rPr>
              <a:t>-TBG</a:t>
            </a:r>
            <a:endParaRPr lang="en-US" altLang="zh-CN" sz="4220">
              <a:solidFill>
                <a:schemeClr val="tx2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54405"/>
            <a:ext cx="8229600" cy="5230495"/>
          </a:xfrm>
        </p:spPr>
        <p:txBody>
          <a:bodyPr/>
          <a:p>
            <a:endParaRPr lang="en-US" altLang="zh-CN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altLang="zh-CN">
              <a:solidFill>
                <a:schemeClr val="tx2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 rot="0">
            <a:off x="960389" y="1256717"/>
            <a:ext cx="4457334" cy="2584027"/>
            <a:chOff x="1737" y="4943"/>
            <a:chExt cx="6360" cy="3453"/>
          </a:xfrm>
        </p:grpSpPr>
        <p:pic>
          <p:nvPicPr>
            <p:cNvPr id="4" name="图片 3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1737" y="4943"/>
              <a:ext cx="3230" cy="3447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5014" y="4981"/>
              <a:ext cx="3083" cy="3415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 rot="0">
            <a:off x="570230" y="4151630"/>
            <a:ext cx="5318760" cy="2598420"/>
            <a:chOff x="6216" y="9334"/>
            <a:chExt cx="7653" cy="3622"/>
          </a:xfrm>
        </p:grpSpPr>
        <p:pic>
          <p:nvPicPr>
            <p:cNvPr id="7" name="图片 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6216" y="9424"/>
              <a:ext cx="3552" cy="3532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9713" y="9334"/>
              <a:ext cx="4156" cy="3492"/>
            </a:xfrm>
            <a:prstGeom prst="rect">
              <a:avLst/>
            </a:prstGeom>
          </p:spPr>
        </p:pic>
      </p:grpSp>
      <p:sp>
        <p:nvSpPr>
          <p:cNvPr id="13" name="文本框 12"/>
          <p:cNvSpPr txBox="1"/>
          <p:nvPr>
            <p:custDataLst>
              <p:tags r:id="rId9"/>
            </p:custDataLst>
          </p:nvPr>
        </p:nvSpPr>
        <p:spPr>
          <a:xfrm>
            <a:off x="6010275" y="2061210"/>
            <a:ext cx="26765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</a:rPr>
              <a:t>d+id TSC in 45</a:t>
            </a:r>
            <a:r>
              <a:rPr lang="en-US" altLang="zh-CN" sz="2400" baseline="30000">
                <a:solidFill>
                  <a:srgbClr val="FF0000"/>
                </a:solidFill>
              </a:rPr>
              <a:t>o</a:t>
            </a:r>
            <a:r>
              <a:rPr lang="en-US" altLang="zh-CN" sz="2400">
                <a:solidFill>
                  <a:srgbClr val="FF0000"/>
                </a:solidFill>
              </a:rPr>
              <a:t>-TBC</a:t>
            </a:r>
            <a:endParaRPr lang="en-US" altLang="zh-CN" sz="2400">
              <a:solidFill>
                <a:srgbClr val="FF0000"/>
              </a:solidFill>
            </a:endParaRPr>
          </a:p>
          <a:p>
            <a:r>
              <a:rPr lang="en-US" altLang="zh-CN" sz="2400">
                <a:solidFill>
                  <a:srgbClr val="FF0000"/>
                </a:solidFill>
              </a:rPr>
              <a:t>     n=4, L=n/2=2 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>
            <p:custDataLst>
              <p:tags r:id="rId10"/>
            </p:custDataLst>
          </p:nvPr>
        </p:nvSpPr>
        <p:spPr>
          <a:xfrm>
            <a:off x="6157595" y="4873625"/>
            <a:ext cx="25507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</a:rPr>
              <a:t>f+if TSC in 30</a:t>
            </a:r>
            <a:r>
              <a:rPr lang="en-US" altLang="zh-CN" sz="2400" baseline="30000">
                <a:solidFill>
                  <a:srgbClr val="FF0000"/>
                </a:solidFill>
              </a:rPr>
              <a:t>o</a:t>
            </a:r>
            <a:r>
              <a:rPr lang="en-US" altLang="zh-CN" sz="2400">
                <a:solidFill>
                  <a:srgbClr val="FF0000"/>
                </a:solidFill>
              </a:rPr>
              <a:t>-TBG</a:t>
            </a:r>
            <a:endParaRPr lang="en-US" altLang="zh-CN" sz="2400">
              <a:solidFill>
                <a:srgbClr val="FF0000"/>
              </a:solidFill>
            </a:endParaRPr>
          </a:p>
          <a:p>
            <a:r>
              <a:rPr lang="en-US" altLang="zh-CN" sz="2400">
                <a:solidFill>
                  <a:srgbClr val="FF0000"/>
                </a:solidFill>
                <a:sym typeface="+mn-ea"/>
              </a:rPr>
              <a:t>    n=6, L=n/2=3 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79465" y="3361055"/>
            <a:ext cx="307149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Results of microscopic calculations based on perturbational-band theory</a:t>
            </a:r>
            <a:endParaRPr lang="en-US" altLang="zh-CN" sz="200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olidFill>
                  <a:schemeClr val="tx2"/>
                </a:solidFill>
              </a:rPr>
              <a:t>The Charge-4e SC </a:t>
            </a:r>
            <a:endParaRPr lang="en-US" altLang="zh-CN">
              <a:solidFill>
                <a:schemeClr val="tx2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528445"/>
            <a:ext cx="8646160" cy="5116830"/>
          </a:xfrm>
        </p:spPr>
        <p:txBody>
          <a:bodyPr>
            <a:normAutofit lnSpcReduction="20000"/>
          </a:bodyPr>
          <a:p>
            <a:r>
              <a:rPr lang="en-US" altLang="zh-CN">
                <a:solidFill>
                  <a:schemeClr val="tx2"/>
                </a:solidFill>
              </a:rPr>
              <a:t>Charge-4e SC: </a:t>
            </a:r>
            <a:r>
              <a:rPr lang="en-US" altLang="zh-CN">
                <a:solidFill>
                  <a:schemeClr val="tx2"/>
                </a:solidFill>
                <a:sym typeface="+mn-ea"/>
              </a:rPr>
              <a:t> long-sought novel SC </a:t>
            </a:r>
            <a:r>
              <a:rPr lang="en-US" altLang="zh-CN">
                <a:solidFill>
                  <a:schemeClr val="tx2"/>
                </a:solidFill>
                <a:sym typeface="+mn-ea"/>
              </a:rPr>
              <a:t>beyond BCS</a:t>
            </a:r>
            <a:endParaRPr lang="en-US" altLang="zh-CN">
              <a:solidFill>
                <a:schemeClr val="tx2"/>
              </a:solidFill>
              <a:sym typeface="+mn-ea"/>
            </a:endParaRPr>
          </a:p>
          <a:p>
            <a:endParaRPr lang="en-US" altLang="zh-CN">
              <a:solidFill>
                <a:schemeClr val="tx2"/>
              </a:solidFill>
              <a:sym typeface="+mn-ea"/>
            </a:endParaRPr>
          </a:p>
          <a:p>
            <a:endParaRPr lang="en-US" altLang="zh-CN">
              <a:solidFill>
                <a:schemeClr val="tx2"/>
              </a:solidFill>
              <a:sym typeface="+mn-ea"/>
            </a:endParaRPr>
          </a:p>
          <a:p>
            <a:endParaRPr lang="en-US" altLang="zh-CN">
              <a:solidFill>
                <a:schemeClr val="tx2"/>
              </a:solidFill>
              <a:sym typeface="+mn-ea"/>
            </a:endParaRPr>
          </a:p>
          <a:p>
            <a:endParaRPr lang="en-US" altLang="zh-CN">
              <a:solidFill>
                <a:schemeClr val="tx2"/>
              </a:solidFill>
              <a:sym typeface="+mn-ea"/>
            </a:endParaRPr>
          </a:p>
          <a:p>
            <a:endParaRPr lang="en-US" altLang="zh-CN">
              <a:solidFill>
                <a:schemeClr val="tx2"/>
              </a:solidFill>
              <a:sym typeface="+mn-ea"/>
            </a:endParaRPr>
          </a:p>
          <a:p>
            <a:r>
              <a:rPr lang="en-US" altLang="zh-CN">
                <a:solidFill>
                  <a:schemeClr val="tx2"/>
                </a:solidFill>
                <a:sym typeface="+mn-ea"/>
              </a:rPr>
              <a:t>Real SC: Zero resistivity and Meissner effect</a:t>
            </a:r>
            <a:endParaRPr lang="en-US" altLang="zh-CN">
              <a:solidFill>
                <a:schemeClr val="tx2"/>
              </a:solidFill>
              <a:sym typeface="+mn-ea"/>
            </a:endParaRPr>
          </a:p>
          <a:p>
            <a:r>
              <a:rPr lang="en-US" altLang="zh-CN">
                <a:solidFill>
                  <a:schemeClr val="tx2"/>
                </a:solidFill>
                <a:sym typeface="+mn-ea"/>
              </a:rPr>
              <a:t>Characterized by half flux quantization : 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hc/4e</a:t>
            </a:r>
            <a:endParaRPr lang="en-US" altLang="zh-CN">
              <a:solidFill>
                <a:srgbClr val="FF0000"/>
              </a:solidFill>
              <a:sym typeface="+mn-ea"/>
            </a:endParaRPr>
          </a:p>
          <a:p>
            <a:r>
              <a:rPr lang="en-US" altLang="zh-CN">
                <a:solidFill>
                  <a:schemeClr val="tx2"/>
                </a:solidFill>
                <a:sym typeface="+mn-ea"/>
              </a:rPr>
              <a:t>Many properties unknown, e.g. gapped or not?</a:t>
            </a:r>
            <a:endParaRPr lang="en-US" altLang="zh-CN">
              <a:solidFill>
                <a:schemeClr val="tx2"/>
              </a:solidFill>
              <a:sym typeface="+mn-ea"/>
            </a:endParaRPr>
          </a:p>
          <a:p>
            <a:r>
              <a:rPr lang="en-US" altLang="zh-CN">
                <a:solidFill>
                  <a:schemeClr val="tx2"/>
                </a:solidFill>
                <a:sym typeface="+mn-ea"/>
              </a:rPr>
              <a:t>Lack of unambiguous material realization</a:t>
            </a:r>
            <a:r>
              <a:rPr lang="en-US" altLang="zh-CN">
                <a:solidFill>
                  <a:srgbClr val="0070C0"/>
                </a:solidFill>
                <a:sym typeface="+mn-ea"/>
              </a:rPr>
              <a:t> </a:t>
            </a:r>
            <a:endParaRPr lang="en-US" altLang="zh-CN">
              <a:solidFill>
                <a:srgbClr val="0070C0"/>
              </a:solidFill>
              <a:sym typeface="+mn-ea"/>
            </a:endParaRPr>
          </a:p>
          <a:p>
            <a:endParaRPr lang="en-US" altLang="zh-CN">
              <a:solidFill>
                <a:srgbClr val="0070C0"/>
              </a:solidFill>
              <a:sym typeface="+mn-ea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872490" y="2233042"/>
            <a:ext cx="7820025" cy="1956706"/>
            <a:chOff x="1374" y="4872"/>
            <a:chExt cx="12315" cy="3082"/>
          </a:xfrm>
        </p:grpSpPr>
        <p:grpSp>
          <p:nvGrpSpPr>
            <p:cNvPr id="17" name="组合 16"/>
            <p:cNvGrpSpPr/>
            <p:nvPr/>
          </p:nvGrpSpPr>
          <p:grpSpPr>
            <a:xfrm>
              <a:off x="1958" y="4872"/>
              <a:ext cx="2316" cy="2352"/>
              <a:chOff x="12177" y="6023"/>
              <a:chExt cx="3608" cy="3223"/>
            </a:xfrm>
          </p:grpSpPr>
          <p:sp>
            <p:nvSpPr>
              <p:cNvPr id="4" name="椭圆 3"/>
              <p:cNvSpPr/>
              <p:nvPr>
                <p:custDataLst>
                  <p:tags r:id="rId1"/>
                </p:custDataLst>
              </p:nvPr>
            </p:nvSpPr>
            <p:spPr>
              <a:xfrm>
                <a:off x="12177" y="6023"/>
                <a:ext cx="3608" cy="3223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>
                <a:off x="12690" y="6431"/>
                <a:ext cx="2620" cy="2373"/>
                <a:chOff x="6648" y="5602"/>
                <a:chExt cx="2620" cy="2373"/>
              </a:xfrm>
            </p:grpSpPr>
            <p:grpSp>
              <p:nvGrpSpPr>
                <p:cNvPr id="14" name="组合 13"/>
                <p:cNvGrpSpPr/>
                <p:nvPr/>
              </p:nvGrpSpPr>
              <p:grpSpPr>
                <a:xfrm>
                  <a:off x="6807" y="5810"/>
                  <a:ext cx="2461" cy="2165"/>
                  <a:chOff x="4591" y="6098"/>
                  <a:chExt cx="2461" cy="2165"/>
                </a:xfrm>
              </p:grpSpPr>
              <p:sp>
                <p:nvSpPr>
                  <p:cNvPr id="5" name="椭圆 4"/>
                  <p:cNvSpPr/>
                  <p:nvPr>
                    <p:custDataLst>
                      <p:tags r:id="rId2"/>
                    </p:custDataLst>
                  </p:nvPr>
                </p:nvSpPr>
                <p:spPr>
                  <a:xfrm>
                    <a:off x="4591" y="6098"/>
                    <a:ext cx="492" cy="472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" name="椭圆 5"/>
                  <p:cNvSpPr/>
                  <p:nvPr>
                    <p:custDataLst>
                      <p:tags r:id="rId3"/>
                    </p:custDataLst>
                  </p:nvPr>
                </p:nvSpPr>
                <p:spPr>
                  <a:xfrm>
                    <a:off x="6560" y="7791"/>
                    <a:ext cx="492" cy="472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" name="椭圆 6"/>
                  <p:cNvSpPr/>
                  <p:nvPr>
                    <p:custDataLst>
                      <p:tags r:id="rId4"/>
                    </p:custDataLst>
                  </p:nvPr>
                </p:nvSpPr>
                <p:spPr>
                  <a:xfrm>
                    <a:off x="6560" y="6098"/>
                    <a:ext cx="492" cy="472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" name="椭圆 7"/>
                  <p:cNvSpPr/>
                  <p:nvPr>
                    <p:custDataLst>
                      <p:tags r:id="rId5"/>
                    </p:custDataLst>
                  </p:nvPr>
                </p:nvSpPr>
                <p:spPr>
                  <a:xfrm>
                    <a:off x="4591" y="7791"/>
                    <a:ext cx="492" cy="472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5" name="组合 14"/>
                <p:cNvGrpSpPr/>
                <p:nvPr/>
              </p:nvGrpSpPr>
              <p:grpSpPr>
                <a:xfrm>
                  <a:off x="6648" y="5602"/>
                  <a:ext cx="2515" cy="2324"/>
                  <a:chOff x="1644" y="5890"/>
                  <a:chExt cx="2515" cy="2324"/>
                </a:xfrm>
              </p:grpSpPr>
              <p:sp>
                <p:nvSpPr>
                  <p:cNvPr id="9" name="文本框 8"/>
                  <p:cNvSpPr txBox="1"/>
                  <p:nvPr>
                    <p:custDataLst>
                      <p:tags r:id="rId6"/>
                    </p:custDataLst>
                  </p:nvPr>
                </p:nvSpPr>
                <p:spPr>
                  <a:xfrm>
                    <a:off x="1694" y="5894"/>
                    <a:ext cx="509" cy="6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p>
                    <a:r>
                      <a:rPr lang="en-US" altLang="zh-CN">
                        <a:solidFill>
                          <a:srgbClr val="FF0000"/>
                        </a:solidFill>
                      </a:rPr>
                      <a:t>e</a:t>
                    </a:r>
                    <a:endParaRPr lang="en-US" altLang="zh-CN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0" name="文本框 9"/>
                  <p:cNvSpPr txBox="1"/>
                  <p:nvPr>
                    <p:custDataLst>
                      <p:tags r:id="rId7"/>
                    </p:custDataLst>
                  </p:nvPr>
                </p:nvSpPr>
                <p:spPr>
                  <a:xfrm>
                    <a:off x="1644" y="7598"/>
                    <a:ext cx="509" cy="6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p>
                    <a:r>
                      <a:rPr lang="en-US" altLang="zh-CN">
                        <a:solidFill>
                          <a:srgbClr val="FF0000"/>
                        </a:solidFill>
                      </a:rPr>
                      <a:t>e</a:t>
                    </a:r>
                    <a:endParaRPr lang="en-US" altLang="zh-CN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1" name="文本框 10"/>
                  <p:cNvSpPr txBox="1"/>
                  <p:nvPr>
                    <p:custDataLst>
                      <p:tags r:id="rId8"/>
                    </p:custDataLst>
                  </p:nvPr>
                </p:nvSpPr>
                <p:spPr>
                  <a:xfrm>
                    <a:off x="3641" y="5890"/>
                    <a:ext cx="509" cy="6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p>
                    <a:r>
                      <a:rPr lang="en-US" altLang="zh-CN">
                        <a:solidFill>
                          <a:srgbClr val="FF0000"/>
                        </a:solidFill>
                      </a:rPr>
                      <a:t>e</a:t>
                    </a:r>
                    <a:endParaRPr lang="en-US" altLang="zh-CN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2" name="文本框 11"/>
                  <p:cNvSpPr txBox="1"/>
                  <p:nvPr>
                    <p:custDataLst>
                      <p:tags r:id="rId9"/>
                    </p:custDataLst>
                  </p:nvPr>
                </p:nvSpPr>
                <p:spPr>
                  <a:xfrm>
                    <a:off x="3650" y="7597"/>
                    <a:ext cx="509" cy="6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p>
                    <a:r>
                      <a:rPr lang="en-US" altLang="zh-CN">
                        <a:solidFill>
                          <a:srgbClr val="FF0000"/>
                        </a:solidFill>
                      </a:rPr>
                      <a:t>e</a:t>
                    </a:r>
                    <a:endParaRPr lang="en-US" altLang="zh-CN">
                      <a:solidFill>
                        <a:srgbClr val="FF0000"/>
                      </a:solidFill>
                    </a:endParaRPr>
                  </a:p>
                </p:txBody>
              </p:sp>
            </p:grpSp>
          </p:grpSp>
        </p:grpSp>
        <p:sp>
          <p:nvSpPr>
            <p:cNvPr id="18" name="文本框 17"/>
            <p:cNvSpPr txBox="1"/>
            <p:nvPr>
              <p:custDataLst>
                <p:tags r:id="rId10"/>
              </p:custDataLst>
            </p:nvPr>
          </p:nvSpPr>
          <p:spPr>
            <a:xfrm>
              <a:off x="1374" y="7229"/>
              <a:ext cx="410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>
                  <a:solidFill>
                    <a:srgbClr val="FF0000"/>
                  </a:solidFill>
                </a:rPr>
                <a:t>4e -- bound state</a:t>
              </a:r>
              <a:endParaRPr lang="en-US" altLang="zh-CN" sz="2400">
                <a:solidFill>
                  <a:srgbClr val="FF0000"/>
                </a:solidFill>
              </a:endParaRPr>
            </a:p>
          </p:txBody>
        </p:sp>
        <p:sp>
          <p:nvSpPr>
            <p:cNvPr id="19" name="右箭头 18"/>
            <p:cNvSpPr/>
            <p:nvPr>
              <p:custDataLst>
                <p:tags r:id="rId11"/>
              </p:custDataLst>
            </p:nvPr>
          </p:nvSpPr>
          <p:spPr>
            <a:xfrm>
              <a:off x="5119" y="5653"/>
              <a:ext cx="3349" cy="60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12"/>
              </p:custDataLst>
            </p:nvPr>
          </p:nvSpPr>
          <p:spPr>
            <a:xfrm>
              <a:off x="5373" y="4939"/>
              <a:ext cx="3212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/>
                <a:t>      BEC </a:t>
              </a:r>
              <a:endParaRPr lang="en-US" altLang="zh-CN" sz="2400"/>
            </a:p>
          </p:txBody>
        </p:sp>
        <p:sp>
          <p:nvSpPr>
            <p:cNvPr id="22" name="文本框 21"/>
            <p:cNvSpPr txBox="1"/>
            <p:nvPr>
              <p:custDataLst>
                <p:tags r:id="rId13"/>
              </p:custDataLst>
            </p:nvPr>
          </p:nvSpPr>
          <p:spPr>
            <a:xfrm>
              <a:off x="8736" y="5513"/>
              <a:ext cx="4953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>
                  <a:solidFill>
                    <a:schemeClr val="accent1"/>
                  </a:solidFill>
                </a:rPr>
                <a:t>superconductivity with </a:t>
              </a:r>
              <a:endParaRPr lang="en-US" altLang="zh-CN" sz="2400">
                <a:solidFill>
                  <a:schemeClr val="accent1"/>
                </a:solidFill>
              </a:endParaRPr>
            </a:p>
            <a:p>
              <a:r>
                <a:rPr lang="en-US" altLang="zh-CN" sz="2400">
                  <a:solidFill>
                    <a:schemeClr val="accent1"/>
                  </a:solidFill>
                </a:rPr>
                <a:t>fractionalized  flux</a:t>
              </a:r>
              <a:endParaRPr lang="en-US" altLang="zh-CN" sz="2400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olidFill>
                  <a:schemeClr val="tx2"/>
                </a:solidFill>
              </a:rPr>
              <a:t>Charge-4e SC </a:t>
            </a:r>
            <a:r>
              <a:rPr lang="en-US" altLang="zh-CN">
                <a:solidFill>
                  <a:schemeClr val="tx2"/>
                </a:solidFill>
                <a:sym typeface="+mn-ea"/>
              </a:rPr>
              <a:t>in TB-QCs</a:t>
            </a:r>
            <a:endParaRPr lang="en-US" altLang="zh-CN">
              <a:solidFill>
                <a:schemeClr val="tx2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528445"/>
            <a:ext cx="8646160" cy="5116830"/>
          </a:xfrm>
        </p:spPr>
        <p:txBody>
          <a:bodyPr>
            <a:normAutofit lnSpcReduction="10000"/>
          </a:bodyPr>
          <a:p>
            <a:r>
              <a:rPr lang="en-US" altLang="zh-CN">
                <a:solidFill>
                  <a:schemeClr val="tx2"/>
                </a:solidFill>
                <a:sym typeface="+mn-ea"/>
              </a:rPr>
              <a:t>I</a:t>
            </a:r>
            <a:r>
              <a:rPr lang="en-US" altLang="zh-CN">
                <a:solidFill>
                  <a:schemeClr val="tx2"/>
                </a:solidFill>
                <a:sym typeface="+mn-ea"/>
              </a:rPr>
              <a:t>nspired by the great idea of Prof. Congjun Wu</a:t>
            </a:r>
            <a:endParaRPr lang="en-US" altLang="zh-CN">
              <a:solidFill>
                <a:schemeClr val="tx2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>
                <a:solidFill>
                  <a:srgbClr val="00B050"/>
                </a:solidFill>
                <a:sym typeface="+mn-ea"/>
              </a:rPr>
              <a:t>          </a:t>
            </a:r>
            <a:r>
              <a:rPr lang="en-US" altLang="zh-CN" sz="2000">
                <a:solidFill>
                  <a:srgbClr val="00B050"/>
                </a:solidFill>
                <a:sym typeface="+mn-ea"/>
              </a:rPr>
              <a:t>M. Zeng, L.-H. Hu, H.-Y. Hu, Y.-Z. You, and C. Wu, arXiv: 2102.06158</a:t>
            </a:r>
            <a:endParaRPr lang="en-US" altLang="zh-CN">
              <a:solidFill>
                <a:schemeClr val="tx2"/>
              </a:solidFill>
              <a:sym typeface="+mn-ea"/>
            </a:endParaRPr>
          </a:p>
          <a:p>
            <a:r>
              <a:rPr lang="en-US" altLang="zh-CN">
                <a:solidFill>
                  <a:schemeClr val="tx2"/>
                </a:solidFill>
                <a:sym typeface="+mn-ea"/>
              </a:rPr>
              <a:t>Pairing-phase fluctuations in a bilayer system </a:t>
            </a:r>
            <a:endParaRPr lang="en-US" altLang="zh-CN">
              <a:solidFill>
                <a:schemeClr val="tx2"/>
              </a:solidFill>
              <a:sym typeface="+mn-ea"/>
            </a:endParaRPr>
          </a:p>
          <a:p>
            <a:endParaRPr lang="en-US" altLang="zh-CN">
              <a:solidFill>
                <a:schemeClr val="tx2"/>
              </a:solidFill>
              <a:sym typeface="+mn-ea"/>
            </a:endParaRPr>
          </a:p>
          <a:p>
            <a:endParaRPr lang="en-US" altLang="zh-CN">
              <a:solidFill>
                <a:schemeClr val="tx2"/>
              </a:solidFill>
              <a:sym typeface="+mn-ea"/>
            </a:endParaRPr>
          </a:p>
          <a:p>
            <a:r>
              <a:rPr lang="en-US" altLang="zh-CN">
                <a:solidFill>
                  <a:schemeClr val="tx2"/>
                </a:solidFill>
                <a:sym typeface="+mn-ea"/>
              </a:rPr>
              <a:t>Low-energy effective Hamitonian of TB-QCs</a:t>
            </a:r>
            <a:endParaRPr lang="en-US" altLang="zh-CN">
              <a:solidFill>
                <a:schemeClr val="tx2"/>
              </a:solidFill>
              <a:sym typeface="+mn-ea"/>
            </a:endParaRPr>
          </a:p>
          <a:p>
            <a:r>
              <a:rPr lang="en-US" altLang="zh-CN">
                <a:solidFill>
                  <a:schemeClr val="tx2"/>
                </a:solidFill>
                <a:sym typeface="+mn-ea"/>
              </a:rPr>
              <a:t>Get the phase diagram by combined RG &amp; MC</a:t>
            </a:r>
            <a:endParaRPr lang="en-US" altLang="zh-CN">
              <a:solidFill>
                <a:schemeClr val="tx2"/>
              </a:solidFill>
              <a:sym typeface="+mn-ea"/>
            </a:endParaRPr>
          </a:p>
          <a:p>
            <a:r>
              <a:rPr lang="en-US" altLang="zh-CN">
                <a:solidFill>
                  <a:schemeClr val="tx2"/>
                </a:solidFill>
                <a:sym typeface="+mn-ea"/>
              </a:rPr>
              <a:t>Physical quantities and correlations by MC</a:t>
            </a:r>
            <a:endParaRPr lang="en-US" altLang="zh-CN">
              <a:solidFill>
                <a:schemeClr val="tx2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>
                <a:solidFill>
                  <a:schemeClr val="tx2"/>
                </a:solidFill>
                <a:sym typeface="+mn-ea"/>
              </a:rPr>
              <a:t>         </a:t>
            </a:r>
            <a:endParaRPr lang="en-US" altLang="zh-CN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altLang="zh-CN">
              <a:solidFill>
                <a:schemeClr val="tx2"/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070610" y="3350260"/>
            <a:ext cx="7560310" cy="1042670"/>
            <a:chOff x="1686" y="9005"/>
            <a:chExt cx="11906" cy="1642"/>
          </a:xfrm>
        </p:grpSpPr>
        <p:sp>
          <p:nvSpPr>
            <p:cNvPr id="24" name="文本框 23"/>
            <p:cNvSpPr txBox="1"/>
            <p:nvPr/>
          </p:nvSpPr>
          <p:spPr>
            <a:xfrm>
              <a:off x="1686" y="9005"/>
              <a:ext cx="11906" cy="164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en-US" altLang="zh-CN" sz="2000">
                  <a:solidFill>
                    <a:srgbClr val="FF0000"/>
                  </a:solidFill>
                </a:rPr>
                <a:t>Total phase locked; relative phase fluctuate:                 charge-4e SC</a:t>
              </a:r>
              <a:endParaRPr lang="en-US" altLang="zh-CN" sz="2000">
                <a:solidFill>
                  <a:srgbClr val="FF0000"/>
                </a:solidFill>
              </a:endParaRPr>
            </a:p>
            <a:p>
              <a:r>
                <a:rPr lang="en-US" altLang="zh-CN" sz="2000">
                  <a:solidFill>
                    <a:srgbClr val="FF0000"/>
                  </a:solidFill>
                </a:rPr>
                <a:t>Relative phase locked; total phase fluctuate:                 chiral metal</a:t>
              </a:r>
              <a:endParaRPr lang="en-US" altLang="zh-CN" sz="2000">
                <a:solidFill>
                  <a:srgbClr val="FF0000"/>
                </a:solidFill>
              </a:endParaRPr>
            </a:p>
          </p:txBody>
        </p:sp>
        <p:sp>
          <p:nvSpPr>
            <p:cNvPr id="25" name="右箭头 24"/>
            <p:cNvSpPr/>
            <p:nvPr>
              <p:custDataLst>
                <p:tags r:id="rId1"/>
              </p:custDataLst>
            </p:nvPr>
          </p:nvSpPr>
          <p:spPr>
            <a:xfrm>
              <a:off x="9127" y="9255"/>
              <a:ext cx="1130" cy="301"/>
            </a:xfrm>
            <a:prstGeom prst="rightArrow">
              <a:avLst/>
            </a:prstGeom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/>
            </a:p>
          </p:txBody>
        </p:sp>
        <p:sp>
          <p:nvSpPr>
            <p:cNvPr id="26" name="右箭头 25"/>
            <p:cNvSpPr/>
            <p:nvPr>
              <p:custDataLst>
                <p:tags r:id="rId2"/>
              </p:custDataLst>
            </p:nvPr>
          </p:nvSpPr>
          <p:spPr>
            <a:xfrm>
              <a:off x="9127" y="9709"/>
              <a:ext cx="1130" cy="301"/>
            </a:xfrm>
            <a:prstGeom prst="rightArrow">
              <a:avLst/>
            </a:prstGeom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2140" y="188277"/>
            <a:ext cx="7886700" cy="994172"/>
          </a:xfrm>
        </p:spPr>
        <p:txBody>
          <a:bodyPr>
            <a:normAutofit/>
          </a:bodyPr>
          <a:p>
            <a:r>
              <a:rPr lang="en-US" altLang="zh-CN"/>
              <a:t>   </a:t>
            </a:r>
            <a:r>
              <a:rPr lang="en-US" altLang="zh-CN">
                <a:solidFill>
                  <a:schemeClr val="accent1"/>
                </a:solidFill>
                <a:sym typeface="+mn-ea"/>
              </a:rPr>
              <a:t>Low-Energy Effective Model</a:t>
            </a:r>
            <a:endParaRPr lang="en-US" altLang="zh-CN">
              <a:solidFill>
                <a:schemeClr val="accent1"/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619885"/>
            <a:ext cx="8314055" cy="5537835"/>
          </a:xfrm>
        </p:spPr>
        <p:txBody>
          <a:bodyPr>
            <a:normAutofit lnSpcReduction="20000"/>
          </a:bodyPr>
          <a:p>
            <a:r>
              <a:rPr lang="en-US" altLang="zh-CN">
                <a:solidFill>
                  <a:schemeClr val="accent1"/>
                </a:solidFill>
              </a:rPr>
              <a:t>Fix       , set                     : spatial fluctuation </a:t>
            </a:r>
            <a:endParaRPr lang="en-US" altLang="zh-CN">
              <a:solidFill>
                <a:schemeClr val="accent1"/>
              </a:solidFill>
            </a:endParaRPr>
          </a:p>
          <a:p>
            <a:r>
              <a:rPr lang="en-US" altLang="zh-CN">
                <a:solidFill>
                  <a:schemeClr val="accent1"/>
                </a:solidFill>
              </a:rPr>
              <a:t> Focus on the phase  fluctuation</a:t>
            </a:r>
            <a:endParaRPr lang="en-US" altLang="zh-CN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altLang="zh-CN">
              <a:solidFill>
                <a:schemeClr val="accent1"/>
              </a:solidFill>
            </a:endParaRPr>
          </a:p>
          <a:p>
            <a:r>
              <a:rPr lang="en-US" altLang="zh-CN">
                <a:solidFill>
                  <a:schemeClr val="accent1"/>
                </a:solidFill>
              </a:rPr>
              <a:t>The total- and relative- phase fields  </a:t>
            </a:r>
            <a:endParaRPr lang="en-US" altLang="zh-CN">
              <a:solidFill>
                <a:schemeClr val="accent1"/>
              </a:solidFill>
            </a:endParaRPr>
          </a:p>
          <a:p>
            <a:endParaRPr lang="en-US" altLang="zh-CN">
              <a:solidFill>
                <a:schemeClr val="accent1"/>
              </a:solidFill>
            </a:endParaRPr>
          </a:p>
          <a:p>
            <a:r>
              <a:rPr lang="en-US" altLang="zh-CN">
                <a:solidFill>
                  <a:schemeClr val="accent1"/>
                </a:solidFill>
              </a:rPr>
              <a:t>Low-energy effective Hamiltonian</a:t>
            </a:r>
            <a:endParaRPr lang="en-US" altLang="zh-CN">
              <a:solidFill>
                <a:schemeClr val="accen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292090" y="2775585"/>
            <a:ext cx="866140" cy="283845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1485583" y="1699260"/>
            <a:ext cx="6397943" cy="4939030"/>
            <a:chOff x="2340" y="2111"/>
            <a:chExt cx="10076" cy="7778"/>
          </a:xfrm>
        </p:grpSpPr>
        <p:pic>
          <p:nvPicPr>
            <p:cNvPr id="4" name="图片 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2551" y="2112"/>
              <a:ext cx="923" cy="496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4592" y="2111"/>
              <a:ext cx="2797" cy="576"/>
            </a:xfrm>
            <a:prstGeom prst="rect">
              <a:avLst/>
            </a:prstGeom>
          </p:spPr>
        </p:pic>
        <p:grpSp>
          <p:nvGrpSpPr>
            <p:cNvPr id="24" name="组合 23"/>
            <p:cNvGrpSpPr/>
            <p:nvPr/>
          </p:nvGrpSpPr>
          <p:grpSpPr>
            <a:xfrm>
              <a:off x="2340" y="3586"/>
              <a:ext cx="10076" cy="6303"/>
              <a:chOff x="2340" y="3586"/>
              <a:chExt cx="10076" cy="6303"/>
            </a:xfrm>
          </p:grpSpPr>
          <p:pic>
            <p:nvPicPr>
              <p:cNvPr id="7" name="图片 6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8"/>
              <a:stretch>
                <a:fillRect/>
              </a:stretch>
            </p:blipFill>
            <p:spPr>
              <a:xfrm>
                <a:off x="3458" y="3639"/>
                <a:ext cx="3897" cy="672"/>
              </a:xfrm>
              <a:prstGeom prst="rect">
                <a:avLst/>
              </a:prstGeom>
            </p:spPr>
          </p:pic>
          <p:grpSp>
            <p:nvGrpSpPr>
              <p:cNvPr id="12" name="组合 11"/>
              <p:cNvGrpSpPr/>
              <p:nvPr/>
            </p:nvGrpSpPr>
            <p:grpSpPr>
              <a:xfrm>
                <a:off x="2340" y="4727"/>
                <a:ext cx="9245" cy="871"/>
                <a:chOff x="3243" y="4286"/>
                <a:chExt cx="12327" cy="1124"/>
              </a:xfrm>
            </p:grpSpPr>
            <p:pic>
              <p:nvPicPr>
                <p:cNvPr id="9" name="图片 8"/>
                <p:cNvPicPr>
                  <a:picLocks noChangeAspect="1"/>
                </p:cNvPicPr>
                <p:nvPr>
                  <p:custDataLst>
                    <p:tags r:id="rId9"/>
                  </p:custDataLst>
                </p:nvPr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243" y="4765"/>
                  <a:ext cx="5770" cy="634"/>
                </a:xfrm>
                <a:prstGeom prst="rect">
                  <a:avLst/>
                </a:prstGeom>
              </p:spPr>
            </p:pic>
            <p:pic>
              <p:nvPicPr>
                <p:cNvPr id="10" name="图片 9"/>
                <p:cNvPicPr>
                  <a:picLocks noChangeAspect="1"/>
                </p:cNvPicPr>
                <p:nvPr>
                  <p:custDataLst>
                    <p:tags r:id="rId11"/>
                  </p:custDataLst>
                </p:nvPr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743" y="4698"/>
                  <a:ext cx="5827" cy="632"/>
                </a:xfrm>
                <a:prstGeom prst="rect">
                  <a:avLst/>
                </a:prstGeom>
              </p:spPr>
            </p:pic>
            <p:sp>
              <p:nvSpPr>
                <p:cNvPr id="11" name="文本框 10"/>
                <p:cNvSpPr txBox="1"/>
                <p:nvPr/>
              </p:nvSpPr>
              <p:spPr>
                <a:xfrm>
                  <a:off x="9143" y="4286"/>
                  <a:ext cx="469" cy="11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en-US" altLang="zh-CN" sz="3000"/>
                    <a:t>,</a:t>
                  </a:r>
                  <a:endParaRPr lang="en-US" altLang="zh-CN" sz="3000"/>
                </a:p>
              </p:txBody>
            </p:sp>
          </p:grpSp>
          <p:sp>
            <p:nvSpPr>
              <p:cNvPr id="14" name="文本框 13"/>
              <p:cNvSpPr txBox="1"/>
              <p:nvPr/>
            </p:nvSpPr>
            <p:spPr>
              <a:xfrm>
                <a:off x="7921" y="3586"/>
                <a:ext cx="2635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400"/>
                  <a:t>(               )</a:t>
                </a:r>
                <a:endParaRPr lang="en-US" altLang="zh-CN" sz="2400"/>
              </a:p>
            </p:txBody>
          </p:sp>
          <p:grpSp>
            <p:nvGrpSpPr>
              <p:cNvPr id="23" name="组合 22"/>
              <p:cNvGrpSpPr/>
              <p:nvPr/>
            </p:nvGrpSpPr>
            <p:grpSpPr>
              <a:xfrm>
                <a:off x="2778" y="6647"/>
                <a:ext cx="9637" cy="3242"/>
                <a:chOff x="2778" y="6647"/>
                <a:chExt cx="9637" cy="3242"/>
              </a:xfrm>
            </p:grpSpPr>
            <p:pic>
              <p:nvPicPr>
                <p:cNvPr id="15" name="图片 14"/>
                <p:cNvPicPr>
                  <a:picLocks noChangeAspect="1"/>
                </p:cNvPicPr>
                <p:nvPr>
                  <p:custDataLst>
                    <p:tags r:id="rId13"/>
                  </p:custDataLst>
                </p:nvPr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778" y="6647"/>
                  <a:ext cx="8573" cy="964"/>
                </a:xfrm>
                <a:prstGeom prst="rect">
                  <a:avLst/>
                </a:prstGeom>
              </p:spPr>
            </p:pic>
            <p:pic>
              <p:nvPicPr>
                <p:cNvPr id="18" name="图片 17"/>
                <p:cNvPicPr>
                  <a:picLocks noChangeAspect="1"/>
                </p:cNvPicPr>
                <p:nvPr>
                  <p:custDataLst>
                    <p:tags r:id="rId15"/>
                  </p:custDataLst>
                </p:nvPr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778" y="7555"/>
                  <a:ext cx="9637" cy="2334"/>
                </a:xfrm>
                <a:prstGeom prst="rect">
                  <a:avLst/>
                </a:prstGeom>
              </p:spPr>
            </p:pic>
          </p:grpSp>
        </p:grp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42081"/>
            <a:ext cx="7886700" cy="994172"/>
          </a:xfrm>
        </p:spPr>
        <p:txBody>
          <a:bodyPr>
            <a:normAutofit/>
          </a:bodyPr>
          <a:p>
            <a:r>
              <a:rPr lang="en-US" altLang="zh-CN">
                <a:solidFill>
                  <a:schemeClr val="accent1"/>
                </a:solidFill>
                <a:sym typeface="+mn-ea"/>
              </a:rPr>
              <a:t>Low-Energy Effective Model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477963"/>
            <a:ext cx="7886700" cy="4080986"/>
          </a:xfrm>
        </p:spPr>
        <p:txBody>
          <a:bodyPr>
            <a:normAutofit fontScale="90000"/>
          </a:bodyPr>
          <a:p>
            <a:r>
              <a:rPr lang="en-US" altLang="zh-CN">
                <a:solidFill>
                  <a:schemeClr val="accent1"/>
                </a:solidFill>
              </a:rPr>
              <a:t>Symmetry operation under</a:t>
            </a:r>
            <a:endParaRPr lang="en-US" altLang="zh-CN">
              <a:solidFill>
                <a:schemeClr val="accent1"/>
              </a:solidFill>
            </a:endParaRPr>
          </a:p>
          <a:p>
            <a:endParaRPr lang="en-US" altLang="zh-CN">
              <a:solidFill>
                <a:schemeClr val="accent1"/>
              </a:solidFill>
            </a:endParaRPr>
          </a:p>
          <a:p>
            <a:endParaRPr lang="en-US" altLang="zh-CN">
              <a:solidFill>
                <a:schemeClr val="accent1"/>
              </a:solidFill>
            </a:endParaRPr>
          </a:p>
          <a:p>
            <a:endParaRPr lang="en-US" altLang="zh-CN">
              <a:solidFill>
                <a:schemeClr val="accent1"/>
              </a:solidFill>
            </a:endParaRPr>
          </a:p>
          <a:p>
            <a:r>
              <a:rPr lang="en-US" altLang="zh-CN">
                <a:solidFill>
                  <a:schemeClr val="accent1"/>
                </a:solidFill>
              </a:rPr>
              <a:t>Invariance of Hamiltonian H under        requires  </a:t>
            </a:r>
            <a:endParaRPr lang="en-US" altLang="zh-CN">
              <a:solidFill>
                <a:schemeClr val="accent1"/>
              </a:solidFill>
            </a:endParaRPr>
          </a:p>
          <a:p>
            <a:endParaRPr lang="en-US" altLang="zh-CN">
              <a:solidFill>
                <a:schemeClr val="accent1"/>
              </a:solidFill>
            </a:endParaRPr>
          </a:p>
          <a:p>
            <a:r>
              <a:rPr lang="en-US" altLang="zh-CN">
                <a:solidFill>
                  <a:schemeClr val="accent1"/>
                </a:solidFill>
              </a:rPr>
              <a:t>The resultant classical Hamiltonian</a:t>
            </a:r>
            <a:endParaRPr lang="en-US" altLang="zh-CN">
              <a:solidFill>
                <a:schemeClr val="accent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268244" y="3717290"/>
            <a:ext cx="566738" cy="381000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1403985" y="1548130"/>
            <a:ext cx="7006590" cy="5093970"/>
            <a:chOff x="2211" y="2099"/>
            <a:chExt cx="11034" cy="8022"/>
          </a:xfrm>
        </p:grpSpPr>
        <p:grpSp>
          <p:nvGrpSpPr>
            <p:cNvPr id="19" name="组合 18"/>
            <p:cNvGrpSpPr/>
            <p:nvPr/>
          </p:nvGrpSpPr>
          <p:grpSpPr>
            <a:xfrm>
              <a:off x="8109" y="2099"/>
              <a:ext cx="5136" cy="712"/>
              <a:chOff x="8222" y="2099"/>
              <a:chExt cx="5136" cy="712"/>
            </a:xfrm>
          </p:grpSpPr>
          <p:pic>
            <p:nvPicPr>
              <p:cNvPr id="4" name="图片 3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2"/>
              <a:stretch>
                <a:fillRect/>
              </a:stretch>
            </p:blipFill>
            <p:spPr>
              <a:xfrm>
                <a:off x="8222" y="2141"/>
                <a:ext cx="998" cy="671"/>
              </a:xfrm>
              <a:prstGeom prst="rect">
                <a:avLst/>
              </a:prstGeom>
            </p:spPr>
          </p:pic>
          <p:pic>
            <p:nvPicPr>
              <p:cNvPr id="5" name="图片 4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5"/>
              <a:stretch>
                <a:fillRect/>
              </a:stretch>
            </p:blipFill>
            <p:spPr>
              <a:xfrm>
                <a:off x="9242" y="2099"/>
                <a:ext cx="4116" cy="671"/>
              </a:xfrm>
              <a:prstGeom prst="rect">
                <a:avLst/>
              </a:prstGeom>
            </p:spPr>
          </p:pic>
        </p:grpSp>
        <p:grpSp>
          <p:nvGrpSpPr>
            <p:cNvPr id="13" name="组合 12"/>
            <p:cNvGrpSpPr/>
            <p:nvPr/>
          </p:nvGrpSpPr>
          <p:grpSpPr>
            <a:xfrm>
              <a:off x="2474" y="3174"/>
              <a:ext cx="9256" cy="2068"/>
              <a:chOff x="2474" y="3626"/>
              <a:chExt cx="9256" cy="2068"/>
            </a:xfrm>
          </p:grpSpPr>
          <p:pic>
            <p:nvPicPr>
              <p:cNvPr id="6" name="图片 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7"/>
              <a:stretch>
                <a:fillRect/>
              </a:stretch>
            </p:blipFill>
            <p:spPr>
              <a:xfrm>
                <a:off x="2474" y="3626"/>
                <a:ext cx="4472" cy="944"/>
              </a:xfrm>
              <a:prstGeom prst="rect">
                <a:avLst/>
              </a:prstGeom>
            </p:spPr>
          </p:pic>
          <p:pic>
            <p:nvPicPr>
              <p:cNvPr id="7" name="图片 6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>
                <a:off x="7158" y="3626"/>
                <a:ext cx="4573" cy="916"/>
              </a:xfrm>
              <a:prstGeom prst="rect">
                <a:avLst/>
              </a:prstGeom>
            </p:spPr>
          </p:pic>
          <p:pic>
            <p:nvPicPr>
              <p:cNvPr id="8" name="图片 7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11"/>
              <a:stretch>
                <a:fillRect/>
              </a:stretch>
            </p:blipFill>
            <p:spPr>
              <a:xfrm>
                <a:off x="2474" y="4808"/>
                <a:ext cx="4569" cy="887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13"/>
              <a:stretch>
                <a:fillRect/>
              </a:stretch>
            </p:blipFill>
            <p:spPr>
              <a:xfrm>
                <a:off x="7304" y="4821"/>
                <a:ext cx="4427" cy="830"/>
              </a:xfrm>
              <a:prstGeom prst="rect">
                <a:avLst/>
              </a:prstGeom>
            </p:spPr>
          </p:pic>
        </p:grpSp>
        <p:graphicFrame>
          <p:nvGraphicFramePr>
            <p:cNvPr id="11" name="对象 10">
              <a:hlinkClick r:id="" action="ppaction://ole?verb="/>
            </p:cNvPr>
            <p:cNvGraphicFramePr>
              <a:graphicFrameLocks noChangeAspect="1"/>
            </p:cNvGraphicFramePr>
            <p:nvPr/>
          </p:nvGraphicFramePr>
          <p:xfrm>
            <a:off x="3490" y="6341"/>
            <a:ext cx="6198" cy="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" name="" r:id="rId14" imgW="1828800" imgH="203200" progId="Equation.KSEE3">
                    <p:embed/>
                  </p:oleObj>
                </mc:Choice>
                <mc:Fallback>
                  <p:oleObj name="" r:id="rId14" imgW="1828800" imgH="203200" progId="Equation.KSEE3">
                    <p:embed/>
                    <p:pic>
                      <p:nvPicPr>
                        <p:cNvPr id="0" name="图片 2048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3490" y="6341"/>
                          <a:ext cx="6198" cy="6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2" name="图片 11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7"/>
            <a:stretch>
              <a:fillRect/>
            </a:stretch>
          </p:blipFill>
          <p:spPr>
            <a:xfrm>
              <a:off x="2211" y="8104"/>
              <a:ext cx="10516" cy="1133"/>
            </a:xfrm>
            <a:prstGeom prst="rect">
              <a:avLst/>
            </a:prstGeom>
          </p:spPr>
        </p:pic>
        <p:grpSp>
          <p:nvGrpSpPr>
            <p:cNvPr id="18" name="组合 17"/>
            <p:cNvGrpSpPr/>
            <p:nvPr/>
          </p:nvGrpSpPr>
          <p:grpSpPr>
            <a:xfrm>
              <a:off x="4145" y="9397"/>
              <a:ext cx="6482" cy="725"/>
              <a:chOff x="6744" y="9510"/>
              <a:chExt cx="6482" cy="725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6960" y="9787"/>
                <a:ext cx="879" cy="393"/>
                <a:chOff x="3231" y="9787"/>
                <a:chExt cx="879" cy="393"/>
              </a:xfrm>
            </p:grpSpPr>
            <p:pic>
              <p:nvPicPr>
                <p:cNvPr id="14" name="图片 13"/>
                <p:cNvPicPr>
                  <a:picLocks noChangeAspect="1"/>
                </p:cNvPicPr>
                <p:nvPr>
                  <p:custDataLst>
                    <p:tags r:id="rId18"/>
                  </p:custDataLst>
                </p:nvPr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231" y="9822"/>
                  <a:ext cx="293" cy="358"/>
                </a:xfrm>
                <a:prstGeom prst="rect">
                  <a:avLst/>
                </a:prstGeom>
              </p:spPr>
            </p:pic>
            <p:pic>
              <p:nvPicPr>
                <p:cNvPr id="15" name="图片 14"/>
                <p:cNvPicPr>
                  <a:picLocks noChangeAspect="1"/>
                </p:cNvPicPr>
                <p:nvPr>
                  <p:custDataLst>
                    <p:tags r:id="rId20"/>
                  </p:custDataLst>
                </p:nvPr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798" y="9787"/>
                  <a:ext cx="313" cy="302"/>
                </a:xfrm>
                <a:prstGeom prst="rect">
                  <a:avLst/>
                </a:prstGeom>
              </p:spPr>
            </p:pic>
          </p:grpSp>
          <p:sp>
            <p:nvSpPr>
              <p:cNvPr id="16" name="文本框 15"/>
              <p:cNvSpPr txBox="1"/>
              <p:nvPr/>
            </p:nvSpPr>
            <p:spPr>
              <a:xfrm>
                <a:off x="6744" y="9510"/>
                <a:ext cx="6482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1350"/>
                  <a:t>        </a:t>
                </a:r>
                <a:r>
                  <a:rPr lang="en-US" altLang="zh-CN" sz="2100"/>
                  <a:t>,      :  </a:t>
                </a:r>
                <a:r>
                  <a:rPr lang="en-US" altLang="zh-CN" sz="2400">
                    <a:solidFill>
                      <a:schemeClr val="accent1"/>
                    </a:solidFill>
                  </a:rPr>
                  <a:t>stiffness parameters</a:t>
                </a:r>
                <a:endParaRPr lang="en-US" altLang="zh-CN" sz="2400">
                  <a:solidFill>
                    <a:schemeClr val="accent1"/>
                  </a:solidFill>
                </a:endParaRPr>
              </a:p>
            </p:txBody>
          </p:sp>
        </p:grpSp>
      </p:grpSp>
      <p:sp>
        <p:nvSpPr>
          <p:cNvPr id="22" name="文本框 21"/>
          <p:cNvSpPr txBox="1"/>
          <p:nvPr>
            <p:custDataLst>
              <p:tags r:id="rId22"/>
            </p:custDataLst>
          </p:nvPr>
        </p:nvSpPr>
        <p:spPr>
          <a:xfrm>
            <a:off x="6153785" y="6452870"/>
            <a:ext cx="294513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600">
                <a:solidFill>
                  <a:srgbClr val="00B050"/>
                </a:solidFill>
                <a:sym typeface="+mn-ea"/>
              </a:rPr>
              <a:t>Y.B.Liu, et al, arXiv: 2301.06357</a:t>
            </a:r>
            <a:endParaRPr lang="en-US" altLang="zh-CN" sz="1600">
              <a:solidFill>
                <a:srgbClr val="00B050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172845"/>
            <a:ext cx="8387080" cy="4972685"/>
          </a:xfrm>
        </p:spPr>
        <p:txBody>
          <a:bodyPr>
            <a:normAutofit/>
          </a:bodyPr>
          <a:p>
            <a:r>
              <a:rPr lang="en-US" altLang="zh-CN">
                <a:solidFill>
                  <a:schemeClr val="accent1"/>
                </a:solidFill>
              </a:rPr>
              <a:t>Three types of vortices</a:t>
            </a:r>
            <a:endParaRPr lang="en-US" altLang="zh-CN">
              <a:solidFill>
                <a:schemeClr val="accent1"/>
              </a:solidFill>
            </a:endParaRPr>
          </a:p>
          <a:p>
            <a:endParaRPr lang="en-US" altLang="zh-CN">
              <a:solidFill>
                <a:schemeClr val="accent1"/>
              </a:solidFill>
            </a:endParaRPr>
          </a:p>
          <a:p>
            <a:endParaRPr lang="en-US" altLang="zh-CN">
              <a:solidFill>
                <a:schemeClr val="accent1"/>
              </a:solidFill>
            </a:endParaRPr>
          </a:p>
          <a:p>
            <a:endParaRPr lang="en-US" altLang="zh-CN">
              <a:solidFill>
                <a:schemeClr val="accent1"/>
              </a:solidFill>
            </a:endParaRPr>
          </a:p>
          <a:p>
            <a:endParaRPr lang="en-US" altLang="zh-CN">
              <a:solidFill>
                <a:schemeClr val="accent1"/>
              </a:solidFill>
            </a:endParaRPr>
          </a:p>
          <a:p>
            <a:r>
              <a:rPr lang="en-US" altLang="zh-CN">
                <a:solidFill>
                  <a:schemeClr val="accent1"/>
                </a:solidFill>
              </a:rPr>
              <a:t>Various phases and phase diagram</a:t>
            </a:r>
            <a:endParaRPr lang="en-US" altLang="zh-CN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altLang="zh-CN">
                <a:solidFill>
                  <a:schemeClr val="accent1"/>
                </a:solidFill>
              </a:rPr>
              <a:t>      </a:t>
            </a:r>
            <a:r>
              <a:rPr lang="en-US" altLang="zh-CN" sz="2400">
                <a:solidFill>
                  <a:schemeClr val="accent1"/>
                </a:solidFill>
              </a:rPr>
              <a:t>When</a:t>
            </a:r>
            <a:r>
              <a:rPr lang="en-US" altLang="zh-CN" sz="2400">
                <a:solidFill>
                  <a:schemeClr val="accent1"/>
                </a:solidFill>
              </a:rPr>
              <a:t> T    0,  all vortex--anti-vortex pairs             chiral TSC</a:t>
            </a:r>
            <a:endParaRPr lang="en-US" altLang="zh-CN" sz="240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altLang="zh-CN" sz="2400">
                <a:solidFill>
                  <a:schemeClr val="accent1"/>
                </a:solidFill>
              </a:rPr>
              <a:t>        When T   ,  </a:t>
            </a:r>
            <a:r>
              <a:rPr lang="en-US" altLang="zh-CN" sz="2400">
                <a:sym typeface="+mn-ea"/>
              </a:rPr>
              <a:t> </a:t>
            </a:r>
            <a:r>
              <a:rPr lang="en-US" altLang="zh-CN" sz="2400">
                <a:solidFill>
                  <a:schemeClr val="accent1"/>
                </a:solidFill>
                <a:sym typeface="+mn-ea"/>
              </a:rPr>
              <a:t>determined by T and </a:t>
            </a:r>
            <a:r>
              <a:rPr lang="en-US" altLang="zh-CN" sz="2400">
                <a:sym typeface="+mn-ea"/>
              </a:rPr>
              <a:t>          </a:t>
            </a:r>
            <a:endParaRPr lang="en-US" altLang="zh-CN" sz="2400">
              <a:solidFill>
                <a:schemeClr val="accent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423410" y="3543935"/>
            <a:ext cx="2908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,</a:t>
            </a:r>
            <a:endParaRPr lang="en-US" altLang="zh-CN" sz="2400"/>
          </a:p>
        </p:txBody>
      </p:sp>
      <p:sp>
        <p:nvSpPr>
          <p:cNvPr id="5" name="右箭头 4"/>
          <p:cNvSpPr/>
          <p:nvPr/>
        </p:nvSpPr>
        <p:spPr>
          <a:xfrm>
            <a:off x="2269966" y="5013960"/>
            <a:ext cx="227171" cy="566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sp>
        <p:nvSpPr>
          <p:cNvPr id="14" name="右箭头 13"/>
          <p:cNvSpPr/>
          <p:nvPr/>
        </p:nvSpPr>
        <p:spPr>
          <a:xfrm>
            <a:off x="6313646" y="4953159"/>
            <a:ext cx="717709" cy="1909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sp>
        <p:nvSpPr>
          <p:cNvPr id="30" name="任意多边形 29"/>
          <p:cNvSpPr/>
          <p:nvPr/>
        </p:nvSpPr>
        <p:spPr>
          <a:xfrm>
            <a:off x="2266633" y="5384324"/>
            <a:ext cx="127635" cy="182404"/>
          </a:xfrm>
          <a:custGeom>
            <a:avLst/>
            <a:gdLst>
              <a:gd name="connisteX0" fmla="*/ 0 w 278765"/>
              <a:gd name="connsiteY0" fmla="*/ 424180 h 424180"/>
              <a:gd name="connisteX1" fmla="*/ 169545 w 278765"/>
              <a:gd name="connsiteY1" fmla="*/ 351790 h 424180"/>
              <a:gd name="connisteX2" fmla="*/ 242570 w 278765"/>
              <a:gd name="connsiteY2" fmla="*/ 157480 h 424180"/>
              <a:gd name="connisteX3" fmla="*/ 242570 w 278765"/>
              <a:gd name="connsiteY3" fmla="*/ 157480 h 424180"/>
              <a:gd name="connisteX4" fmla="*/ 278765 w 278765"/>
              <a:gd name="connsiteY4" fmla="*/ 0 h 42418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278765" h="424180">
                <a:moveTo>
                  <a:pt x="0" y="424180"/>
                </a:moveTo>
                <a:cubicBezTo>
                  <a:pt x="32385" y="413385"/>
                  <a:pt x="121285" y="405130"/>
                  <a:pt x="169545" y="351790"/>
                </a:cubicBezTo>
                <a:cubicBezTo>
                  <a:pt x="217805" y="298450"/>
                  <a:pt x="227965" y="196215"/>
                  <a:pt x="242570" y="157480"/>
                </a:cubicBezTo>
                <a:cubicBezTo>
                  <a:pt x="257175" y="118745"/>
                  <a:pt x="235585" y="189230"/>
                  <a:pt x="242570" y="157480"/>
                </a:cubicBezTo>
                <a:cubicBezTo>
                  <a:pt x="249555" y="125730"/>
                  <a:pt x="271780" y="31750"/>
                  <a:pt x="278765" y="0"/>
                </a:cubicBezTo>
              </a:path>
            </a:pathLst>
          </a:custGeom>
          <a:noFill/>
          <a:ln w="38100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grpSp>
        <p:nvGrpSpPr>
          <p:cNvPr id="43" name="组合 42"/>
          <p:cNvGrpSpPr/>
          <p:nvPr/>
        </p:nvGrpSpPr>
        <p:grpSpPr>
          <a:xfrm>
            <a:off x="1259999" y="5619750"/>
            <a:ext cx="7979569" cy="1198721"/>
            <a:chOff x="4831" y="7672"/>
            <a:chExt cx="16755" cy="2517"/>
          </a:xfrm>
        </p:grpSpPr>
        <p:graphicFrame>
          <p:nvGraphicFramePr>
            <p:cNvPr id="32" name="对象 31">
              <a:hlinkClick r:id="" action="ppaction://ole?verb="/>
            </p:cNvPr>
            <p:cNvGraphicFramePr>
              <a:graphicFrameLocks noChangeAspect="1"/>
            </p:cNvGraphicFramePr>
            <p:nvPr/>
          </p:nvGraphicFramePr>
          <p:xfrm>
            <a:off x="5127" y="7805"/>
            <a:ext cx="665" cy="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" r:id="rId1" imgW="177165" imgH="215900" progId="Equation.KSEE3">
                    <p:embed/>
                  </p:oleObj>
                </mc:Choice>
                <mc:Fallback>
                  <p:oleObj name="" r:id="rId1" imgW="177165" imgH="215900" progId="Equation.KSEE3">
                    <p:embed/>
                    <p:pic>
                      <p:nvPicPr>
                        <p:cNvPr id="0" name="图片 1025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5127" y="7805"/>
                          <a:ext cx="665" cy="8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2" name="组合 41"/>
            <p:cNvGrpSpPr/>
            <p:nvPr/>
          </p:nvGrpSpPr>
          <p:grpSpPr>
            <a:xfrm>
              <a:off x="4831" y="7672"/>
              <a:ext cx="16755" cy="2517"/>
              <a:chOff x="4204" y="7672"/>
              <a:chExt cx="16755" cy="2517"/>
            </a:xfrm>
          </p:grpSpPr>
          <p:sp>
            <p:nvSpPr>
              <p:cNvPr id="33" name="文本框 32"/>
              <p:cNvSpPr txBox="1"/>
              <p:nvPr/>
            </p:nvSpPr>
            <p:spPr>
              <a:xfrm>
                <a:off x="4204" y="7672"/>
                <a:ext cx="16755" cy="2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1350"/>
                  <a:t> </a:t>
                </a:r>
                <a:r>
                  <a:rPr lang="en-US" altLang="zh-CN" sz="2400">
                    <a:solidFill>
                      <a:schemeClr val="accent1"/>
                    </a:solidFill>
                  </a:rPr>
                  <a:t>     vortices first unilateral proliferate:           charge-4e SC</a:t>
                </a:r>
                <a:endParaRPr lang="en-US" altLang="zh-CN" sz="2400">
                  <a:solidFill>
                    <a:schemeClr val="accent1"/>
                  </a:solidFill>
                </a:endParaRPr>
              </a:p>
              <a:p>
                <a:r>
                  <a:rPr lang="en-US" altLang="zh-CN" sz="2400">
                    <a:solidFill>
                      <a:schemeClr val="accent1"/>
                    </a:solidFill>
                  </a:rPr>
                  <a:t>      </a:t>
                </a:r>
                <a:r>
                  <a:rPr lang="en-US" altLang="zh-CN" sz="2400">
                    <a:solidFill>
                      <a:schemeClr val="accent1"/>
                    </a:solidFill>
                    <a:sym typeface="+mn-ea"/>
                  </a:rPr>
                  <a:t>vortices first unilateral proliferate:           chiral  metal</a:t>
                </a:r>
                <a:endParaRPr lang="en-US" altLang="zh-CN" sz="2400">
                  <a:solidFill>
                    <a:schemeClr val="accent1"/>
                  </a:solidFill>
                  <a:sym typeface="+mn-ea"/>
                </a:endParaRPr>
              </a:p>
              <a:p>
                <a:r>
                  <a:rPr lang="en-US" altLang="zh-CN" sz="2400">
                    <a:solidFill>
                      <a:schemeClr val="accent1"/>
                    </a:solidFill>
                  </a:rPr>
                  <a:t>half     - half     vortices first proliferate:         normal metal</a:t>
                </a:r>
                <a:endParaRPr lang="en-US" altLang="zh-CN" sz="24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4" name="右箭头 33"/>
              <p:cNvSpPr/>
              <p:nvPr/>
            </p:nvSpPr>
            <p:spPr>
              <a:xfrm>
                <a:off x="14325" y="8191"/>
                <a:ext cx="802" cy="11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350"/>
              </a:p>
            </p:txBody>
          </p:sp>
          <p:graphicFrame>
            <p:nvGraphicFramePr>
              <p:cNvPr id="35" name="对象 34">
                <a:hlinkClick r:id="" action="ppaction://ole?verb="/>
              </p:cNvPr>
              <p:cNvGraphicFramePr>
                <a:graphicFrameLocks noChangeAspect="1"/>
              </p:cNvGraphicFramePr>
              <p:nvPr>
                <p:custDataLst>
                  <p:tags r:id="rId3"/>
                </p:custDataLst>
              </p:nvPr>
            </p:nvGraphicFramePr>
            <p:xfrm>
              <a:off x="4473" y="8549"/>
              <a:ext cx="655" cy="79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" name="" r:id="rId4" imgW="177165" imgH="215900" progId="Equation.KSEE3">
                      <p:embed/>
                    </p:oleObj>
                  </mc:Choice>
                  <mc:Fallback>
                    <p:oleObj name="" r:id="rId4" imgW="177165" imgH="215900" progId="Equation.KSEE3">
                      <p:embed/>
                      <p:pic>
                        <p:nvPicPr>
                          <p:cNvPr id="0" name="图片 1025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4473" y="8549"/>
                            <a:ext cx="655" cy="799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6" name="右箭头 35"/>
              <p:cNvSpPr/>
              <p:nvPr>
                <p:custDataLst>
                  <p:tags r:id="rId6"/>
                </p:custDataLst>
              </p:nvPr>
            </p:nvSpPr>
            <p:spPr>
              <a:xfrm>
                <a:off x="14477" y="9005"/>
                <a:ext cx="802" cy="11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350"/>
              </a:p>
            </p:txBody>
          </p:sp>
          <p:sp>
            <p:nvSpPr>
              <p:cNvPr id="37" name="右箭头 36"/>
              <p:cNvSpPr/>
              <p:nvPr>
                <p:custDataLst>
                  <p:tags r:id="rId7"/>
                </p:custDataLst>
              </p:nvPr>
            </p:nvSpPr>
            <p:spPr>
              <a:xfrm>
                <a:off x="14597" y="9819"/>
                <a:ext cx="802" cy="11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350"/>
              </a:p>
            </p:txBody>
          </p:sp>
          <p:graphicFrame>
            <p:nvGraphicFramePr>
              <p:cNvPr id="38" name="对象 37">
                <a:hlinkClick r:id="" action="ppaction://ole?verb="/>
              </p:cNvPr>
              <p:cNvGraphicFramePr>
                <a:graphicFrameLocks noChangeAspect="1"/>
              </p:cNvGraphicFramePr>
              <p:nvPr>
                <p:custDataLst>
                  <p:tags r:id="rId8"/>
                </p:custDataLst>
              </p:nvPr>
            </p:nvGraphicFramePr>
            <p:xfrm>
              <a:off x="5410" y="9337"/>
              <a:ext cx="687" cy="83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9" name="" r:id="rId9" imgW="177165" imgH="215900" progId="Equation.KSEE3">
                      <p:embed/>
                    </p:oleObj>
                  </mc:Choice>
                  <mc:Fallback>
                    <p:oleObj name="" r:id="rId9" imgW="177165" imgH="215900" progId="Equation.KSEE3">
                      <p:embed/>
                      <p:pic>
                        <p:nvPicPr>
                          <p:cNvPr id="0" name="图片 1025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5410" y="9337"/>
                            <a:ext cx="687" cy="839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0" name="对象 39">
                <a:hlinkClick r:id="" action="ppaction://ole?verb="/>
              </p:cNvPr>
              <p:cNvGraphicFramePr>
                <a:graphicFrameLocks noChangeAspect="1"/>
              </p:cNvGraphicFramePr>
              <p:nvPr>
                <p:custDataLst>
                  <p:tags r:id="rId10"/>
                </p:custDataLst>
              </p:nvPr>
            </p:nvGraphicFramePr>
            <p:xfrm>
              <a:off x="7526" y="9361"/>
              <a:ext cx="652" cy="79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" name="" r:id="rId11" imgW="177165" imgH="215900" progId="Equation.KSEE3">
                      <p:embed/>
                    </p:oleObj>
                  </mc:Choice>
                  <mc:Fallback>
                    <p:oleObj name="" r:id="rId11" imgW="177165" imgH="215900" progId="Equation.KSEE3">
                      <p:embed/>
                      <p:pic>
                        <p:nvPicPr>
                          <p:cNvPr id="0" name="图片 1025"/>
                          <p:cNvPicPr/>
                          <p:nvPr/>
                        </p:nvPicPr>
                        <p:blipFill>
                          <a:blip r:embed="rId12"/>
                          <a:stretch>
                            <a:fillRect/>
                          </a:stretch>
                        </p:blipFill>
                        <p:spPr>
                          <a:xfrm>
                            <a:off x="7526" y="9361"/>
                            <a:ext cx="652" cy="796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1" name="标题 20"/>
          <p:cNvSpPr/>
          <p:nvPr>
            <p:ph type="title"/>
          </p:nvPr>
        </p:nvSpPr>
        <p:spPr>
          <a:xfrm>
            <a:off x="457200" y="-12382"/>
            <a:ext cx="8229600" cy="1143000"/>
          </a:xfrm>
        </p:spPr>
        <p:txBody>
          <a:bodyPr/>
          <a:p>
            <a:r>
              <a:rPr lang="en-US" altLang="zh-CN">
                <a:solidFill>
                  <a:schemeClr val="accent1"/>
                </a:solidFill>
                <a:sym typeface="+mn-ea"/>
              </a:rPr>
              <a:t>Low-Energy Effective Model</a:t>
            </a:r>
            <a:endParaRPr lang="zh-CN" altLang="en-US"/>
          </a:p>
        </p:txBody>
      </p:sp>
      <p:grpSp>
        <p:nvGrpSpPr>
          <p:cNvPr id="29" name="组合 28"/>
          <p:cNvGrpSpPr/>
          <p:nvPr/>
        </p:nvGrpSpPr>
        <p:grpSpPr>
          <a:xfrm>
            <a:off x="1179195" y="1593215"/>
            <a:ext cx="7325995" cy="2272030"/>
            <a:chOff x="1857" y="2735"/>
            <a:chExt cx="11537" cy="3578"/>
          </a:xfrm>
        </p:grpSpPr>
        <p:grpSp>
          <p:nvGrpSpPr>
            <p:cNvPr id="12" name="组合 11"/>
            <p:cNvGrpSpPr/>
            <p:nvPr/>
          </p:nvGrpSpPr>
          <p:grpSpPr>
            <a:xfrm>
              <a:off x="2132" y="2735"/>
              <a:ext cx="8659" cy="885"/>
              <a:chOff x="3243" y="4286"/>
              <a:chExt cx="12327" cy="1113"/>
            </a:xfrm>
          </p:grpSpPr>
          <p:pic>
            <p:nvPicPr>
              <p:cNvPr id="9" name="图片 8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14"/>
              <a:stretch>
                <a:fillRect/>
              </a:stretch>
            </p:blipFill>
            <p:spPr>
              <a:xfrm>
                <a:off x="3243" y="4765"/>
                <a:ext cx="5770" cy="634"/>
              </a:xfrm>
              <a:prstGeom prst="rect">
                <a:avLst/>
              </a:prstGeom>
            </p:spPr>
          </p:pic>
          <p:pic>
            <p:nvPicPr>
              <p:cNvPr id="10" name="图片 9"/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16"/>
              <a:stretch>
                <a:fillRect/>
              </a:stretch>
            </p:blipFill>
            <p:spPr>
              <a:xfrm>
                <a:off x="9743" y="4698"/>
                <a:ext cx="5827" cy="632"/>
              </a:xfrm>
              <a:prstGeom prst="rect">
                <a:avLst/>
              </a:prstGeom>
            </p:spPr>
          </p:pic>
          <p:sp>
            <p:nvSpPr>
              <p:cNvPr id="11" name="文本框 10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9143" y="4286"/>
                <a:ext cx="469" cy="1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3000"/>
                  <a:t>,</a:t>
                </a:r>
                <a:endParaRPr lang="en-US" altLang="zh-CN" sz="3000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 rot="0">
              <a:off x="1857" y="5589"/>
              <a:ext cx="6451" cy="725"/>
              <a:chOff x="2723" y="6136"/>
              <a:chExt cx="8601" cy="967"/>
            </a:xfrm>
          </p:grpSpPr>
          <p:graphicFrame>
            <p:nvGraphicFramePr>
              <p:cNvPr id="6" name="对象 5">
                <a:hlinkClick r:id="" action="ppaction://ole?verb="/>
              </p:cNvPr>
              <p:cNvGraphicFramePr>
                <a:graphicFrameLocks noChangeAspect="1"/>
              </p:cNvGraphicFramePr>
              <p:nvPr>
                <p:custDataLst>
                  <p:tags r:id="rId18"/>
                </p:custDataLst>
              </p:nvPr>
            </p:nvGraphicFramePr>
            <p:xfrm>
              <a:off x="2723" y="6220"/>
              <a:ext cx="3125" cy="81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" name="" r:id="rId19" imgW="825500" imgH="215900" progId="Equation.KSEE3">
                      <p:embed/>
                    </p:oleObj>
                  </mc:Choice>
                  <mc:Fallback>
                    <p:oleObj name="" r:id="rId19" imgW="825500" imgH="215900" progId="Equation.KSEE3">
                      <p:embed/>
                      <p:pic>
                        <p:nvPicPr>
                          <p:cNvPr id="0" name="图片 1024"/>
                          <p:cNvPicPr/>
                          <p:nvPr/>
                        </p:nvPicPr>
                        <p:blipFill>
                          <a:blip r:embed="rId20"/>
                          <a:stretch>
                            <a:fillRect/>
                          </a:stretch>
                        </p:blipFill>
                        <p:spPr>
                          <a:xfrm>
                            <a:off x="2723" y="6220"/>
                            <a:ext cx="3125" cy="819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" name="文本框 7"/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5680" y="6136"/>
                <a:ext cx="5644" cy="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400"/>
                  <a:t> </a:t>
                </a:r>
                <a:r>
                  <a:rPr lang="en-US" altLang="zh-CN" sz="2400">
                    <a:solidFill>
                      <a:schemeClr val="accent1"/>
                    </a:solidFill>
                  </a:rPr>
                  <a:t>integer vortex</a:t>
                </a:r>
                <a:endParaRPr lang="en-US" altLang="zh-CN" sz="240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 rot="0">
              <a:off x="7372" y="5562"/>
              <a:ext cx="6023" cy="725"/>
              <a:chOff x="9550" y="6157"/>
              <a:chExt cx="8030" cy="967"/>
            </a:xfrm>
          </p:grpSpPr>
          <p:graphicFrame>
            <p:nvGraphicFramePr>
              <p:cNvPr id="15" name="对象 14">
                <a:hlinkClick r:id="" action="ppaction://ole?verb="/>
              </p:cNvPr>
              <p:cNvGraphicFramePr>
                <a:graphicFrameLocks noChangeAspect="1"/>
              </p:cNvGraphicFramePr>
              <p:nvPr>
                <p:custDataLst>
                  <p:tags r:id="rId22"/>
                </p:custDataLst>
              </p:nvPr>
            </p:nvGraphicFramePr>
            <p:xfrm>
              <a:off x="9550" y="6271"/>
              <a:ext cx="3378" cy="77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" name="" r:id="rId23" imgW="939800" imgH="215900" progId="Equation.KSEE3">
                      <p:embed/>
                    </p:oleObj>
                  </mc:Choice>
                  <mc:Fallback>
                    <p:oleObj name="" r:id="rId23" imgW="939800" imgH="215900" progId="Equation.KSEE3">
                      <p:embed/>
                      <p:pic>
                        <p:nvPicPr>
                          <p:cNvPr id="0" name="图片 1024"/>
                          <p:cNvPicPr/>
                          <p:nvPr/>
                        </p:nvPicPr>
                        <p:blipFill>
                          <a:blip r:embed="rId24"/>
                          <a:stretch>
                            <a:fillRect/>
                          </a:stretch>
                        </p:blipFill>
                        <p:spPr>
                          <a:xfrm>
                            <a:off x="9550" y="6271"/>
                            <a:ext cx="3378" cy="77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" name="文本框 16"/>
              <p:cNvSpPr txBox="1"/>
              <p:nvPr>
                <p:custDataLst>
                  <p:tags r:id="rId25"/>
                </p:custDataLst>
              </p:nvPr>
            </p:nvSpPr>
            <p:spPr>
              <a:xfrm>
                <a:off x="12769" y="6157"/>
                <a:ext cx="4811" cy="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/>
                  <a:t> </a:t>
                </a:r>
                <a:r>
                  <a:rPr lang="en-US" altLang="zh-CN" sz="2400">
                    <a:solidFill>
                      <a:schemeClr val="accent1"/>
                    </a:solidFill>
                  </a:rPr>
                  <a:t>half-half  vortex</a:t>
                </a:r>
                <a:endParaRPr lang="en-US" altLang="zh-CN" sz="2400">
                  <a:solidFill>
                    <a:schemeClr val="accent1"/>
                  </a:solidFill>
                </a:endParaRPr>
              </a:p>
            </p:txBody>
          </p:sp>
        </p:grpSp>
        <p:graphicFrame>
          <p:nvGraphicFramePr>
            <p:cNvPr id="25" name="对象 24">
              <a:hlinkClick r:id="" action="ppaction://ole?verb="/>
            </p:cNvPr>
            <p:cNvGraphicFramePr>
              <a:graphicFrameLocks noChangeAspect="1"/>
            </p:cNvGraphicFramePr>
            <p:nvPr>
              <p:custDataLst>
                <p:tags r:id="rId26"/>
              </p:custDataLst>
            </p:nvPr>
          </p:nvGraphicFramePr>
          <p:xfrm>
            <a:off x="2981" y="3852"/>
            <a:ext cx="7647" cy="16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" name="" r:id="rId27" imgW="2679700" imgH="584200" progId="Equation.KSEE3">
                    <p:embed/>
                  </p:oleObj>
                </mc:Choice>
                <mc:Fallback>
                  <p:oleObj name="" r:id="rId27" imgW="2679700" imgH="584200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2981" y="3852"/>
                          <a:ext cx="7647" cy="167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8" name="图片 27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5435600" y="5308600"/>
            <a:ext cx="553085" cy="365125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33032"/>
            <a:ext cx="7886700" cy="994172"/>
          </a:xfrm>
        </p:spPr>
        <p:txBody>
          <a:bodyPr/>
          <a:p>
            <a:r>
              <a:rPr lang="en-US" altLang="zh-CN">
                <a:solidFill>
                  <a:schemeClr val="accent1"/>
                </a:solidFill>
              </a:rPr>
              <a:t>The RG Study</a:t>
            </a:r>
            <a:endParaRPr lang="en-US" altLang="zh-CN">
              <a:solidFill>
                <a:schemeClr val="accent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3260" y="1505426"/>
            <a:ext cx="7886700" cy="3699510"/>
          </a:xfrm>
        </p:spPr>
        <p:txBody>
          <a:bodyPr/>
          <a:p>
            <a:r>
              <a:rPr lang="en-US" altLang="zh-CN">
                <a:solidFill>
                  <a:schemeClr val="accent1"/>
                </a:solidFill>
              </a:rPr>
              <a:t>The action at temperature T </a:t>
            </a:r>
            <a:endParaRPr lang="en-US" altLang="zh-CN">
              <a:solidFill>
                <a:schemeClr val="accent1"/>
              </a:solidFill>
            </a:endParaRPr>
          </a:p>
          <a:p>
            <a:endParaRPr lang="en-US" altLang="zh-CN">
              <a:solidFill>
                <a:schemeClr val="accent1"/>
              </a:solidFill>
            </a:endParaRPr>
          </a:p>
          <a:p>
            <a:endParaRPr lang="en-US" altLang="zh-CN">
              <a:solidFill>
                <a:schemeClr val="accent1"/>
              </a:solidFill>
            </a:endParaRPr>
          </a:p>
          <a:p>
            <a:r>
              <a:rPr lang="en-US" altLang="zh-CN">
                <a:solidFill>
                  <a:schemeClr val="accent1"/>
                </a:solidFill>
              </a:rPr>
              <a:t>Map to the Sine-Gordan model </a:t>
            </a:r>
            <a:endParaRPr lang="en-US" altLang="zh-CN">
              <a:solidFill>
                <a:schemeClr val="accent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692275" y="2348230"/>
            <a:ext cx="6360160" cy="683895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1403985" y="4217670"/>
            <a:ext cx="6852920" cy="2419350"/>
            <a:chOff x="2211" y="5738"/>
            <a:chExt cx="10792" cy="3810"/>
          </a:xfrm>
        </p:grpSpPr>
        <p:pic>
          <p:nvPicPr>
            <p:cNvPr id="6" name="图片 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2211" y="5738"/>
              <a:ext cx="10455" cy="1976"/>
            </a:xfrm>
            <a:prstGeom prst="rect">
              <a:avLst/>
            </a:prstGeom>
          </p:spPr>
        </p:pic>
        <p:grpSp>
          <p:nvGrpSpPr>
            <p:cNvPr id="27" name="组合 26"/>
            <p:cNvGrpSpPr/>
            <p:nvPr/>
          </p:nvGrpSpPr>
          <p:grpSpPr>
            <a:xfrm>
              <a:off x="2547" y="7930"/>
              <a:ext cx="10456" cy="1619"/>
              <a:chOff x="2208" y="7478"/>
              <a:chExt cx="10456" cy="1619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3688" y="7478"/>
                <a:ext cx="7820" cy="751"/>
                <a:chOff x="2671" y="7478"/>
                <a:chExt cx="7820" cy="751"/>
              </a:xfrm>
            </p:grpSpPr>
            <p:pic>
              <p:nvPicPr>
                <p:cNvPr id="7" name="图片 6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671" y="7506"/>
                  <a:ext cx="461" cy="599"/>
                </a:xfrm>
                <a:prstGeom prst="rect">
                  <a:avLst/>
                </a:prstGeom>
              </p:spPr>
            </p:pic>
            <p:pic>
              <p:nvPicPr>
                <p:cNvPr id="8" name="图片 7"/>
                <p:cNvPicPr>
                  <a:picLocks noChangeAspect="1"/>
                </p:cNvPicPr>
                <p:nvPr>
                  <p:custDataLst>
                    <p:tags r:id="rId7"/>
                  </p:custDataLst>
                </p:nvPr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394" y="7556"/>
                  <a:ext cx="457" cy="463"/>
                </a:xfrm>
                <a:prstGeom prst="rect">
                  <a:avLst/>
                </a:prstGeom>
              </p:spPr>
            </p:pic>
            <p:sp>
              <p:nvSpPr>
                <p:cNvPr id="9" name="文本框 8"/>
                <p:cNvSpPr txBox="1"/>
                <p:nvPr/>
              </p:nvSpPr>
              <p:spPr>
                <a:xfrm>
                  <a:off x="3035" y="7577"/>
                  <a:ext cx="372" cy="6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en-US" altLang="zh-CN" sz="2100"/>
                    <a:t>,</a:t>
                  </a:r>
                  <a:endParaRPr lang="en-US" altLang="zh-CN" sz="2100"/>
                </a:p>
              </p:txBody>
            </p:sp>
            <p:sp>
              <p:nvSpPr>
                <p:cNvPr id="10" name="文本框 9"/>
                <p:cNvSpPr txBox="1"/>
                <p:nvPr/>
              </p:nvSpPr>
              <p:spPr>
                <a:xfrm>
                  <a:off x="3979" y="7478"/>
                  <a:ext cx="6513" cy="7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en-US" altLang="zh-CN" sz="2400">
                      <a:solidFill>
                        <a:schemeClr val="accent1"/>
                      </a:solidFill>
                    </a:rPr>
                    <a:t>:   dual vortex fields </a:t>
                  </a:r>
                  <a:endParaRPr lang="en-US" altLang="zh-CN" sz="2400"/>
                </a:p>
              </p:txBody>
            </p:sp>
          </p:grpSp>
          <p:grpSp>
            <p:nvGrpSpPr>
              <p:cNvPr id="26" name="组合 25"/>
              <p:cNvGrpSpPr/>
              <p:nvPr/>
            </p:nvGrpSpPr>
            <p:grpSpPr>
              <a:xfrm>
                <a:off x="2208" y="8349"/>
                <a:ext cx="10457" cy="748"/>
                <a:chOff x="2208" y="8349"/>
                <a:chExt cx="10457" cy="748"/>
              </a:xfrm>
            </p:grpSpPr>
            <p:grpSp>
              <p:nvGrpSpPr>
                <p:cNvPr id="25" name="组合 24"/>
                <p:cNvGrpSpPr/>
                <p:nvPr/>
              </p:nvGrpSpPr>
              <p:grpSpPr>
                <a:xfrm>
                  <a:off x="2208" y="8349"/>
                  <a:ext cx="2788" cy="748"/>
                  <a:chOff x="458" y="8122"/>
                  <a:chExt cx="2788" cy="748"/>
                </a:xfrm>
              </p:grpSpPr>
              <p:pic>
                <p:nvPicPr>
                  <p:cNvPr id="14" name="图片 13"/>
                  <p:cNvPicPr>
                    <a:picLocks noChangeAspect="1"/>
                  </p:cNvPicPr>
                  <p:nvPr>
                    <p:custDataLst>
                      <p:tags r:id="rId9"/>
                    </p:custDataLst>
                  </p:nvPr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458" y="8303"/>
                    <a:ext cx="764" cy="377"/>
                  </a:xfrm>
                  <a:prstGeom prst="rect">
                    <a:avLst/>
                  </a:prstGeom>
                </p:spPr>
              </p:pic>
              <p:sp>
                <p:nvSpPr>
                  <p:cNvPr id="15" name="文本框 14"/>
                  <p:cNvSpPr txBox="1"/>
                  <p:nvPr>
                    <p:custDataLst>
                      <p:tags r:id="rId11"/>
                    </p:custDataLst>
                  </p:nvPr>
                </p:nvSpPr>
                <p:spPr>
                  <a:xfrm>
                    <a:off x="1180" y="8132"/>
                    <a:ext cx="455" cy="7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p>
                    <a:r>
                      <a:rPr lang="en-US" altLang="zh-CN" sz="2100"/>
                      <a:t>,</a:t>
                    </a:r>
                    <a:endParaRPr lang="en-US" altLang="zh-CN" sz="2100"/>
                  </a:p>
                </p:txBody>
              </p:sp>
              <p:pic>
                <p:nvPicPr>
                  <p:cNvPr id="16" name="图片 15"/>
                  <p:cNvPicPr>
                    <a:picLocks noChangeAspect="1"/>
                  </p:cNvPicPr>
                  <p:nvPr>
                    <p:custDataLst>
                      <p:tags r:id="rId12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484" y="8299"/>
                    <a:ext cx="732" cy="373"/>
                  </a:xfrm>
                  <a:prstGeom prst="rect">
                    <a:avLst/>
                  </a:prstGeom>
                </p:spPr>
              </p:pic>
              <p:sp>
                <p:nvSpPr>
                  <p:cNvPr id="17" name="文本框 16"/>
                  <p:cNvSpPr txBox="1"/>
                  <p:nvPr>
                    <p:custDataLst>
                      <p:tags r:id="rId14"/>
                    </p:custDataLst>
                  </p:nvPr>
                </p:nvSpPr>
                <p:spPr>
                  <a:xfrm>
                    <a:off x="2143" y="8122"/>
                    <a:ext cx="375" cy="65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p>
                    <a:r>
                      <a:rPr lang="en-US" altLang="zh-CN" sz="2100"/>
                      <a:t>,</a:t>
                    </a:r>
                    <a:endParaRPr lang="en-US" altLang="zh-CN" sz="2100"/>
                  </a:p>
                </p:txBody>
              </p:sp>
              <p:pic>
                <p:nvPicPr>
                  <p:cNvPr id="18" name="图片 17"/>
                  <p:cNvPicPr>
                    <a:picLocks noChangeAspect="1"/>
                  </p:cNvPicPr>
                  <p:nvPr>
                    <p:custDataLst>
                      <p:tags r:id="rId15"/>
                    </p:custDataLst>
                  </p:nvPr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2476" y="8318"/>
                    <a:ext cx="770" cy="377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9" name="文本框 18"/>
                <p:cNvSpPr txBox="1"/>
                <p:nvPr>
                  <p:custDataLst>
                    <p:tags r:id="rId17"/>
                  </p:custDataLst>
                </p:nvPr>
              </p:nvSpPr>
              <p:spPr>
                <a:xfrm>
                  <a:off x="4996" y="8357"/>
                  <a:ext cx="7669" cy="7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en-US" altLang="zh-CN" sz="2400">
                      <a:solidFill>
                        <a:schemeClr val="accent1"/>
                      </a:solidFill>
                    </a:rPr>
                    <a:t>:   fugacities of three  vortex fields     </a:t>
                  </a:r>
                  <a:endParaRPr lang="en-US" altLang="zh-CN" sz="2400">
                    <a:solidFill>
                      <a:schemeClr val="accent1"/>
                    </a:solidFill>
                  </a:endParaRPr>
                </a:p>
              </p:txBody>
            </p:sp>
          </p:grpSp>
        </p:grpSp>
      </p:grpSp>
      <p:sp>
        <p:nvSpPr>
          <p:cNvPr id="11" name="文本框 10"/>
          <p:cNvSpPr txBox="1"/>
          <p:nvPr/>
        </p:nvSpPr>
        <p:spPr>
          <a:xfrm>
            <a:off x="6011545" y="3823970"/>
            <a:ext cx="298513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buNone/>
            </a:pPr>
            <a:r>
              <a:rPr lang="en-US" altLang="zh-CN" sz="1600">
                <a:solidFill>
                  <a:srgbClr val="00B050"/>
                </a:solidFill>
                <a:sym typeface="+mn-ea"/>
              </a:rPr>
              <a:t>M. Zeng, et al, arXiv: 2102.06158</a:t>
            </a:r>
            <a:endParaRPr lang="en-US" altLang="zh-CN" sz="1600">
              <a:solidFill>
                <a:srgbClr val="00B050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60826"/>
            <a:ext cx="7886700" cy="994172"/>
          </a:xfrm>
        </p:spPr>
        <p:txBody>
          <a:bodyPr>
            <a:normAutofit/>
          </a:bodyPr>
          <a:p>
            <a:r>
              <a:rPr lang="en-US" altLang="zh-CN"/>
              <a:t>   </a:t>
            </a:r>
            <a:r>
              <a:rPr lang="en-US" altLang="zh-CN">
                <a:solidFill>
                  <a:schemeClr val="accent1"/>
                </a:solidFill>
              </a:rPr>
              <a:t>O</a:t>
            </a:r>
            <a:r>
              <a:rPr lang="en-US" altLang="zh-CN">
                <a:solidFill>
                  <a:schemeClr val="accent1"/>
                </a:solidFill>
              </a:rPr>
              <a:t>ne-Loop RG Phase Diagram</a:t>
            </a:r>
            <a:endParaRPr lang="en-US" altLang="zh-CN">
              <a:solidFill>
                <a:schemeClr val="accent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80695" y="4166870"/>
            <a:ext cx="3093085" cy="23863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33400" y="1550035"/>
            <a:ext cx="3137535" cy="2376805"/>
          </a:xfrm>
          <a:prstGeom prst="rect">
            <a:avLst/>
          </a:prstGeom>
        </p:spPr>
      </p:pic>
      <p:pic>
        <p:nvPicPr>
          <p:cNvPr id="7" name="内容占位符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775710" y="1981676"/>
            <a:ext cx="4050030" cy="398383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773353" y="3122295"/>
            <a:ext cx="1178719" cy="47005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794058" y="3880009"/>
            <a:ext cx="1264444" cy="39290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851083" y="2702719"/>
            <a:ext cx="942975" cy="40719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7825740" y="3988594"/>
            <a:ext cx="1139190" cy="421958"/>
          </a:xfrm>
          <a:prstGeom prst="rect">
            <a:avLst/>
          </a:prstGeom>
        </p:spPr>
      </p:pic>
      <p:sp>
        <p:nvSpPr>
          <p:cNvPr id="22" name="文本框 21"/>
          <p:cNvSpPr txBox="1"/>
          <p:nvPr>
            <p:custDataLst>
              <p:tags r:id="rId15"/>
            </p:custDataLst>
          </p:nvPr>
        </p:nvSpPr>
        <p:spPr>
          <a:xfrm>
            <a:off x="5147628" y="6309360"/>
            <a:ext cx="2378393" cy="299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350">
                <a:solidFill>
                  <a:srgbClr val="00B050"/>
                </a:solidFill>
                <a:sym typeface="+mn-ea"/>
              </a:rPr>
              <a:t>Y.B.Liu, et al, arXiv: 2301.06357</a:t>
            </a:r>
            <a:endParaRPr lang="en-US" altLang="zh-CN" sz="1350">
              <a:solidFill>
                <a:srgbClr val="00B050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Outline</a:t>
            </a:r>
            <a:endParaRPr lang="en-US" altLang="zh-CN" dirty="0" smtClean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743710"/>
            <a:ext cx="8483600" cy="4526280"/>
          </a:xfrm>
        </p:spPr>
        <p:txBody>
          <a:bodyPr>
            <a:normAutofit/>
          </a:bodyPr>
          <a:lstStyle/>
          <a:p>
            <a:r>
              <a:rPr lang="en-US" altLang="zh-CN" sz="2700" dirty="0" smtClean="0">
                <a:solidFill>
                  <a:srgbClr val="FF0000"/>
                </a:solidFill>
              </a:rPr>
              <a:t>Introduction</a:t>
            </a:r>
            <a:endParaRPr lang="en-US" altLang="zh-CN" sz="27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sz="2700" dirty="0">
                <a:solidFill>
                  <a:srgbClr val="0070C0"/>
                </a:solidFill>
              </a:rPr>
              <a:t> </a:t>
            </a:r>
            <a:r>
              <a:rPr lang="en-US" altLang="zh-CN" sz="2700" dirty="0" smtClean="0">
                <a:solidFill>
                  <a:srgbClr val="0070C0"/>
                </a:solidFill>
              </a:rPr>
              <a:t>               </a:t>
            </a:r>
            <a:endParaRPr lang="en-US" altLang="zh-CN" sz="2700" dirty="0" smtClean="0">
              <a:solidFill>
                <a:srgbClr val="0070C0"/>
              </a:solidFill>
            </a:endParaRPr>
          </a:p>
          <a:p>
            <a:r>
              <a:rPr lang="en-US" altLang="zh-CN" sz="2700" dirty="0" smtClean="0">
                <a:solidFill>
                  <a:srgbClr val="0070C0"/>
                </a:solidFill>
              </a:rPr>
              <a:t>Exotic SC states driven by e-e interaction on intrinsic QCs </a:t>
            </a:r>
            <a:endParaRPr lang="en-US" altLang="zh-CN" sz="2700" dirty="0" smtClean="0">
              <a:solidFill>
                <a:srgbClr val="0070C0"/>
              </a:solidFill>
            </a:endParaRPr>
          </a:p>
          <a:p>
            <a:endParaRPr lang="en-US" altLang="zh-CN" sz="2700" dirty="0" smtClean="0">
              <a:solidFill>
                <a:srgbClr val="0070C0"/>
              </a:solidFill>
            </a:endParaRPr>
          </a:p>
          <a:p>
            <a:r>
              <a:rPr lang="en-US" altLang="zh-CN" sz="2700" dirty="0" smtClean="0">
                <a:solidFill>
                  <a:srgbClr val="0070C0"/>
                </a:solidFill>
                <a:sym typeface="+mn-ea"/>
              </a:rPr>
              <a:t>E</a:t>
            </a:r>
            <a:r>
              <a:rPr lang="en-US" altLang="zh-CN" sz="2700" dirty="0" smtClean="0">
                <a:solidFill>
                  <a:srgbClr val="0070C0"/>
                </a:solidFill>
                <a:sym typeface="+mn-ea"/>
              </a:rPr>
              <a:t>xotic SC states driven by e-e interaction on extrinsic QCs</a:t>
            </a:r>
            <a:endParaRPr lang="en-US" altLang="zh-CN" sz="2700" dirty="0" smtClean="0">
              <a:solidFill>
                <a:srgbClr val="0070C0"/>
              </a:solidFill>
              <a:sym typeface="+mn-ea"/>
            </a:endParaRPr>
          </a:p>
          <a:p>
            <a:pPr marL="0" indent="0">
              <a:buNone/>
            </a:pPr>
            <a:endParaRPr lang="en-US" altLang="zh-CN" sz="2700" dirty="0" smtClean="0">
              <a:solidFill>
                <a:srgbClr val="0070C0"/>
              </a:solidFill>
            </a:endParaRPr>
          </a:p>
          <a:p>
            <a:r>
              <a:rPr lang="en-US" altLang="zh-CN" sz="2700" dirty="0" smtClean="0">
                <a:solidFill>
                  <a:srgbClr val="0070C0"/>
                </a:solidFill>
              </a:rPr>
              <a:t>Discussions &amp; Conclusion</a:t>
            </a:r>
            <a:endParaRPr lang="en-US" altLang="zh-CN" sz="2700" dirty="0" smtClean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955" y="5732145"/>
            <a:ext cx="91332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B050"/>
                </a:solidFill>
              </a:rPr>
              <a:t>Y. Cao, et al,  Phys. Rev. Lett. 125, 017002(2020); Y.-B. Liu, et al,  Phys. Rev. B 107, 014501 (2023).</a:t>
            </a:r>
            <a:endParaRPr lang="en-US" altLang="zh-CN" dirty="0" smtClean="0">
              <a:solidFill>
                <a:srgbClr val="00B050"/>
              </a:solidFill>
            </a:endParaRPr>
          </a:p>
          <a:p>
            <a:r>
              <a:rPr lang="en-US" altLang="zh-CN" dirty="0" smtClean="0">
                <a:solidFill>
                  <a:srgbClr val="00B050"/>
                </a:solidFill>
              </a:rPr>
              <a:t>Y. Zhang, et al, SCPMA 65, 287411 (2022);  Y.-B. Liu, et al, arXiv: 2301.07553 ; arXiv: 2301.06357.</a:t>
            </a:r>
            <a:endParaRPr lang="en-US" altLang="zh-CN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16681"/>
            <a:ext cx="7886700" cy="994172"/>
          </a:xfrm>
        </p:spPr>
        <p:txBody>
          <a:bodyPr/>
          <a:p>
            <a:r>
              <a:rPr lang="en-US" altLang="zh-CN"/>
              <a:t>   </a:t>
            </a:r>
            <a:r>
              <a:rPr lang="en-US" altLang="zh-CN">
                <a:solidFill>
                  <a:schemeClr val="accent1"/>
                </a:solidFill>
              </a:rPr>
              <a:t>The Monte-Carlo Study</a:t>
            </a:r>
            <a:endParaRPr lang="en-US" altLang="zh-CN">
              <a:solidFill>
                <a:schemeClr val="accent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558925"/>
            <a:ext cx="8377555" cy="5050790"/>
          </a:xfrm>
        </p:spPr>
        <p:txBody>
          <a:bodyPr/>
          <a:p>
            <a:r>
              <a:rPr lang="en-US" altLang="zh-CN">
                <a:solidFill>
                  <a:schemeClr val="accent1"/>
                </a:solidFill>
              </a:rPr>
              <a:t>Calculate </a:t>
            </a:r>
            <a:r>
              <a:rPr lang="en-US" altLang="zh-CN">
                <a:solidFill>
                  <a:schemeClr val="accent1"/>
                </a:solidFill>
                <a:sym typeface="+mn-ea"/>
              </a:rPr>
              <a:t>physical quantities by Monte-Carlo </a:t>
            </a:r>
            <a:endParaRPr lang="en-US" altLang="zh-CN">
              <a:solidFill>
                <a:schemeClr val="accent1"/>
              </a:solidFill>
              <a:sym typeface="+mn-ea"/>
            </a:endParaRPr>
          </a:p>
          <a:p>
            <a:r>
              <a:rPr lang="en-US" altLang="zh-CN">
                <a:solidFill>
                  <a:schemeClr val="accent1"/>
                </a:solidFill>
              </a:rPr>
              <a:t>Superfluid density:    ,  t</a:t>
            </a:r>
            <a:r>
              <a:rPr lang="en-US" altLang="zh-CN">
                <a:solidFill>
                  <a:schemeClr val="accent1"/>
                </a:solidFill>
                <a:sym typeface="+mn-ea"/>
              </a:rPr>
              <a:t>he Ising ODP: </a:t>
            </a:r>
            <a:endParaRPr lang="en-US" altLang="zh-CN">
              <a:solidFill>
                <a:schemeClr val="accent1"/>
              </a:solidFill>
              <a:sym typeface="+mn-ea"/>
            </a:endParaRPr>
          </a:p>
          <a:p>
            <a:r>
              <a:rPr lang="en-US" altLang="zh-CN">
                <a:solidFill>
                  <a:schemeClr val="accent1"/>
                </a:solidFill>
                <a:sym typeface="+mn-ea"/>
              </a:rPr>
              <a:t> S</a:t>
            </a:r>
            <a:r>
              <a:rPr lang="en-US" altLang="zh-CN">
                <a:solidFill>
                  <a:schemeClr val="accent1"/>
                </a:solidFill>
              </a:rPr>
              <a:t>usceptibility      , correlation function</a:t>
            </a:r>
            <a:r>
              <a:rPr lang="en-US" altLang="zh-CN"/>
              <a:t>                  </a:t>
            </a:r>
            <a:endParaRPr lang="en-US" altLang="zh-CN"/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13225" y="2322195"/>
            <a:ext cx="201295" cy="2705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253605" y="2275840"/>
            <a:ext cx="178435" cy="2717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420110" y="2931795"/>
            <a:ext cx="426085" cy="2667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452360" y="2865755"/>
            <a:ext cx="1065530" cy="33274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002280" y="3717290"/>
            <a:ext cx="51403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,</a:t>
            </a:r>
            <a:r>
              <a:rPr lang="en-US" altLang="zh-CN" sz="1350"/>
              <a:t>          </a:t>
            </a:r>
            <a:r>
              <a:rPr lang="en-US" altLang="zh-CN" sz="2400">
                <a:solidFill>
                  <a:schemeClr val="accent1"/>
                </a:solidFill>
              </a:rPr>
              <a:t> : the insert flux;      : the free energy</a:t>
            </a:r>
            <a:r>
              <a:rPr lang="en-US" altLang="zh-CN" sz="2100"/>
              <a:t>   </a:t>
            </a:r>
            <a:endParaRPr lang="en-US" altLang="zh-CN" sz="2100"/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327400" y="3807460"/>
            <a:ext cx="247015" cy="2381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5724525" y="3860800"/>
            <a:ext cx="200025" cy="19304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205230" y="3522980"/>
            <a:ext cx="6659245" cy="2948305"/>
            <a:chOff x="1559" y="5887"/>
            <a:chExt cx="10487" cy="4643"/>
          </a:xfrm>
        </p:grpSpPr>
        <p:graphicFrame>
          <p:nvGraphicFramePr>
            <p:cNvPr id="4" name="对象 3">
              <a:hlinkClick r:id="" action="ppaction://ole?verb="/>
            </p:cNvPr>
            <p:cNvGraphicFramePr>
              <a:graphicFrameLocks noChangeAspect="1"/>
            </p:cNvGraphicFramePr>
            <p:nvPr/>
          </p:nvGraphicFramePr>
          <p:xfrm>
            <a:off x="1642" y="5887"/>
            <a:ext cx="2747" cy="1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" name="" r:id="rId13" imgW="952500" imgH="419100" progId="Equation.KSEE3">
                    <p:embed/>
                  </p:oleObj>
                </mc:Choice>
                <mc:Fallback>
                  <p:oleObj name="" r:id="rId13" imgW="952500" imgH="419100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1642" y="5887"/>
                          <a:ext cx="2747" cy="120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7" name="图片 6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>
              <a:off x="1559" y="9368"/>
              <a:ext cx="9860" cy="1163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18"/>
            <a:stretch>
              <a:fillRect/>
            </a:stretch>
          </p:blipFill>
          <p:spPr>
            <a:xfrm>
              <a:off x="1658" y="7181"/>
              <a:ext cx="10389" cy="1241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0"/>
            <a:stretch>
              <a:fillRect/>
            </a:stretch>
          </p:blipFill>
          <p:spPr>
            <a:xfrm>
              <a:off x="1642" y="8183"/>
              <a:ext cx="6533" cy="1171"/>
            </a:xfrm>
            <a:prstGeom prst="rect">
              <a:avLst/>
            </a:prstGeom>
          </p:spPr>
        </p:pic>
      </p:grpSp>
      <p:sp>
        <p:nvSpPr>
          <p:cNvPr id="6" name="文本框 5"/>
          <p:cNvSpPr txBox="1"/>
          <p:nvPr>
            <p:custDataLst>
              <p:tags r:id="rId21"/>
            </p:custDataLst>
          </p:nvPr>
        </p:nvSpPr>
        <p:spPr>
          <a:xfrm>
            <a:off x="5292090" y="6381115"/>
            <a:ext cx="298513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buNone/>
            </a:pPr>
            <a:r>
              <a:rPr lang="en-US" altLang="zh-CN" sz="1600">
                <a:solidFill>
                  <a:srgbClr val="00B050"/>
                </a:solidFill>
                <a:sym typeface="+mn-ea"/>
              </a:rPr>
              <a:t>M. Zeng, et al, arXiv: 2102.06158</a:t>
            </a:r>
            <a:endParaRPr lang="en-US" altLang="zh-CN" sz="1600">
              <a:solidFill>
                <a:srgbClr val="00B050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260" y="188436"/>
            <a:ext cx="7886700" cy="994172"/>
          </a:xfrm>
        </p:spPr>
        <p:txBody>
          <a:bodyPr>
            <a:normAutofit/>
          </a:bodyPr>
          <a:p>
            <a:r>
              <a:rPr lang="en-US" altLang="zh-CN"/>
              <a:t>    </a:t>
            </a:r>
            <a:r>
              <a:rPr lang="en-US" altLang="zh-CN">
                <a:solidFill>
                  <a:schemeClr val="accent1"/>
                </a:solidFill>
              </a:rPr>
              <a:t>The Monte-Carlo Results</a:t>
            </a:r>
            <a:endParaRPr lang="en-US" altLang="zh-CN">
              <a:solidFill>
                <a:schemeClr val="accent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010025" y="1456690"/>
            <a:ext cx="4888865" cy="466788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57388" y="3961924"/>
            <a:ext cx="1264444" cy="39290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878806" y="2193608"/>
            <a:ext cx="942975" cy="407194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271780" y="1912620"/>
            <a:ext cx="3684905" cy="4022090"/>
            <a:chOff x="343" y="2216"/>
            <a:chExt cx="7090" cy="8240"/>
          </a:xfrm>
        </p:grpSpPr>
        <p:pic>
          <p:nvPicPr>
            <p:cNvPr id="7" name="图片 6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343" y="2216"/>
              <a:ext cx="7090" cy="7115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1793" y="9470"/>
              <a:ext cx="2475" cy="987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4259" y="9476"/>
              <a:ext cx="2392" cy="962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/>
        </p:nvSpPr>
        <p:spPr>
          <a:xfrm>
            <a:off x="807720" y="6160135"/>
            <a:ext cx="28282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</a:t>
            </a:r>
            <a:r>
              <a:rPr lang="en-US" altLang="zh-CN" sz="2400">
                <a:solidFill>
                  <a:srgbClr val="FF0000"/>
                </a:solidFill>
              </a:rPr>
              <a:t>MC phase diagram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>
            <p:custDataLst>
              <p:tags r:id="rId13"/>
            </p:custDataLst>
          </p:nvPr>
        </p:nvSpPr>
        <p:spPr>
          <a:xfrm>
            <a:off x="4428490" y="6236970"/>
            <a:ext cx="41719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</a:t>
            </a:r>
            <a:r>
              <a:rPr lang="en-US" altLang="zh-CN" sz="2400">
                <a:solidFill>
                  <a:srgbClr val="FF0000"/>
                </a:solidFill>
              </a:rPr>
              <a:t>T dependences of quantities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22" name="文本框 21"/>
          <p:cNvSpPr txBox="1"/>
          <p:nvPr>
            <p:custDataLst>
              <p:tags r:id="rId14"/>
            </p:custDataLst>
          </p:nvPr>
        </p:nvSpPr>
        <p:spPr>
          <a:xfrm>
            <a:off x="553720" y="1412875"/>
            <a:ext cx="309562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600">
                <a:solidFill>
                  <a:srgbClr val="00B050"/>
                </a:solidFill>
                <a:sym typeface="+mn-ea"/>
              </a:rPr>
              <a:t>Y.B.Liu, et al, arXiv: 2301.06357</a:t>
            </a:r>
            <a:endParaRPr lang="en-US" altLang="zh-CN" sz="1600">
              <a:solidFill>
                <a:srgbClr val="00B050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16840"/>
            <a:ext cx="7886700" cy="994172"/>
          </a:xfrm>
        </p:spPr>
        <p:txBody>
          <a:bodyPr/>
          <a:p>
            <a:r>
              <a:rPr lang="en-US" altLang="zh-CN">
                <a:sym typeface="+mn-ea"/>
              </a:rPr>
              <a:t>    </a:t>
            </a:r>
            <a:r>
              <a:rPr lang="en-US" altLang="zh-CN">
                <a:solidFill>
                  <a:srgbClr val="0070C0"/>
                </a:solidFill>
                <a:sym typeface="+mn-ea"/>
              </a:rPr>
              <a:t>The Monte-Carlo Results</a:t>
            </a:r>
            <a:endParaRPr lang="en-US" altLang="zh-CN">
              <a:solidFill>
                <a:srgbClr val="0070C0"/>
              </a:solidFill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831590" y="1453515"/>
            <a:ext cx="4685665" cy="46450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460740" y="2486025"/>
            <a:ext cx="6832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point  A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8388350" y="4505960"/>
            <a:ext cx="6991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point  </a:t>
            </a:r>
            <a:endParaRPr lang="en-US" altLang="zh-CN">
              <a:solidFill>
                <a:srgbClr val="FF0000"/>
              </a:solidFill>
            </a:endParaRPr>
          </a:p>
          <a:p>
            <a:r>
              <a:rPr lang="en-US" altLang="zh-CN">
                <a:solidFill>
                  <a:srgbClr val="FF0000"/>
                </a:solidFill>
              </a:rPr>
              <a:t>D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22" name="文本框 21"/>
          <p:cNvSpPr txBox="1"/>
          <p:nvPr>
            <p:custDataLst>
              <p:tags r:id="rId4"/>
            </p:custDataLst>
          </p:nvPr>
        </p:nvSpPr>
        <p:spPr>
          <a:xfrm>
            <a:off x="553720" y="1412875"/>
            <a:ext cx="309562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600">
                <a:solidFill>
                  <a:srgbClr val="00B050"/>
                </a:solidFill>
                <a:sym typeface="+mn-ea"/>
              </a:rPr>
              <a:t>Y.B.Liu, et al, arXiv: 2301.06357</a:t>
            </a:r>
            <a:endParaRPr lang="en-US" altLang="zh-CN" sz="1600">
              <a:solidFill>
                <a:srgbClr val="00B050"/>
              </a:solidFill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00025" y="1912620"/>
            <a:ext cx="3684905" cy="4022090"/>
            <a:chOff x="343" y="2216"/>
            <a:chExt cx="7090" cy="8240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343" y="2216"/>
              <a:ext cx="7090" cy="7115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1793" y="9470"/>
              <a:ext cx="2475" cy="987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4259" y="9476"/>
              <a:ext cx="2392" cy="962"/>
            </a:xfrm>
            <a:prstGeom prst="rect">
              <a:avLst/>
            </a:prstGeom>
          </p:spPr>
        </p:pic>
      </p:grpSp>
      <p:sp>
        <p:nvSpPr>
          <p:cNvPr id="18" name="文本框 17"/>
          <p:cNvSpPr txBox="1"/>
          <p:nvPr>
            <p:custDataLst>
              <p:tags r:id="rId11"/>
            </p:custDataLst>
          </p:nvPr>
        </p:nvSpPr>
        <p:spPr>
          <a:xfrm>
            <a:off x="807720" y="6160135"/>
            <a:ext cx="28282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</a:t>
            </a:r>
            <a:r>
              <a:rPr lang="en-US" altLang="zh-CN" sz="2400">
                <a:solidFill>
                  <a:srgbClr val="FF0000"/>
                </a:solidFill>
              </a:rPr>
              <a:t>MC phase diagram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19" name="文本框 18"/>
          <p:cNvSpPr txBox="1"/>
          <p:nvPr>
            <p:custDataLst>
              <p:tags r:id="rId12"/>
            </p:custDataLst>
          </p:nvPr>
        </p:nvSpPr>
        <p:spPr>
          <a:xfrm>
            <a:off x="3902075" y="6236970"/>
            <a:ext cx="4765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</a:t>
            </a:r>
            <a:r>
              <a:rPr lang="en-US" altLang="zh-CN" sz="2400">
                <a:solidFill>
                  <a:srgbClr val="FF0000"/>
                </a:solidFill>
              </a:rPr>
              <a:t>Correlation functions for A and D</a:t>
            </a:r>
            <a:endParaRPr lang="en-US" altLang="zh-CN" sz="2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olidFill>
                  <a:srgbClr val="0070C0"/>
                </a:solidFill>
              </a:rPr>
              <a:t>Conclusion</a:t>
            </a:r>
            <a:endParaRPr lang="en-US" altLang="zh-CN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1935" y="1528445"/>
            <a:ext cx="8865235" cy="5039995"/>
          </a:xfrm>
        </p:spPr>
        <p:txBody>
          <a:bodyPr>
            <a:normAutofit fontScale="90000" lnSpcReduction="10000"/>
          </a:bodyPr>
          <a:p>
            <a:r>
              <a:rPr lang="en-US" altLang="zh-CN" sz="3220">
                <a:solidFill>
                  <a:srgbClr val="0070C0"/>
                </a:solidFill>
              </a:rPr>
              <a:t>SCs driven by e-e interaction on QCs investigated </a:t>
            </a:r>
            <a:endParaRPr lang="en-US" altLang="zh-CN" sz="3220">
              <a:solidFill>
                <a:srgbClr val="0070C0"/>
              </a:solidFill>
            </a:endParaRPr>
          </a:p>
          <a:p>
            <a:r>
              <a:rPr lang="en-US" altLang="zh-CN" sz="3220">
                <a:solidFill>
                  <a:srgbClr val="0070C0"/>
                </a:solidFill>
              </a:rPr>
              <a:t>For intrinsic QCs:</a:t>
            </a:r>
            <a:endParaRPr lang="en-US" altLang="zh-CN" sz="322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zh-CN" sz="3220">
                <a:solidFill>
                  <a:srgbClr val="0070C0"/>
                </a:solidFill>
              </a:rPr>
              <a:t>        A. The K-L pairing mechanism applies </a:t>
            </a:r>
            <a:endParaRPr lang="en-US" altLang="zh-CN" sz="322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zh-CN" sz="3220">
                <a:solidFill>
                  <a:srgbClr val="0070C0"/>
                </a:solidFill>
              </a:rPr>
              <a:t>        B. Pairing symmetries classified</a:t>
            </a:r>
            <a:endParaRPr lang="en-US" altLang="zh-CN" sz="322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zh-CN" sz="3220">
                <a:solidFill>
                  <a:srgbClr val="0070C0"/>
                </a:solidFill>
              </a:rPr>
              <a:t>        C. Universal </a:t>
            </a:r>
            <a:r>
              <a:rPr lang="en-US" altLang="zh-CN" sz="3220">
                <a:solidFill>
                  <a:srgbClr val="0070C0"/>
                </a:solidFill>
                <a:sym typeface="+mn-ea"/>
              </a:rPr>
              <a:t>spontaneous bulk current in chiral TSCs</a:t>
            </a:r>
            <a:endParaRPr lang="en-US" altLang="zh-CN" sz="3220">
              <a:solidFill>
                <a:srgbClr val="0070C0"/>
              </a:solidFill>
              <a:sym typeface="+mn-ea"/>
            </a:endParaRPr>
          </a:p>
          <a:p>
            <a:r>
              <a:rPr lang="en-US" altLang="zh-CN" sz="3220">
                <a:solidFill>
                  <a:srgbClr val="0070C0"/>
                </a:solidFill>
              </a:rPr>
              <a:t>The extrinsic QCs: </a:t>
            </a:r>
            <a:endParaRPr lang="en-US" altLang="zh-CN" sz="322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zh-CN">
                <a:solidFill>
                  <a:srgbClr val="0070C0"/>
                </a:solidFill>
              </a:rPr>
              <a:t>        </a:t>
            </a:r>
            <a:r>
              <a:rPr lang="en-US" altLang="zh-CN" sz="3220">
                <a:solidFill>
                  <a:srgbClr val="0070C0"/>
                </a:solidFill>
              </a:rPr>
              <a:t>A</a:t>
            </a:r>
            <a:r>
              <a:rPr lang="en-US" altLang="zh-CN" sz="3220">
                <a:solidFill>
                  <a:srgbClr val="0070C0"/>
                </a:solidFill>
                <a:sym typeface="+mn-ea"/>
              </a:rPr>
              <a:t>. Make chiral TSCs from non-TSCs</a:t>
            </a:r>
            <a:endParaRPr lang="en-US" altLang="zh-CN" sz="322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zh-CN" sz="3220">
                <a:solidFill>
                  <a:srgbClr val="0070C0"/>
                </a:solidFill>
                <a:sym typeface="+mn-ea"/>
              </a:rPr>
              <a:t>        B. Realize the long-sought charge-4e SC</a:t>
            </a:r>
            <a:endParaRPr lang="en-US" altLang="zh-CN" sz="3220">
              <a:solidFill>
                <a:srgbClr val="0070C0"/>
              </a:solidFill>
            </a:endParaRPr>
          </a:p>
          <a:p>
            <a:r>
              <a:rPr lang="en-US" altLang="zh-CN">
                <a:solidFill>
                  <a:srgbClr val="0070C0"/>
                </a:solidFill>
              </a:rPr>
              <a:t>More exotic electron instabilities on QCs.</a:t>
            </a:r>
            <a:endParaRPr lang="en-US" altLang="zh-CN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zh-CN" sz="2665">
                <a:solidFill>
                  <a:srgbClr val="0070C0"/>
                </a:solidFill>
              </a:rPr>
              <a:t>           SDW,  CDW,  Spin Liquid, ......</a:t>
            </a:r>
            <a:endParaRPr lang="en-US" altLang="zh-CN" sz="2665">
              <a:solidFill>
                <a:srgbClr val="0070C0"/>
              </a:solidFill>
            </a:endParaRPr>
          </a:p>
        </p:txBody>
      </p:sp>
      <p:sp>
        <p:nvSpPr>
          <p:cNvPr id="4" name="内容占位符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2825115" y="5618480"/>
            <a:ext cx="8229600" cy="220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9600"/>
              <a:t>        </a:t>
            </a:r>
            <a:r>
              <a:rPr lang="en-US" altLang="zh-CN" sz="9600">
                <a:solidFill>
                  <a:srgbClr val="FF0000"/>
                </a:solidFill>
              </a:rPr>
              <a:t>Thanks!</a:t>
            </a:r>
            <a:endParaRPr lang="en-US" altLang="zh-CN" sz="96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 altLang="zh-CN">
                <a:solidFill>
                  <a:srgbClr val="0070C0"/>
                </a:solidFill>
                <a:sym typeface="+mn-ea"/>
              </a:rPr>
              <a:t>Classification of pairing symmetry</a:t>
            </a:r>
            <a:endParaRPr lang="en-US" altLang="zh-CN">
              <a:solidFill>
                <a:srgbClr val="0070C0"/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>
                <a:solidFill>
                  <a:srgbClr val="0070C0"/>
                </a:solidFill>
              </a:rPr>
              <a:t>Breaking of Anderson's theorem</a:t>
            </a:r>
            <a:endParaRPr lang="en-US" altLang="zh-CN">
              <a:solidFill>
                <a:srgbClr val="0070C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273175" y="2268220"/>
            <a:ext cx="5702935" cy="319024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204595" y="5822950"/>
            <a:ext cx="6827520" cy="381000"/>
            <a:chOff x="1897" y="8831"/>
            <a:chExt cx="10752" cy="600"/>
          </a:xfrm>
        </p:grpSpPr>
        <p:sp>
          <p:nvSpPr>
            <p:cNvPr id="5" name="文本框 4"/>
            <p:cNvSpPr txBox="1"/>
            <p:nvPr/>
          </p:nvSpPr>
          <p:spPr>
            <a:xfrm>
              <a:off x="1897" y="8831"/>
              <a:ext cx="10752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rgbClr val="FF0000"/>
                  </a:solidFill>
                </a:rPr>
                <a:t>m and n dependence of           : each m state will pair with all n  </a:t>
              </a:r>
              <a:endParaRPr lang="en-US" altLang="zh-CN">
                <a:solidFill>
                  <a:srgbClr val="FF0000"/>
                </a:solidFill>
              </a:endParaRPr>
            </a:p>
          </p:txBody>
        </p:sp>
        <p:graphicFrame>
          <p:nvGraphicFramePr>
            <p:cNvPr id="6" name="对象 5">
              <a:hlinkClick r:id="" action="ppaction://ole?verb="/>
            </p:cNvPr>
            <p:cNvGraphicFramePr>
              <a:graphicFrameLocks noChangeAspect="1"/>
            </p:cNvGraphicFramePr>
            <p:nvPr/>
          </p:nvGraphicFramePr>
          <p:xfrm>
            <a:off x="5700" y="8831"/>
            <a:ext cx="630" cy="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3" name="" r:id="rId3" imgW="266700" imgH="254000" progId="Equation.KSEE3">
                    <p:embed/>
                  </p:oleObj>
                </mc:Choice>
                <mc:Fallback>
                  <p:oleObj name="" r:id="rId3" imgW="266700" imgH="254000" progId="Equation.KSEE3">
                    <p:embed/>
                    <p:pic>
                      <p:nvPicPr>
                        <p:cNvPr id="0" name="图片 3072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700" y="8831"/>
                          <a:ext cx="630" cy="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文本框 7"/>
          <p:cNvSpPr txBox="1"/>
          <p:nvPr/>
        </p:nvSpPr>
        <p:spPr>
          <a:xfrm>
            <a:off x="2385695" y="5483860"/>
            <a:ext cx="17799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s-wave singlet </a:t>
            </a:r>
            <a:endParaRPr lang="en-US" altLang="zh-CN"/>
          </a:p>
        </p:txBody>
      </p:sp>
      <p:sp>
        <p:nvSpPr>
          <p:cNvPr id="9" name="文本框 8"/>
          <p:cNvSpPr txBox="1"/>
          <p:nvPr/>
        </p:nvSpPr>
        <p:spPr>
          <a:xfrm>
            <a:off x="4874895" y="5483860"/>
            <a:ext cx="24466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d+id-wave triplet </a:t>
            </a:r>
            <a:endParaRPr lang="en-US" altLang="zh-CN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5271" y="61278"/>
            <a:ext cx="8878729" cy="994410"/>
          </a:xfrm>
        </p:spPr>
        <p:txBody>
          <a:bodyPr>
            <a:normAutofit/>
          </a:bodyPr>
          <a:p>
            <a:r>
              <a:rPr lang="en-US" altLang="zh-CN">
                <a:sym typeface="+mn-ea"/>
              </a:rPr>
              <a:t> </a:t>
            </a:r>
            <a:r>
              <a:rPr lang="en-US" altLang="zh-CN">
                <a:solidFill>
                  <a:schemeClr val="tx2"/>
                </a:solidFill>
                <a:sym typeface="+mn-ea"/>
              </a:rPr>
              <a:t>Charge-4e SC in Hetostructure Bilayer</a:t>
            </a:r>
            <a:endParaRPr lang="en-US" altLang="zh-CN">
              <a:solidFill>
                <a:schemeClr val="tx2"/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5271" y="1388745"/>
            <a:ext cx="8712994" cy="3263741"/>
          </a:xfrm>
        </p:spPr>
        <p:txBody>
          <a:bodyPr/>
          <a:p>
            <a:r>
              <a:rPr lang="en-US" altLang="zh-CN">
                <a:solidFill>
                  <a:schemeClr val="tx2"/>
                </a:solidFill>
              </a:rPr>
              <a:t>Charge-4e SC in hetostructure bilayer by  IJC. </a:t>
            </a:r>
            <a:endParaRPr lang="en-US" altLang="zh-CN">
              <a:solidFill>
                <a:schemeClr val="tx2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443345" y="5614670"/>
            <a:ext cx="2196465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500">
                <a:solidFill>
                  <a:srgbClr val="00B050"/>
                </a:solidFill>
              </a:rPr>
              <a:t>F. F. Song, et al, PRL2022</a:t>
            </a:r>
            <a:endParaRPr lang="en-US" altLang="zh-CN" sz="1500">
              <a:solidFill>
                <a:srgbClr val="00B050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28186" y="2164239"/>
            <a:ext cx="3980498" cy="104679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71354" y="3211036"/>
            <a:ext cx="3971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tx2"/>
                </a:solidFill>
              </a:rPr>
              <a:t>J</a:t>
            </a:r>
            <a:r>
              <a:rPr lang="en-US" altLang="zh-CN" sz="2000" baseline="-25000">
                <a:solidFill>
                  <a:schemeClr val="tx2"/>
                </a:solidFill>
              </a:rPr>
              <a:t>1/2</a:t>
            </a:r>
            <a:r>
              <a:rPr lang="en-US" altLang="zh-CN" sz="2000">
                <a:solidFill>
                  <a:schemeClr val="tx2"/>
                </a:solidFill>
              </a:rPr>
              <a:t> :    phase stiffness in layer 1/2 </a:t>
            </a:r>
            <a:endParaRPr lang="en-US" altLang="zh-CN" sz="2000">
              <a:solidFill>
                <a:schemeClr val="tx2"/>
              </a:solidFill>
            </a:endParaRPr>
          </a:p>
          <a:p>
            <a:r>
              <a:rPr lang="en-US" altLang="zh-CN" sz="2000">
                <a:solidFill>
                  <a:schemeClr val="tx2"/>
                </a:solidFill>
              </a:rPr>
              <a:t>K:     second-order IJC</a:t>
            </a:r>
            <a:endParaRPr lang="en-US" altLang="zh-CN" sz="2000">
              <a:solidFill>
                <a:schemeClr val="tx2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99611" y="3997643"/>
            <a:ext cx="421767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tx2"/>
                </a:solidFill>
                <a:sym typeface="+mn-ea"/>
              </a:rPr>
              <a:t>When T       0,      both layers host SC</a:t>
            </a:r>
            <a:endParaRPr lang="en-US" altLang="zh-CN" sz="2000">
              <a:solidFill>
                <a:schemeClr val="tx2"/>
              </a:solidFill>
              <a:sym typeface="+mn-ea"/>
            </a:endParaRPr>
          </a:p>
          <a:p>
            <a:r>
              <a:rPr lang="en-US" altLang="zh-CN" sz="2000">
                <a:solidFill>
                  <a:schemeClr val="tx2"/>
                </a:solidFill>
                <a:sym typeface="+mn-ea"/>
              </a:rPr>
              <a:t>When T   ,  SC2 is first killed,  (for J</a:t>
            </a:r>
            <a:r>
              <a:rPr lang="en-US" altLang="zh-CN" sz="2000" baseline="-25000">
                <a:solidFill>
                  <a:schemeClr val="tx2"/>
                </a:solidFill>
                <a:sym typeface="+mn-ea"/>
              </a:rPr>
              <a:t>2</a:t>
            </a:r>
            <a:r>
              <a:rPr lang="en-US" altLang="zh-CN" sz="2000">
                <a:solidFill>
                  <a:schemeClr val="tx2"/>
                </a:solidFill>
                <a:sym typeface="+mn-ea"/>
              </a:rPr>
              <a:t>&lt;J</a:t>
            </a:r>
            <a:r>
              <a:rPr lang="en-US" altLang="zh-CN" sz="2000" baseline="-25000">
                <a:solidFill>
                  <a:schemeClr val="tx2"/>
                </a:solidFill>
                <a:sym typeface="+mn-ea"/>
              </a:rPr>
              <a:t>1</a:t>
            </a:r>
            <a:r>
              <a:rPr lang="en-US" altLang="zh-CN" sz="2000">
                <a:solidFill>
                  <a:schemeClr val="tx2"/>
                </a:solidFill>
                <a:sym typeface="+mn-ea"/>
              </a:rPr>
              <a:t>)    </a:t>
            </a:r>
            <a:r>
              <a:rPr lang="en-US" altLang="zh-CN">
                <a:sym typeface="+mn-ea"/>
              </a:rPr>
              <a:t>          </a:t>
            </a:r>
            <a:endParaRPr lang="en-US" altLang="zh-CN" sz="1350"/>
          </a:p>
          <a:p>
            <a:r>
              <a:rPr lang="en-US" altLang="zh-CN" sz="1350"/>
              <a:t> </a:t>
            </a:r>
            <a:endParaRPr lang="en-US" altLang="zh-CN" sz="1350"/>
          </a:p>
        </p:txBody>
      </p:sp>
      <p:sp>
        <p:nvSpPr>
          <p:cNvPr id="14" name="右箭头 13"/>
          <p:cNvSpPr/>
          <p:nvPr>
            <p:custDataLst>
              <p:tags r:id="rId3"/>
            </p:custDataLst>
          </p:nvPr>
        </p:nvSpPr>
        <p:spPr>
          <a:xfrm>
            <a:off x="1676400" y="4172109"/>
            <a:ext cx="227171" cy="566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sp>
        <p:nvSpPr>
          <p:cNvPr id="30" name="任意多边形 29"/>
          <p:cNvSpPr/>
          <p:nvPr>
            <p:custDataLst>
              <p:tags r:id="rId4"/>
            </p:custDataLst>
          </p:nvPr>
        </p:nvSpPr>
        <p:spPr>
          <a:xfrm>
            <a:off x="1578610" y="4428966"/>
            <a:ext cx="127635" cy="182404"/>
          </a:xfrm>
          <a:custGeom>
            <a:avLst/>
            <a:gdLst>
              <a:gd name="connisteX0" fmla="*/ 0 w 278765"/>
              <a:gd name="connsiteY0" fmla="*/ 424180 h 424180"/>
              <a:gd name="connisteX1" fmla="*/ 169545 w 278765"/>
              <a:gd name="connsiteY1" fmla="*/ 351790 h 424180"/>
              <a:gd name="connisteX2" fmla="*/ 242570 w 278765"/>
              <a:gd name="connsiteY2" fmla="*/ 157480 h 424180"/>
              <a:gd name="connisteX3" fmla="*/ 242570 w 278765"/>
              <a:gd name="connsiteY3" fmla="*/ 157480 h 424180"/>
              <a:gd name="connisteX4" fmla="*/ 278765 w 278765"/>
              <a:gd name="connsiteY4" fmla="*/ 0 h 42418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278765" h="424180">
                <a:moveTo>
                  <a:pt x="0" y="424180"/>
                </a:moveTo>
                <a:cubicBezTo>
                  <a:pt x="32385" y="413385"/>
                  <a:pt x="121285" y="405130"/>
                  <a:pt x="169545" y="351790"/>
                </a:cubicBezTo>
                <a:cubicBezTo>
                  <a:pt x="217805" y="298450"/>
                  <a:pt x="227965" y="196215"/>
                  <a:pt x="242570" y="157480"/>
                </a:cubicBezTo>
                <a:cubicBezTo>
                  <a:pt x="257175" y="118745"/>
                  <a:pt x="235585" y="189230"/>
                  <a:pt x="242570" y="157480"/>
                </a:cubicBezTo>
                <a:cubicBezTo>
                  <a:pt x="249555" y="125730"/>
                  <a:pt x="271780" y="31750"/>
                  <a:pt x="278765" y="0"/>
                </a:cubicBezTo>
              </a:path>
            </a:pathLst>
          </a:custGeom>
          <a:noFill/>
          <a:ln w="38100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sp>
        <p:nvSpPr>
          <p:cNvPr id="21" name="文本框 20"/>
          <p:cNvSpPr txBox="1"/>
          <p:nvPr/>
        </p:nvSpPr>
        <p:spPr>
          <a:xfrm>
            <a:off x="1100138" y="5570220"/>
            <a:ext cx="46386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*2</a:t>
            </a:r>
            <a:endParaRPr lang="en-US" altLang="zh-CN"/>
          </a:p>
        </p:txBody>
      </p:sp>
      <p:sp>
        <p:nvSpPr>
          <p:cNvPr id="26" name="文本框 25"/>
          <p:cNvSpPr txBox="1"/>
          <p:nvPr/>
        </p:nvSpPr>
        <p:spPr>
          <a:xfrm>
            <a:off x="1445260" y="5542915"/>
            <a:ext cx="50495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tx2"/>
                </a:solidFill>
                <a:sym typeface="+mn-ea"/>
              </a:rPr>
              <a:t>--  quasi-ordering:    charge-4e SC in layer2</a:t>
            </a:r>
            <a:endParaRPr lang="en-US" altLang="zh-CN" sz="2000">
              <a:solidFill>
                <a:schemeClr val="tx2"/>
              </a:solidFill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 rot="0">
            <a:off x="25241" y="4746308"/>
            <a:ext cx="7315680" cy="1146810"/>
            <a:chOff x="224" y="7919"/>
            <a:chExt cx="15333" cy="2408"/>
          </a:xfrm>
        </p:grpSpPr>
        <p:grpSp>
          <p:nvGrpSpPr>
            <p:cNvPr id="22" name="组合 21"/>
            <p:cNvGrpSpPr/>
            <p:nvPr/>
          </p:nvGrpSpPr>
          <p:grpSpPr>
            <a:xfrm rot="0">
              <a:off x="224" y="7919"/>
              <a:ext cx="15333" cy="2408"/>
              <a:chOff x="243" y="8494"/>
              <a:chExt cx="14481" cy="2408"/>
            </a:xfrm>
          </p:grpSpPr>
          <p:graphicFrame>
            <p:nvGraphicFramePr>
              <p:cNvPr id="16" name="对象 15">
                <a:hlinkClick r:id="" action="ppaction://ole?verb="/>
              </p:cNvPr>
              <p:cNvGraphicFramePr>
                <a:graphicFrameLocks noChangeAspect="1"/>
              </p:cNvGraphicFramePr>
              <p:nvPr>
                <p:custDataLst>
                  <p:tags r:id="rId5"/>
                </p:custDataLst>
              </p:nvPr>
            </p:nvGraphicFramePr>
            <p:xfrm>
              <a:off x="300" y="8494"/>
              <a:ext cx="3372" cy="79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25" name="" r:id="rId6" imgW="914400" imgH="215900" progId="Equation.KSEE3">
                      <p:embed/>
                    </p:oleObj>
                  </mc:Choice>
                  <mc:Fallback>
                    <p:oleObj name="" r:id="rId6" imgW="914400" imgH="215900" progId="Equation.KSEE3">
                      <p:embed/>
                      <p:pic>
                        <p:nvPicPr>
                          <p:cNvPr id="0" name="图片 1024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300" y="8494"/>
                            <a:ext cx="3372" cy="796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" name="文本框 16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2461" y="8529"/>
                <a:ext cx="7459" cy="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/>
                  <a:t>-- </a:t>
                </a:r>
                <a:r>
                  <a:rPr lang="en-US" altLang="zh-CN" sz="2000">
                    <a:solidFill>
                      <a:schemeClr val="tx2"/>
                    </a:solidFill>
                  </a:rPr>
                  <a:t>unilateral quasi-ordering:    SC1</a:t>
                </a:r>
                <a:endParaRPr lang="en-US" altLang="zh-CN" sz="2000">
                  <a:solidFill>
                    <a:schemeClr val="tx2"/>
                  </a:solidFill>
                </a:endParaRPr>
              </a:p>
            </p:txBody>
          </p:sp>
          <p:graphicFrame>
            <p:nvGraphicFramePr>
              <p:cNvPr id="18" name="对象 17">
                <a:hlinkClick r:id="" action="ppaction://ole?verb="/>
              </p:cNvPr>
              <p:cNvGraphicFramePr>
                <a:graphicFrameLocks noChangeAspect="1"/>
              </p:cNvGraphicFramePr>
              <p:nvPr>
                <p:custDataLst>
                  <p:tags r:id="rId9"/>
                </p:custDataLst>
              </p:nvPr>
            </p:nvGraphicFramePr>
            <p:xfrm>
              <a:off x="243" y="9347"/>
              <a:ext cx="3372" cy="79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" name="" r:id="rId10" imgW="914400" imgH="215900" progId="Equation.KSEE3">
                      <p:embed/>
                    </p:oleObj>
                  </mc:Choice>
                  <mc:Fallback>
                    <p:oleObj name="" r:id="rId10" imgW="914400" imgH="215900" progId="Equation.KSEE3">
                      <p:embed/>
                      <p:pic>
                        <p:nvPicPr>
                          <p:cNvPr id="0" name="图片 1024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243" y="9347"/>
                            <a:ext cx="3372" cy="796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0" name="文本框 19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2479" y="9418"/>
                <a:ext cx="12245" cy="1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/>
                  <a:t>-- </a:t>
                </a:r>
                <a:r>
                  <a:rPr lang="en-US" altLang="zh-CN" sz="2000">
                    <a:solidFill>
                      <a:schemeClr val="tx2"/>
                    </a:solidFill>
                  </a:rPr>
                  <a:t>Z</a:t>
                </a:r>
                <a:r>
                  <a:rPr lang="en-US" altLang="zh-CN" sz="2000" baseline="-25000">
                    <a:solidFill>
                      <a:schemeClr val="tx2"/>
                    </a:solidFill>
                  </a:rPr>
                  <a:t>2</a:t>
                </a:r>
                <a:r>
                  <a:rPr lang="en-US" altLang="zh-CN" sz="2000">
                    <a:solidFill>
                      <a:schemeClr val="tx2"/>
                    </a:solidFill>
                  </a:rPr>
                  <a:t> </a:t>
                </a:r>
                <a:r>
                  <a:rPr lang="en-US" altLang="zh-CN" sz="2000">
                    <a:solidFill>
                      <a:schemeClr val="tx2"/>
                    </a:solidFill>
                    <a:sym typeface="+mn-ea"/>
                  </a:rPr>
                  <a:t>fluctuation under the IJC:  kill SC2   </a:t>
                </a:r>
                <a:endParaRPr lang="en-US" altLang="zh-CN" sz="2000">
                  <a:solidFill>
                    <a:schemeClr val="tx2"/>
                  </a:solidFill>
                  <a:sym typeface="+mn-ea"/>
                </a:endParaRPr>
              </a:p>
              <a:p>
                <a:r>
                  <a:rPr lang="en-US" altLang="zh-CN" sz="2000">
                    <a:solidFill>
                      <a:schemeClr val="tx2"/>
                    </a:solidFill>
                  </a:rPr>
                  <a:t>    </a:t>
                </a:r>
                <a:r>
                  <a:rPr lang="en-US" altLang="zh-CN"/>
                  <a:t> </a:t>
                </a:r>
                <a:endParaRPr lang="en-US" altLang="zh-CN"/>
              </a:p>
            </p:txBody>
          </p:sp>
        </p:grpSp>
        <p:pic>
          <p:nvPicPr>
            <p:cNvPr id="23" name="图片 22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3"/>
            <a:stretch>
              <a:fillRect/>
            </a:stretch>
          </p:blipFill>
          <p:spPr>
            <a:xfrm>
              <a:off x="1787" y="8150"/>
              <a:ext cx="952" cy="501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>
              <a:off x="1786" y="8999"/>
              <a:ext cx="952" cy="50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>
              <a:off x="1564" y="9688"/>
              <a:ext cx="1022" cy="541"/>
            </a:xfrm>
            <a:prstGeom prst="rect">
              <a:avLst/>
            </a:prstGeom>
          </p:spPr>
        </p:pic>
      </p:grpSp>
      <p:pic>
        <p:nvPicPr>
          <p:cNvPr id="5" name="图片 4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5231130" y="2060575"/>
            <a:ext cx="3741420" cy="35496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28320" y="6071235"/>
            <a:ext cx="85801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rgbClr val="FF0000"/>
                </a:solidFill>
              </a:rPr>
              <a:t>Charge-4e SC in layer 2 induced by charge-2e SC in layer 1 through IJC</a:t>
            </a:r>
            <a:endParaRPr lang="en-US" altLang="zh-CN" sz="2000">
              <a:solidFill>
                <a:srgbClr val="FF0000"/>
              </a:solidFill>
            </a:endParaRPr>
          </a:p>
          <a:p>
            <a:r>
              <a:rPr lang="en-US" altLang="zh-CN" sz="2000">
                <a:solidFill>
                  <a:srgbClr val="FF0000"/>
                </a:solidFill>
              </a:rPr>
              <a:t>Difficult in experiment detection:  The half  flux  quantization invisible</a:t>
            </a:r>
            <a:endParaRPr lang="en-US" altLang="zh-CN" sz="2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The QC Structure</a:t>
            </a:r>
            <a:endParaRPr lang="en-US" altLang="zh-CN" dirty="0" smtClean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840"/>
          </a:xfrm>
        </p:spPr>
        <p:txBody>
          <a:bodyPr>
            <a:normAutofit fontScale="90000" lnSpcReduction="20000"/>
          </a:bodyPr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Long-range ordered structure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zh-CN" dirty="0" smtClean="0">
                <a:solidFill>
                  <a:srgbClr val="0070C0"/>
                </a:solidFill>
              </a:rPr>
              <a:t>    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altLang="zh-CN" dirty="0" smtClean="0">
                <a:solidFill>
                  <a:srgbClr val="0070C0"/>
                </a:solidFill>
              </a:rPr>
              <a:t>    A. </a:t>
            </a:r>
            <a:r>
              <a:rPr lang="en-US" altLang="zh-CN" sz="3000" dirty="0" smtClean="0">
                <a:solidFill>
                  <a:srgbClr val="0070C0"/>
                </a:solidFill>
              </a:rPr>
              <a:t>Rotation symmetry</a:t>
            </a:r>
            <a:endParaRPr lang="en-US" altLang="zh-CN" sz="30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US" altLang="zh-CN" sz="30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altLang="zh-CN" sz="3000" dirty="0" smtClean="0">
                <a:solidFill>
                  <a:srgbClr val="0070C0"/>
                </a:solidFill>
              </a:rPr>
              <a:t>    B. No translation symmetry</a:t>
            </a:r>
            <a:endParaRPr lang="en-US" altLang="zh-CN" sz="30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US" altLang="zh-CN" sz="30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altLang="zh-CN" sz="3000" dirty="0" smtClean="0">
                <a:solidFill>
                  <a:srgbClr val="0070C0"/>
                </a:solidFill>
              </a:rPr>
              <a:t>    C. Projection of high-D</a:t>
            </a:r>
            <a:endParaRPr lang="en-US" altLang="zh-CN" sz="30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altLang="zh-CN" sz="3000" dirty="0" smtClean="0">
                <a:solidFill>
                  <a:srgbClr val="0070C0"/>
                </a:solidFill>
              </a:rPr>
              <a:t>         crystal lattice to low-D</a:t>
            </a:r>
            <a:endParaRPr lang="en-US" altLang="zh-CN" sz="30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US" altLang="zh-CN" sz="30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altLang="zh-CN" sz="3000" dirty="0">
                <a:solidFill>
                  <a:srgbClr val="0070C0"/>
                </a:solidFill>
                <a:sym typeface="+mn-ea"/>
              </a:rPr>
              <a:t>    </a:t>
            </a:r>
            <a:r>
              <a:rPr lang="en-US" altLang="zh-CN" sz="3000" dirty="0">
                <a:solidFill>
                  <a:srgbClr val="0070C0"/>
                </a:solidFill>
                <a:sym typeface="+mn-ea"/>
              </a:rPr>
              <a:t>D. Any finite-size section</a:t>
            </a:r>
            <a:endParaRPr lang="en-US" altLang="zh-CN" sz="3000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altLang="zh-CN" sz="3000" dirty="0">
                <a:solidFill>
                  <a:srgbClr val="0070C0"/>
                </a:solidFill>
                <a:sym typeface="+mn-ea"/>
              </a:rPr>
              <a:t>          repeats infinite times</a:t>
            </a:r>
            <a:endParaRPr lang="en-US" altLang="zh-CN" sz="3000" dirty="0">
              <a:solidFill>
                <a:srgbClr val="0070C0"/>
              </a:solidFill>
            </a:endParaRPr>
          </a:p>
          <a:p>
            <a:pPr>
              <a:buNone/>
            </a:pPr>
            <a:endParaRPr lang="en-US" altLang="zh-CN" sz="3000" dirty="0">
              <a:solidFill>
                <a:srgbClr val="0070C0"/>
              </a:solidFill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292725" y="1559560"/>
            <a:ext cx="3600450" cy="4320540"/>
            <a:chOff x="8561" y="3586"/>
            <a:chExt cx="5670" cy="6804"/>
          </a:xfrm>
        </p:grpSpPr>
        <p:pic>
          <p:nvPicPr>
            <p:cNvPr id="4" name="图片占位符 23"/>
            <p:cNvPicPr preferRelativeResize="0">
              <a:picLocks noGrp="1"/>
            </p:cNvPicPr>
            <p:nvPr/>
          </p:nvPicPr>
          <p:blipFill>
            <a:blip r:embed="rId1" cstate="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9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1" y="4664"/>
              <a:ext cx="5670" cy="5726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50800" dir="5400000" algn="ctr" rotWithShape="0">
                <a:schemeClr val="bg2"/>
              </a:outerShdw>
              <a:reflection stA="0" endPos="65000" dist="50800" dir="5400000" sy="-100000" algn="bl" rotWithShape="0"/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9469" y="3586"/>
              <a:ext cx="3856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CN" sz="2000" dirty="0" smtClean="0">
                  <a:solidFill>
                    <a:srgbClr val="FF0000"/>
                  </a:solidFill>
                </a:rPr>
                <a:t>The Penrose tiling</a:t>
              </a:r>
              <a:endParaRPr lang="en-US" altLang="zh-CN" sz="2000" dirty="0" smtClean="0">
                <a:solidFill>
                  <a:srgbClr val="FF0000"/>
                </a:solidFill>
              </a:endParaRPr>
            </a:p>
            <a:p>
              <a:r>
                <a:rPr lang="en-US" altLang="zh-CN" sz="2000" dirty="0" smtClean="0">
                  <a:solidFill>
                    <a:srgbClr val="FF0000"/>
                  </a:solidFill>
                </a:rPr>
                <a:t>   5D cubic to 2D</a:t>
              </a:r>
              <a:endParaRPr lang="en-US" altLang="zh-CN" sz="2000" dirty="0" smtClean="0">
                <a:solidFill>
                  <a:srgbClr val="FF0000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3450" y="5957570"/>
            <a:ext cx="830580" cy="81661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4070" y="5972810"/>
            <a:ext cx="1397000" cy="770255"/>
          </a:xfrm>
          <a:prstGeom prst="rect">
            <a:avLst/>
          </a:prstGeom>
        </p:spPr>
      </p:pic>
      <p:graphicFrame>
        <p:nvGraphicFramePr>
          <p:cNvPr id="9" name="对象 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835150" y="4917440"/>
          <a:ext cx="186118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5" imgW="838200" imgH="228600" progId="Equation.KSEE3">
                  <p:embed/>
                </p:oleObj>
              </mc:Choice>
              <mc:Fallback>
                <p:oleObj name="" r:id="rId5" imgW="838200" imgH="2286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35150" y="4917440"/>
                        <a:ext cx="1861185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accent1"/>
                </a:solidFill>
              </a:rPr>
              <a:t>Electron Structure of QC</a:t>
            </a:r>
            <a:endParaRPr lang="en-US" altLang="zh-CN" dirty="0" smtClean="0">
              <a:solidFill>
                <a:schemeClr val="accent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20000"/>
          </a:bodyPr>
          <a:lstStyle/>
          <a:p>
            <a:r>
              <a:rPr lang="en-US" altLang="zh-CN" dirty="0" smtClean="0">
                <a:solidFill>
                  <a:schemeClr val="accent1"/>
                </a:solidFill>
              </a:rPr>
              <a:t>Electronic state:  M-I-T critical point</a:t>
            </a:r>
            <a:endParaRPr lang="en-US" altLang="zh-CN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en-US" altLang="zh-CN" dirty="0" smtClean="0">
                <a:solidFill>
                  <a:schemeClr val="accent1"/>
                </a:solidFill>
              </a:rPr>
              <a:t>    A.  No translation symmetry:  no  </a:t>
            </a:r>
            <a:endParaRPr lang="en-US" altLang="zh-CN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en-US" altLang="zh-CN" dirty="0" smtClean="0">
                <a:solidFill>
                  <a:schemeClr val="accent1"/>
                </a:solidFill>
              </a:rPr>
              <a:t>    B.  Singular smooth DOS (pseudogap, fractal)</a:t>
            </a:r>
            <a:endParaRPr lang="en-US" altLang="zh-CN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en-US" altLang="zh-CN" dirty="0" smtClean="0">
                <a:solidFill>
                  <a:schemeClr val="accent1"/>
                </a:solidFill>
              </a:rPr>
              <a:t>    C.  Critical wave function                        </a:t>
            </a:r>
            <a:endParaRPr lang="en-US" altLang="zh-CN" dirty="0" smtClean="0">
              <a:solidFill>
                <a:schemeClr val="accent1"/>
              </a:solidFill>
            </a:endParaRPr>
          </a:p>
        </p:txBody>
      </p:sp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266815" y="2014855"/>
          <a:ext cx="34099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" r:id="rId1" imgW="139700" imgH="215900" progId="Equation.KSEE3">
                  <p:embed/>
                </p:oleObj>
              </mc:Choice>
              <mc:Fallback>
                <p:oleObj name="" r:id="rId1" imgW="139700" imgH="215900" progId="Equation.KSEE3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266815" y="2014855"/>
                        <a:ext cx="340995" cy="527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145" y="3650615"/>
            <a:ext cx="2593975" cy="30492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6440" y="3637280"/>
            <a:ext cx="2467610" cy="31476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8580" y="3105785"/>
            <a:ext cx="1828800" cy="3759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8200" y="3481705"/>
            <a:ext cx="2609850" cy="17526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4090" y="5234305"/>
            <a:ext cx="2330450" cy="1573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 altLang="zh-CN">
                <a:solidFill>
                  <a:schemeClr val="accent1"/>
                </a:solidFill>
              </a:rPr>
              <a:t>Intrinsic QC &amp; Extrinsic QC</a:t>
            </a:r>
            <a:endParaRPr lang="en-US" altLang="zh-CN">
              <a:solidFill>
                <a:schemeClr val="accent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84935"/>
            <a:ext cx="8495030" cy="4526280"/>
          </a:xfrm>
        </p:spPr>
        <p:txBody>
          <a:bodyPr/>
          <a:p>
            <a:r>
              <a:rPr lang="en-US" altLang="zh-CN">
                <a:solidFill>
                  <a:schemeClr val="accent1"/>
                </a:solidFill>
              </a:rPr>
              <a:t>Intrinsic QC:   e.g. Penrose</a:t>
            </a:r>
            <a:endParaRPr lang="en-US" altLang="zh-CN">
              <a:solidFill>
                <a:schemeClr val="accent1"/>
              </a:solidFill>
            </a:endParaRPr>
          </a:p>
          <a:p>
            <a:r>
              <a:rPr lang="en-US" altLang="zh-CN">
                <a:solidFill>
                  <a:schemeClr val="accent1"/>
                </a:solidFill>
              </a:rPr>
              <a:t>Extrinsic QC:   twisted multilayers of crystals</a:t>
            </a:r>
            <a:endParaRPr lang="en-US" altLang="zh-CN">
              <a:solidFill>
                <a:schemeClr val="accent1"/>
              </a:solidFill>
            </a:endParaRPr>
          </a:p>
          <a:p>
            <a:r>
              <a:rPr lang="en-US" altLang="zh-CN">
                <a:solidFill>
                  <a:schemeClr val="accent1"/>
                </a:solidFill>
              </a:rPr>
              <a:t>Examples of Ext QCs: 30</a:t>
            </a:r>
            <a:r>
              <a:rPr lang="en-US" altLang="zh-CN" baseline="30000">
                <a:solidFill>
                  <a:schemeClr val="accent1"/>
                </a:solidFill>
              </a:rPr>
              <a:t>o</a:t>
            </a:r>
            <a:r>
              <a:rPr lang="en-US" altLang="zh-CN">
                <a:solidFill>
                  <a:schemeClr val="accent1"/>
                </a:solidFill>
              </a:rPr>
              <a:t>-TBG; 45</a:t>
            </a:r>
            <a:r>
              <a:rPr lang="en-US" altLang="zh-CN" baseline="30000">
                <a:solidFill>
                  <a:schemeClr val="accent1"/>
                </a:solidFill>
              </a:rPr>
              <a:t>o</a:t>
            </a:r>
            <a:r>
              <a:rPr lang="en-US" altLang="zh-CN">
                <a:solidFill>
                  <a:schemeClr val="accent1"/>
                </a:solidFill>
              </a:rPr>
              <a:t>-TB cuprates</a:t>
            </a:r>
            <a:endParaRPr lang="en-US" altLang="zh-CN">
              <a:solidFill>
                <a:schemeClr val="accent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57605" y="3305175"/>
            <a:ext cx="4030980" cy="3364230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5219700" y="6021705"/>
            <a:ext cx="393827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Ahn</a:t>
            </a:r>
            <a:r>
              <a:rPr lang="en-US" altLang="zh-CN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,</a:t>
            </a:r>
            <a:r>
              <a:rPr lang="zh-CN" altLang="en-US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 et al., Science 361, 782–786 (2018)</a:t>
            </a:r>
            <a:endParaRPr lang="zh-CN" altLang="en-US">
              <a:solidFill>
                <a:srgbClr val="00B05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zh-CN" altLang="en-US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W. Yao, et al, PNAS 115, 6928 (2018).</a:t>
            </a:r>
            <a:endParaRPr lang="zh-CN" altLang="en-US">
              <a:solidFill>
                <a:srgbClr val="00B05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5346700" y="4283075"/>
            <a:ext cx="3820795" cy="1445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No translational period</a:t>
            </a:r>
            <a:endParaRPr lang="en-US" altLang="zh-CN" sz="22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Point group:  D</a:t>
            </a:r>
            <a:r>
              <a:rPr lang="en-US" altLang="zh-CN" sz="2200" baseline="-25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6d</a:t>
            </a:r>
            <a:r>
              <a:rPr lang="en-US" altLang="zh-CN" sz="2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~D</a:t>
            </a:r>
            <a:r>
              <a:rPr lang="en-US" altLang="zh-CN" sz="2200" baseline="-25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12</a:t>
            </a:r>
            <a:r>
              <a:rPr lang="en-US" altLang="zh-CN" sz="2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altLang="zh-CN" sz="22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Projection of 4D crystal into 2D</a:t>
            </a:r>
            <a:endParaRPr lang="en-US" altLang="zh-CN" sz="22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Belong to extrinsic QC</a:t>
            </a:r>
            <a:endParaRPr lang="en-US" altLang="zh-CN" sz="22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362575" y="3462020"/>
            <a:ext cx="32416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</a:rPr>
              <a:t>The synthesized 30</a:t>
            </a:r>
            <a:r>
              <a:rPr lang="en-US" altLang="zh-CN" sz="2400" baseline="30000">
                <a:solidFill>
                  <a:srgbClr val="FF0000"/>
                </a:solidFill>
              </a:rPr>
              <a:t>o</a:t>
            </a:r>
            <a:r>
              <a:rPr lang="en-US" altLang="zh-CN" sz="2400">
                <a:solidFill>
                  <a:srgbClr val="FF0000"/>
                </a:solidFill>
              </a:rPr>
              <a:t>-TBG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35560" y="3645535"/>
            <a:ext cx="10902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0070C0"/>
                </a:solidFill>
              </a:rPr>
              <a:t>side view</a:t>
            </a:r>
            <a:endParaRPr lang="en-US" altLang="zh-CN">
              <a:solidFill>
                <a:srgbClr val="0070C0"/>
              </a:solidFill>
            </a:endParaRPr>
          </a:p>
        </p:txBody>
      </p:sp>
      <p:sp>
        <p:nvSpPr>
          <p:cNvPr id="9" name="文本框 8"/>
          <p:cNvSpPr txBox="1"/>
          <p:nvPr>
            <p:custDataLst>
              <p:tags r:id="rId6"/>
            </p:custDataLst>
          </p:nvPr>
        </p:nvSpPr>
        <p:spPr>
          <a:xfrm>
            <a:off x="71755" y="4940935"/>
            <a:ext cx="10902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0070C0"/>
                </a:solidFill>
              </a:rPr>
              <a:t>top view</a:t>
            </a:r>
            <a:endParaRPr lang="en-US" altLang="zh-CN">
              <a:solidFill>
                <a:srgbClr val="0070C0"/>
              </a:solidFill>
            </a:endParaRPr>
          </a:p>
        </p:txBody>
      </p:sp>
      <p:sp>
        <p:nvSpPr>
          <p:cNvPr id="10" name="文本框 9"/>
          <p:cNvSpPr txBox="1"/>
          <p:nvPr>
            <p:custDataLst>
              <p:tags r:id="rId7"/>
            </p:custDataLst>
          </p:nvPr>
        </p:nvSpPr>
        <p:spPr>
          <a:xfrm>
            <a:off x="3810" y="6009005"/>
            <a:ext cx="15728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0070C0"/>
                </a:solidFill>
              </a:rPr>
              <a:t>minimum</a:t>
            </a:r>
            <a:endParaRPr lang="en-US" altLang="zh-CN">
              <a:solidFill>
                <a:srgbClr val="0070C0"/>
              </a:solidFill>
            </a:endParaRPr>
          </a:p>
          <a:p>
            <a:r>
              <a:rPr lang="en-US" altLang="zh-CN">
                <a:solidFill>
                  <a:srgbClr val="0070C0"/>
                </a:solidFill>
              </a:rPr>
              <a:t> unit</a:t>
            </a:r>
            <a:endParaRPr lang="en-US" altLang="zh-CN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Superconductivity (SC) on QC</a:t>
            </a:r>
            <a:endParaRPr lang="en-US" altLang="zh-CN" dirty="0" smtClean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28420"/>
            <a:ext cx="8229600" cy="4525963"/>
          </a:xfrm>
        </p:spPr>
        <p:txBody>
          <a:bodyPr>
            <a:normAutofit lnSpcReduction="20000"/>
          </a:bodyPr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Superconducting  Al–Zn–Mg QC</a:t>
            </a:r>
            <a:r>
              <a:rPr lang="en-US" altLang="zh-CN" dirty="0" smtClean="0"/>
              <a:t> 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</a:t>
            </a:r>
            <a:r>
              <a:rPr lang="en-US" altLang="zh-CN" dirty="0" smtClean="0"/>
              <a:t>   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37870" y="1966595"/>
            <a:ext cx="2856230" cy="249301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654550" y="1732915"/>
            <a:ext cx="431419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olidFill>
                  <a:srgbClr val="00B050"/>
                </a:solidFill>
              </a:rPr>
              <a:t>K. Kamiya</a:t>
            </a:r>
            <a:r>
              <a:rPr lang="en-US" altLang="zh-CN">
                <a:solidFill>
                  <a:srgbClr val="00B050"/>
                </a:solidFill>
              </a:rPr>
              <a:t>, et al,  Nat Commun</a:t>
            </a:r>
            <a:r>
              <a:rPr lang="zh-CN" altLang="en-US">
                <a:solidFill>
                  <a:srgbClr val="00B050"/>
                </a:solidFill>
              </a:rPr>
              <a:t>  9:154 </a:t>
            </a:r>
            <a:r>
              <a:rPr lang="zh-CN" altLang="en-US">
                <a:solidFill>
                  <a:srgbClr val="00B050"/>
                </a:solidFill>
                <a:sym typeface="+mn-ea"/>
              </a:rPr>
              <a:t> (2018)</a:t>
            </a:r>
            <a:endParaRPr lang="zh-CN" altLang="en-US">
              <a:solidFill>
                <a:srgbClr val="00B05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880" y="2060575"/>
            <a:ext cx="2270125" cy="219011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545" y="4547870"/>
            <a:ext cx="3037840" cy="22142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5290" y="4387850"/>
            <a:ext cx="1926590" cy="23539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8295" y="2061210"/>
            <a:ext cx="2085975" cy="21907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9520" y="4323715"/>
            <a:ext cx="2391410" cy="220599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78300" y="6513195"/>
            <a:ext cx="1976755" cy="284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 altLang="zh-CN" dirty="0" smtClean="0">
                <a:solidFill>
                  <a:srgbClr val="0070C0"/>
                </a:solidFill>
                <a:sym typeface="+mn-ea"/>
              </a:rPr>
              <a:t> Fundmental Issues For SCs on QCs</a:t>
            </a:r>
            <a:endParaRPr lang="en-US" altLang="zh-CN" dirty="0" smtClean="0">
              <a:solidFill>
                <a:srgbClr val="0070C0"/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2885" y="1600200"/>
            <a:ext cx="8707120" cy="5115560"/>
          </a:xfrm>
        </p:spPr>
        <p:txBody>
          <a:bodyPr>
            <a:normAutofit/>
          </a:bodyPr>
          <a:p>
            <a:r>
              <a:rPr lang="en-US" altLang="zh-CN">
                <a:solidFill>
                  <a:srgbClr val="0070C0"/>
                </a:solidFill>
              </a:rPr>
              <a:t>What’s the pairing mechanism for SC on QC ?</a:t>
            </a:r>
            <a:endParaRPr lang="en-US" altLang="zh-CN">
              <a:solidFill>
                <a:srgbClr val="0070C0"/>
              </a:solidFill>
            </a:endParaRPr>
          </a:p>
          <a:p>
            <a:endParaRPr lang="en-US" altLang="zh-CN">
              <a:solidFill>
                <a:srgbClr val="0070C0"/>
              </a:solidFill>
            </a:endParaRPr>
          </a:p>
          <a:p>
            <a:r>
              <a:rPr lang="en-US" altLang="zh-CN">
                <a:solidFill>
                  <a:srgbClr val="0070C0"/>
                </a:solidFill>
              </a:rPr>
              <a:t>How to classify pairing symmetries  on QCs ?</a:t>
            </a:r>
            <a:endParaRPr lang="en-US" altLang="zh-CN">
              <a:solidFill>
                <a:srgbClr val="0070C0"/>
              </a:solidFill>
            </a:endParaRPr>
          </a:p>
          <a:p>
            <a:endParaRPr lang="en-US" altLang="zh-CN">
              <a:solidFill>
                <a:srgbClr val="0070C0"/>
              </a:solidFill>
            </a:endParaRPr>
          </a:p>
          <a:p>
            <a:r>
              <a:rPr lang="en-US" altLang="zh-CN">
                <a:solidFill>
                  <a:srgbClr val="0070C0"/>
                </a:solidFill>
              </a:rPr>
              <a:t>What’s the universal properties of SCs on QCs ?</a:t>
            </a:r>
            <a:endParaRPr lang="en-US" altLang="zh-CN">
              <a:solidFill>
                <a:srgbClr val="0070C0"/>
              </a:solidFill>
            </a:endParaRPr>
          </a:p>
          <a:p>
            <a:endParaRPr lang="en-US" altLang="zh-CN">
              <a:solidFill>
                <a:srgbClr val="0070C0"/>
              </a:solidFill>
            </a:endParaRPr>
          </a:p>
          <a:p>
            <a:r>
              <a:rPr lang="en-US" altLang="zh-CN">
                <a:solidFill>
                  <a:srgbClr val="0070C0"/>
                </a:solidFill>
              </a:rPr>
              <a:t>Can QCs generate novel SCs  absent on crystals ?</a:t>
            </a:r>
            <a:endParaRPr lang="en-US" altLang="zh-CN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PLACING_PICTURE_USER_VIEWPORT" val="{&quot;height&quot;:5235,&quot;width&quot;:6000}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  <p:tag name="KSO_WM_UNIT_PLACING_PICTURE_USER_VIEWPORT" val="{&quot;height&quot;:1845,&quot;width&quot;:17160}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UNIT_PLACING_PICTURE_USER_VIEWPORT" val="{&quot;height&quot;:3465,&quot;width&quot;:6195}"/>
</p:tagLst>
</file>

<file path=ppt/tags/tag18.xml><?xml version="1.0" encoding="utf-8"?>
<p:tagLst xmlns:p="http://schemas.openxmlformats.org/presentationml/2006/main">
  <p:tag name="KSO_WM_BEAUTIFY_FLAG" val="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KSO_WM_BEAUTIFY_FLAG" val=""/>
</p:tagLst>
</file>

<file path=ppt/tags/tag186.xml><?xml version="1.0" encoding="utf-8"?>
<p:tagLst xmlns:p="http://schemas.openxmlformats.org/presentationml/2006/main">
  <p:tag name="KSO_WM_BEAUTIFY_FLAG" val=""/>
</p:tagLst>
</file>

<file path=ppt/tags/tag187.xml><?xml version="1.0" encoding="utf-8"?>
<p:tagLst xmlns:p="http://schemas.openxmlformats.org/presentationml/2006/main">
  <p:tag name="KSO_WM_BEAUTIFY_FLAG" val=""/>
</p:tagLst>
</file>

<file path=ppt/tags/tag188.xml><?xml version="1.0" encoding="utf-8"?>
<p:tagLst xmlns:p="http://schemas.openxmlformats.org/presentationml/2006/main">
  <p:tag name="KSO_WM_BEAUTIFY_FLAG" val=""/>
</p:tagLst>
</file>

<file path=ppt/tags/tag189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190.xml><?xml version="1.0" encoding="utf-8"?>
<p:tagLst xmlns:p="http://schemas.openxmlformats.org/presentationml/2006/main">
  <p:tag name="KSO_WM_BEAUTIFY_FLAG" val=""/>
</p:tagLst>
</file>

<file path=ppt/tags/tag191.xml><?xml version="1.0" encoding="utf-8"?>
<p:tagLst xmlns:p="http://schemas.openxmlformats.org/presentationml/2006/main">
  <p:tag name="KSO_WPP_MARK_KEY" val="319b5b5b-a590-4d6b-814f-3a3169a97f18"/>
  <p:tag name="COMMONDATA" val="eyJoZGlkIjoiYjU4N2NmMGZlN2QzYTg2OTVjYTU3ZjYzNWNkODE1NzEifQ==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UNIT_PLACING_PICTURE_USER_VIEWPORT" val="{&quot;height&quot;:5385,&quot;width&quot;:4440}"/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UNIT_PLACING_PICTURE_USER_VIEWPORT" val="{&quot;height&quot;:3810,&quot;width&quot;:7740}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12035</Words>
  <Application>WPS 演示</Application>
  <PresentationFormat>全屏显示(4:3)</PresentationFormat>
  <Paragraphs>664</Paragraphs>
  <Slides>45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38</vt:i4>
      </vt:variant>
      <vt:variant>
        <vt:lpstr>幻灯片标题</vt:lpstr>
      </vt:variant>
      <vt:variant>
        <vt:i4>45</vt:i4>
      </vt:variant>
    </vt:vector>
  </HeadingPairs>
  <TitlesOfParts>
    <vt:vector size="92" baseType="lpstr">
      <vt:lpstr>Arial</vt:lpstr>
      <vt:lpstr>宋体</vt:lpstr>
      <vt:lpstr>Wingdings</vt:lpstr>
      <vt:lpstr>Times New Roman</vt:lpstr>
      <vt:lpstr>Calibri</vt:lpstr>
      <vt:lpstr>微软雅黑</vt:lpstr>
      <vt:lpstr>Arial Unicode MS</vt:lpstr>
      <vt:lpstr>Wingdings 2</vt:lpstr>
      <vt:lpstr>Office 主题​​</vt:lpstr>
      <vt:lpstr>Paint.Picture</vt:lpstr>
      <vt:lpstr>Equation.KSEE3</vt:lpstr>
      <vt:lpstr>Equation.KSEE3</vt:lpstr>
      <vt:lpstr>Equation.KSEE3</vt:lpstr>
      <vt:lpstr>Equation.KSEE3</vt:lpstr>
      <vt:lpstr>Equation.DSMT4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Equation.DSMT4</vt:lpstr>
      <vt:lpstr>Electron-Electron Interaction Driven Exotic SCs on Quasicrystals</vt:lpstr>
      <vt:lpstr>Collaborators</vt:lpstr>
      <vt:lpstr>Outline</vt:lpstr>
      <vt:lpstr>Outline</vt:lpstr>
      <vt:lpstr>The QC Structure</vt:lpstr>
      <vt:lpstr>Electron Structure of QC</vt:lpstr>
      <vt:lpstr>Intrinsic QC &amp; Extrinsic QC</vt:lpstr>
      <vt:lpstr>Superconductivity (SC) on QC</vt:lpstr>
      <vt:lpstr> Fundmental Issues For SCs on QCs</vt:lpstr>
      <vt:lpstr>Outline</vt:lpstr>
      <vt:lpstr>Background &amp; Questions</vt:lpstr>
      <vt:lpstr> The BCS theory for SC</vt:lpstr>
      <vt:lpstr>The Kohn-Luttinger Mechanism</vt:lpstr>
      <vt:lpstr>The Kohn-Luttinger Mechanism</vt:lpstr>
      <vt:lpstr>The Kohn-Luttinger Mechanism</vt:lpstr>
      <vt:lpstr>The Kohn-Luttinger instability on QCs</vt:lpstr>
      <vt:lpstr>The Kohn-Luttinger instability on QCs</vt:lpstr>
      <vt:lpstr>The Kohn-Luttinger instability on QCs</vt:lpstr>
      <vt:lpstr>Classification of pairing symmetries</vt:lpstr>
      <vt:lpstr>Classification of pairing symmetry</vt:lpstr>
      <vt:lpstr>Classification of pairing symmetry</vt:lpstr>
      <vt:lpstr>Topological SCs on QC</vt:lpstr>
      <vt:lpstr>Pairing Phase diagram</vt:lpstr>
      <vt:lpstr>Spontaneous bulk current for chiral TSC </vt:lpstr>
      <vt:lpstr>Brief Summary for Topic I </vt:lpstr>
      <vt:lpstr>Outline</vt:lpstr>
      <vt:lpstr>Main points for Topic II</vt:lpstr>
      <vt:lpstr>A Special Case:The 45o-TB Cuprates</vt:lpstr>
      <vt:lpstr>Our General Theory</vt:lpstr>
      <vt:lpstr>G-L Theory: Ground State</vt:lpstr>
      <vt:lpstr> G-L Theory: Ground State</vt:lpstr>
      <vt:lpstr>Two examples : 45o-TB cuprates; 30o-TBG</vt:lpstr>
      <vt:lpstr>The Charge-4e SC </vt:lpstr>
      <vt:lpstr>Charge-4e SC in TB-QCs</vt:lpstr>
      <vt:lpstr>   Low-Energy Effective Model</vt:lpstr>
      <vt:lpstr>Low-Energy Effective Model</vt:lpstr>
      <vt:lpstr>Low-Energy Effective Model</vt:lpstr>
      <vt:lpstr>The RG Study</vt:lpstr>
      <vt:lpstr>   One-Loop RG Phase Diagram</vt:lpstr>
      <vt:lpstr>   The Monte-Carlo Study</vt:lpstr>
      <vt:lpstr>    The Monte-Carlo Results</vt:lpstr>
      <vt:lpstr>    The Monte-Carlo Results</vt:lpstr>
      <vt:lpstr>Conclusion</vt:lpstr>
      <vt:lpstr>Classification of pairing symmetry</vt:lpstr>
      <vt:lpstr> Charge-4e SC in Hetostructure Bilayer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Superconductivity on the Quasicrystal</dc:title>
  <dc:creator>User</dc:creator>
  <cp:lastModifiedBy>Fan Yang</cp:lastModifiedBy>
  <cp:revision>448</cp:revision>
  <dcterms:created xsi:type="dcterms:W3CDTF">2020-07-08T01:51:00Z</dcterms:created>
  <dcterms:modified xsi:type="dcterms:W3CDTF">2023-06-30T01:40:59Z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26AB73971B5044CFB8A5BFD7BE87A032</vt:lpwstr>
  </property>
</Properties>
</file>