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3.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4134" r:id="rId2"/>
    <p:sldMasterId id="2147484286" r:id="rId3"/>
    <p:sldMasterId id="2147484298" r:id="rId4"/>
    <p:sldMasterId id="2147484322" r:id="rId5"/>
    <p:sldMasterId id="2147484334" r:id="rId6"/>
    <p:sldMasterId id="2147484346" r:id="rId7"/>
    <p:sldMasterId id="2147484358" r:id="rId8"/>
    <p:sldMasterId id="2147484371" r:id="rId9"/>
    <p:sldMasterId id="2147484384" r:id="rId10"/>
    <p:sldMasterId id="2147484397" r:id="rId11"/>
    <p:sldMasterId id="2147484410" r:id="rId12"/>
    <p:sldMasterId id="2147484423" r:id="rId13"/>
    <p:sldMasterId id="2147484478" r:id="rId14"/>
  </p:sldMasterIdLst>
  <p:notesMasterIdLst>
    <p:notesMasterId r:id="rId59"/>
  </p:notesMasterIdLst>
  <p:sldIdLst>
    <p:sldId id="768" r:id="rId15"/>
    <p:sldId id="995" r:id="rId16"/>
    <p:sldId id="1008" r:id="rId17"/>
    <p:sldId id="1059" r:id="rId18"/>
    <p:sldId id="996" r:id="rId19"/>
    <p:sldId id="997" r:id="rId20"/>
    <p:sldId id="998" r:id="rId21"/>
    <p:sldId id="999" r:id="rId22"/>
    <p:sldId id="1085" r:id="rId23"/>
    <p:sldId id="1007" r:id="rId24"/>
    <p:sldId id="1002" r:id="rId25"/>
    <p:sldId id="1003" r:id="rId26"/>
    <p:sldId id="1006" r:id="rId27"/>
    <p:sldId id="1009" r:id="rId28"/>
    <p:sldId id="1010" r:id="rId29"/>
    <p:sldId id="1011" r:id="rId30"/>
    <p:sldId id="1012" r:id="rId31"/>
    <p:sldId id="1013" r:id="rId32"/>
    <p:sldId id="1015" r:id="rId33"/>
    <p:sldId id="1016" r:id="rId34"/>
    <p:sldId id="1017" r:id="rId35"/>
    <p:sldId id="1018" r:id="rId36"/>
    <p:sldId id="1019" r:id="rId37"/>
    <p:sldId id="1020" r:id="rId38"/>
    <p:sldId id="1021" r:id="rId39"/>
    <p:sldId id="1067" r:id="rId40"/>
    <p:sldId id="1023" r:id="rId41"/>
    <p:sldId id="1024" r:id="rId42"/>
    <p:sldId id="1025" r:id="rId43"/>
    <p:sldId id="1026" r:id="rId44"/>
    <p:sldId id="1048" r:id="rId45"/>
    <p:sldId id="1084" r:id="rId46"/>
    <p:sldId id="1081" r:id="rId47"/>
    <p:sldId id="1082" r:id="rId48"/>
    <p:sldId id="1083" r:id="rId49"/>
    <p:sldId id="1050" r:id="rId50"/>
    <p:sldId id="1028" r:id="rId51"/>
    <p:sldId id="1029" r:id="rId52"/>
    <p:sldId id="1032" r:id="rId53"/>
    <p:sldId id="1033" r:id="rId54"/>
    <p:sldId id="1054" r:id="rId55"/>
    <p:sldId id="1035" r:id="rId56"/>
    <p:sldId id="1075" r:id="rId57"/>
    <p:sldId id="1078" r:id="rId58"/>
  </p:sldIdLst>
  <p:sldSz cx="9144000" cy="6858000" type="screen4x3"/>
  <p:notesSz cx="7010400" cy="92964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66"/>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2790" autoAdjust="0"/>
  </p:normalViewPr>
  <p:slideViewPr>
    <p:cSldViewPr snapToGrid="0" snapToObjects="1">
      <p:cViewPr varScale="1">
        <p:scale>
          <a:sx n="77" d="100"/>
          <a:sy n="77" d="100"/>
        </p:scale>
        <p:origin x="968" y="68"/>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notesMaster" Target="notesMasters/notesMaster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ea typeface="宋体" pitchFamily="2" charset="-122"/>
              </a:defRPr>
            </a:lvl1pPr>
          </a:lstStyle>
          <a:p>
            <a:pPr>
              <a:defRPr/>
            </a:pPr>
            <a:endParaRPr lang="en-US" altLang="zh-CN"/>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ea typeface="宋体" pitchFamily="2" charset="-122"/>
              </a:defRPr>
            </a:lvl1pPr>
          </a:lstStyle>
          <a:p>
            <a:pPr>
              <a:defRPr/>
            </a:pPr>
            <a:endParaRPr lang="en-US" altLang="zh-CN"/>
          </a:p>
        </p:txBody>
      </p:sp>
      <p:sp>
        <p:nvSpPr>
          <p:cNvPr id="1095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ea typeface="宋体" pitchFamily="2" charset="-122"/>
              </a:defRPr>
            </a:lvl1pPr>
          </a:lstStyle>
          <a:p>
            <a:pPr>
              <a:defRPr/>
            </a:pPr>
            <a:endParaRPr lang="en-US" altLang="zh-CN"/>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ea typeface="宋体" pitchFamily="2" charset="-122"/>
              </a:defRPr>
            </a:lvl1pPr>
          </a:lstStyle>
          <a:p>
            <a:pPr>
              <a:defRPr/>
            </a:pPr>
            <a:fld id="{3C5DB5FE-5D3B-475A-B60E-B2286F01B43A}" type="slidenum">
              <a:rPr lang="en-US" altLang="zh-CN"/>
              <a:pPr>
                <a:defRPr/>
              </a:pPr>
              <a:t>‹#›</a:t>
            </a:fld>
            <a:endParaRPr lang="en-US" altLang="zh-CN"/>
          </a:p>
        </p:txBody>
      </p:sp>
    </p:spTree>
    <p:extLst>
      <p:ext uri="{BB962C8B-B14F-4D97-AF65-F5344CB8AC3E}">
        <p14:creationId xmlns:p14="http://schemas.microsoft.com/office/powerpoint/2010/main" val="24808474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pitchFamily="2" charset="-122"/>
              </a:defRPr>
            </a:lvl1pPr>
            <a:lvl2pPr marL="742950" indent="-285750" eaLnBrk="0" hangingPunct="0">
              <a:spcBef>
                <a:spcPct val="30000"/>
              </a:spcBef>
              <a:defRPr sz="1200">
                <a:solidFill>
                  <a:schemeClr val="tx1"/>
                </a:solidFill>
                <a:latin typeface="Arial" charset="0"/>
                <a:ea typeface="宋体" pitchFamily="2" charset="-122"/>
              </a:defRPr>
            </a:lvl2pPr>
            <a:lvl3pPr marL="1143000" indent="-228600" eaLnBrk="0" hangingPunct="0">
              <a:spcBef>
                <a:spcPct val="30000"/>
              </a:spcBef>
              <a:defRPr sz="1200">
                <a:solidFill>
                  <a:schemeClr val="tx1"/>
                </a:solidFill>
                <a:latin typeface="Arial" charset="0"/>
                <a:ea typeface="宋体" pitchFamily="2" charset="-122"/>
              </a:defRPr>
            </a:lvl3pPr>
            <a:lvl4pPr marL="1600200" indent="-228600" eaLnBrk="0" hangingPunct="0">
              <a:spcBef>
                <a:spcPct val="30000"/>
              </a:spcBef>
              <a:defRPr sz="1200">
                <a:solidFill>
                  <a:schemeClr val="tx1"/>
                </a:solidFill>
                <a:latin typeface="Arial" charset="0"/>
                <a:ea typeface="宋体" pitchFamily="2" charset="-122"/>
              </a:defRPr>
            </a:lvl4pPr>
            <a:lvl5pPr marL="2057400" indent="-228600" eaLnBrk="0" hangingPunct="0">
              <a:spcBef>
                <a:spcPct val="30000"/>
              </a:spcBef>
              <a:defRPr sz="1200">
                <a:solidFill>
                  <a:schemeClr val="tx1"/>
                </a:solidFill>
                <a:latin typeface="Arial" charset="0"/>
                <a:ea typeface="宋体" pitchFamily="2" charset="-122"/>
              </a:defRPr>
            </a:lvl5pPr>
            <a:lvl6pPr marL="2514600" indent="-228600" eaLnBrk="0" fontAlgn="base" hangingPunct="0">
              <a:spcBef>
                <a:spcPct val="30000"/>
              </a:spcBef>
              <a:spcAft>
                <a:spcPct val="0"/>
              </a:spcAft>
              <a:defRPr sz="1200">
                <a:solidFill>
                  <a:schemeClr val="tx1"/>
                </a:solidFill>
                <a:latin typeface="Arial" charset="0"/>
                <a:ea typeface="宋体" pitchFamily="2" charset="-122"/>
              </a:defRPr>
            </a:lvl6pPr>
            <a:lvl7pPr marL="2971800" indent="-228600" eaLnBrk="0" fontAlgn="base" hangingPunct="0">
              <a:spcBef>
                <a:spcPct val="30000"/>
              </a:spcBef>
              <a:spcAft>
                <a:spcPct val="0"/>
              </a:spcAft>
              <a:defRPr sz="1200">
                <a:solidFill>
                  <a:schemeClr val="tx1"/>
                </a:solidFill>
                <a:latin typeface="Arial" charset="0"/>
                <a:ea typeface="宋体" pitchFamily="2" charset="-122"/>
              </a:defRPr>
            </a:lvl7pPr>
            <a:lvl8pPr marL="3429000" indent="-228600" eaLnBrk="0" fontAlgn="base" hangingPunct="0">
              <a:spcBef>
                <a:spcPct val="30000"/>
              </a:spcBef>
              <a:spcAft>
                <a:spcPct val="0"/>
              </a:spcAft>
              <a:defRPr sz="1200">
                <a:solidFill>
                  <a:schemeClr val="tx1"/>
                </a:solidFill>
                <a:latin typeface="Arial" charset="0"/>
                <a:ea typeface="宋体" pitchFamily="2" charset="-122"/>
              </a:defRPr>
            </a:lvl8pPr>
            <a:lvl9pPr marL="3886200" indent="-228600" eaLnBrk="0" fontAlgn="base" hangingPunct="0">
              <a:spcBef>
                <a:spcPct val="30000"/>
              </a:spcBef>
              <a:spcAft>
                <a:spcPct val="0"/>
              </a:spcAft>
              <a:defRPr sz="1200">
                <a:solidFill>
                  <a:schemeClr val="tx1"/>
                </a:solidFill>
                <a:latin typeface="Arial" charset="0"/>
                <a:ea typeface="宋体" pitchFamily="2" charset="-122"/>
              </a:defRPr>
            </a:lvl9pPr>
          </a:lstStyle>
          <a:p>
            <a:pPr eaLnBrk="1" hangingPunct="1">
              <a:spcBef>
                <a:spcPct val="0"/>
              </a:spcBef>
            </a:pPr>
            <a:fld id="{585E4305-A7DE-4ADA-B943-AEEFC342F61A}" type="slidenum">
              <a:rPr lang="en-US" altLang="zh-CN" smtClean="0"/>
              <a:pPr eaLnBrk="1" hangingPunct="1">
                <a:spcBef>
                  <a:spcPct val="0"/>
                </a:spcBef>
              </a:pPr>
              <a:t>1</a:t>
            </a:fld>
            <a:endParaRPr lang="en-US" altLang="zh-CN"/>
          </a:p>
        </p:txBody>
      </p:sp>
      <p:sp>
        <p:nvSpPr>
          <p:cNvPr id="110595" name="Rectangle 2"/>
          <p:cNvSpPr>
            <a:spLocks noGrp="1" noRot="1" noChangeAspect="1" noChangeArrowheads="1" noTextEdit="1"/>
          </p:cNvSpPr>
          <p:nvPr>
            <p:ph type="sldImg"/>
          </p:nvPr>
        </p:nvSpPr>
        <p:spPr>
          <a:xfrm>
            <a:off x="1181100" y="698500"/>
            <a:ext cx="4648200" cy="3486150"/>
          </a:xfrm>
          <a:ln/>
        </p:spPr>
      </p:sp>
      <p:sp>
        <p:nvSpPr>
          <p:cNvPr id="110596"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76" tIns="44738" rIns="89476" bIns="44738"/>
          <a:lstStyle/>
          <a:p>
            <a:pPr eaLnBrk="1" hangingPunct="1"/>
            <a:r>
              <a:rPr lang="en-US" altLang="zh-CN" baseline="0" dirty="0"/>
              <a:t>The motivation is as follows: Spin-orbit coupling plays an important role in solid state physics, in particular, in the recent focus of topological states of matter. Conventionally spin-orbit coupling is viewed as a single-particle property inherited from relativistic Dirac equation, not directly related to many-body interactions. In this talk, I will explore another possibility – spontaneously generate spin-orbit coupling through many-body interactions through an unconventional generalization of magnetic phase transitions. This figure shows the Fermi surface structure of an isotropic unconventional magnetic state. We also extended the interacting Fermi-liquid theory to systems with spin-orbit coupling.  Here are related references.  </a:t>
            </a:r>
          </a:p>
        </p:txBody>
      </p:sp>
    </p:spTree>
    <p:extLst>
      <p:ext uri="{BB962C8B-B14F-4D97-AF65-F5344CB8AC3E}">
        <p14:creationId xmlns:p14="http://schemas.microsoft.com/office/powerpoint/2010/main" val="956105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E32D6-6CC9-43FA-BDF5-75BCDCA66655}" type="slidenum">
              <a:rPr lang="en-US" altLang="zh-CN">
                <a:solidFill>
                  <a:srgbClr val="000000"/>
                </a:solidFill>
              </a:rPr>
              <a:pPr/>
              <a:t>10</a:t>
            </a:fld>
            <a:endParaRPr lang="en-US" altLang="zh-CN">
              <a:solidFill>
                <a:srgbClr val="000000"/>
              </a:solidFill>
            </a:endParaRPr>
          </a:p>
        </p:txBody>
      </p:sp>
      <p:sp>
        <p:nvSpPr>
          <p:cNvPr id="1403906" name="Rectangle 2"/>
          <p:cNvSpPr>
            <a:spLocks noGrp="1" noRot="1" noChangeAspect="1" noChangeArrowheads="1" noTextEdit="1"/>
          </p:cNvSpPr>
          <p:nvPr>
            <p:ph type="sldImg"/>
          </p:nvPr>
        </p:nvSpPr>
        <p:spPr>
          <a:ln/>
        </p:spPr>
      </p:sp>
      <p:sp>
        <p:nvSpPr>
          <p:cNvPr id="1403907" name="Rectangle 3"/>
          <p:cNvSpPr>
            <a:spLocks noGrp="1" noChangeArrowheads="1"/>
          </p:cNvSpPr>
          <p:nvPr>
            <p:ph type="body" idx="1"/>
          </p:nvPr>
        </p:nvSpPr>
        <p:spPr/>
        <p:txBody>
          <a:bodyPr/>
          <a:lstStyle/>
          <a:p>
            <a:r>
              <a:rPr lang="en-US" altLang="zh-CN" dirty="0"/>
              <a:t>Before we discuss interesting properties of the unconventional magnetic state,</a:t>
            </a:r>
          </a:p>
          <a:p>
            <a:r>
              <a:rPr lang="en-US" altLang="zh-CN" dirty="0"/>
              <a:t>let me present our research motivation from the experimental side. We begin</a:t>
            </a:r>
          </a:p>
          <a:p>
            <a:r>
              <a:rPr lang="en-US" altLang="zh-CN" dirty="0"/>
              <a:t>with the anisotropic state, and show it is an anisotropic electron liquid</a:t>
            </a:r>
          </a:p>
          <a:p>
            <a:r>
              <a:rPr lang="en-US" altLang="zh-CN" dirty="0"/>
              <a:t>state with spin degree of freedom.</a:t>
            </a:r>
          </a:p>
          <a:p>
            <a:endParaRPr lang="en-US" altLang="zh-CN" dirty="0"/>
          </a:p>
          <a:p>
            <a:endParaRPr lang="en-US" altLang="zh-CN" dirty="0"/>
          </a:p>
          <a:p>
            <a:r>
              <a:rPr lang="en-US" altLang="zh-CN" dirty="0"/>
              <a:t>So far we have presented the isotropic case, which provides a new </a:t>
            </a:r>
          </a:p>
          <a:p>
            <a:r>
              <a:rPr lang="en-US" altLang="zh-CN" dirty="0"/>
              <a:t>. And we will show its connection to the anisotropic electron liquid.</a:t>
            </a:r>
          </a:p>
          <a:p>
            <a:endParaRPr lang="en-US" altLang="zh-CN" dirty="0"/>
          </a:p>
        </p:txBody>
      </p:sp>
    </p:spTree>
    <p:extLst>
      <p:ext uri="{BB962C8B-B14F-4D97-AF65-F5344CB8AC3E}">
        <p14:creationId xmlns:p14="http://schemas.microsoft.com/office/powerpoint/2010/main" val="1606518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203E4D5-8D7B-4E62-BEE9-0F1C56563F75}" type="slidenum">
              <a:rPr lang="en-US" altLang="zh-CN">
                <a:solidFill>
                  <a:srgbClr val="000000"/>
                </a:solidFill>
              </a:rPr>
              <a:pPr>
                <a:spcBef>
                  <a:spcPct val="0"/>
                </a:spcBef>
              </a:pPr>
              <a:t>11</a:t>
            </a:fld>
            <a:endParaRPr lang="en-US" altLang="zh-CN">
              <a:solidFill>
                <a:srgbClr val="000000"/>
              </a:solidFill>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Spatial anisotropy is a very general phenomenon in condensed matter physics, </a:t>
            </a:r>
          </a:p>
          <a:p>
            <a:pPr eaLnBrk="1" hangingPunct="1"/>
            <a:r>
              <a:rPr lang="en-US" altLang="zh-CN">
                <a:latin typeface="Arial" panose="020B0604020202020204" pitchFamily="34" charset="0"/>
              </a:rPr>
              <a:t>in particular in the liquid crystal physics. For example, the design of  the</a:t>
            </a:r>
          </a:p>
          <a:p>
            <a:pPr eaLnBrk="1" hangingPunct="1"/>
            <a:r>
              <a:rPr lang="en-US" altLang="zh-CN">
                <a:latin typeface="Arial" panose="020B0604020202020204" pitchFamily="34" charset="0"/>
              </a:rPr>
              <a:t>LCD of the laptop computer is based on this property of liquid crystal.</a:t>
            </a:r>
          </a:p>
          <a:p>
            <a:pPr eaLnBrk="1" hangingPunct="1"/>
            <a:r>
              <a:rPr lang="en-US" altLang="zh-CN">
                <a:latin typeface="Arial" panose="020B0604020202020204" pitchFamily="34" charset="0"/>
              </a:rPr>
              <a:t>The nematic phase of liquid crystal is important, it is rotationally anisotropic</a:t>
            </a:r>
          </a:p>
          <a:p>
            <a:pPr eaLnBrk="1" hangingPunct="1"/>
            <a:r>
              <a:rPr lang="en-US" altLang="zh-CN">
                <a:latin typeface="Arial" panose="020B0604020202020204" pitchFamily="34" charset="0"/>
              </a:rPr>
              <a:t>but still maintain translational invariance.</a:t>
            </a:r>
          </a:p>
          <a:p>
            <a:pPr eaLnBrk="1" hangingPunct="1"/>
            <a:endParaRPr lang="en-US" altLang="zh-CN">
              <a:latin typeface="Arial" panose="020B0604020202020204" pitchFamily="34" charset="0"/>
            </a:endParaRPr>
          </a:p>
          <a:p>
            <a:pPr eaLnBrk="1" hangingPunct="1"/>
            <a:r>
              <a:rPr lang="en-US" altLang="zh-CN">
                <a:latin typeface="Arial" panose="020B0604020202020204" pitchFamily="34" charset="0"/>
              </a:rPr>
              <a:t>This classic liquid crystal  has a quantum version in the electron liquid,</a:t>
            </a:r>
          </a:p>
          <a:p>
            <a:pPr eaLnBrk="1" hangingPunct="1"/>
            <a:r>
              <a:rPr lang="en-US" altLang="zh-CN">
                <a:latin typeface="Arial" panose="020B0604020202020204" pitchFamily="34" charset="0"/>
              </a:rPr>
              <a:t>which can be called as nematic electron liquid. Typically, the Fermi</a:t>
            </a:r>
          </a:p>
          <a:p>
            <a:pPr eaLnBrk="1" hangingPunct="1"/>
            <a:r>
              <a:rPr lang="en-US" altLang="zh-CN">
                <a:latin typeface="Arial" panose="020B0604020202020204" pitchFamily="34" charset="0"/>
              </a:rPr>
              <a:t>surface in such phase exhibit anisotropic distortions. In the simplest</a:t>
            </a:r>
          </a:p>
          <a:p>
            <a:pPr eaLnBrk="1" hangingPunct="1"/>
            <a:r>
              <a:rPr lang="en-US" altLang="zh-CN">
                <a:latin typeface="Arial" panose="020B0604020202020204" pitchFamily="34" charset="0"/>
              </a:rPr>
              <a:t>Case in 2D, the circular FS is distorted into a ellipse.</a:t>
            </a:r>
          </a:p>
          <a:p>
            <a:pPr eaLnBrk="1" hangingPunct="1"/>
            <a:endParaRPr lang="en-US" altLang="zh-CN">
              <a:latin typeface="Arial" panose="020B0604020202020204" pitchFamily="34" charset="0"/>
            </a:endParaRPr>
          </a:p>
          <a:p>
            <a:pPr eaLnBrk="1" hangingPunct="1"/>
            <a:r>
              <a:rPr lang="en-US" altLang="zh-CN">
                <a:latin typeface="Arial" panose="020B0604020202020204" pitchFamily="34" charset="0"/>
              </a:rPr>
              <a:t>These electron liquid phase exhibit in many cases of the strongly correlated systems.</a:t>
            </a:r>
          </a:p>
        </p:txBody>
      </p:sp>
    </p:spTree>
    <p:extLst>
      <p:ext uri="{BB962C8B-B14F-4D97-AF65-F5344CB8AC3E}">
        <p14:creationId xmlns:p14="http://schemas.microsoft.com/office/powerpoint/2010/main" val="1137113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5B106CA7-D76D-4893-A708-68C687166BFD}" type="slidenum">
              <a:rPr lang="en-US" altLang="zh-CN"/>
              <a:pPr>
                <a:spcBef>
                  <a:spcPct val="0"/>
                </a:spcBef>
              </a:pPr>
              <a:t>12</a:t>
            </a:fld>
            <a:endParaRPr lang="en-US" altLang="zh-CN"/>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a:latin typeface="Arial" panose="020B0604020202020204" pitchFamily="34" charset="0"/>
              </a:rPr>
              <a:t>Anisotropic unconventional magnetic</a:t>
            </a:r>
            <a:r>
              <a:rPr lang="en-US" altLang="zh-CN" baseline="0" dirty="0">
                <a:latin typeface="Arial" panose="020B0604020202020204" pitchFamily="34" charset="0"/>
              </a:rPr>
              <a:t> state is an extension of the above </a:t>
            </a:r>
            <a:r>
              <a:rPr lang="en-US" altLang="zh-CN" baseline="0" dirty="0" err="1">
                <a:latin typeface="Arial" panose="020B0604020202020204" pitchFamily="34" charset="0"/>
              </a:rPr>
              <a:t>nematic</a:t>
            </a:r>
            <a:r>
              <a:rPr lang="en-US" altLang="zh-CN" baseline="0" dirty="0">
                <a:latin typeface="Arial" panose="020B0604020202020204" pitchFamily="34" charset="0"/>
              </a:rPr>
              <a:t> electron liquid </a:t>
            </a:r>
          </a:p>
          <a:p>
            <a:pPr eaLnBrk="1" hangingPunct="1"/>
            <a:r>
              <a:rPr lang="en-US" altLang="zh-CN" baseline="0" dirty="0">
                <a:latin typeface="Arial" panose="020B0604020202020204" pitchFamily="34" charset="0"/>
              </a:rPr>
              <a:t>state by incorporating spin degree of freedom. For example, for the p-wave case, the Fermi surface distortion exhibit the p-wave symmetry. </a:t>
            </a:r>
            <a:endParaRPr lang="en-US" altLang="zh-CN" dirty="0">
              <a:latin typeface="Arial" panose="020B0604020202020204" pitchFamily="34" charset="0"/>
            </a:endParaRPr>
          </a:p>
          <a:p>
            <a:pPr eaLnBrk="1" hangingPunct="1"/>
            <a:endParaRPr lang="en-US" altLang="zh-CN" dirty="0">
              <a:latin typeface="Arial" panose="020B0604020202020204" pitchFamily="34" charset="0"/>
            </a:endParaRPr>
          </a:p>
          <a:p>
            <a:pPr eaLnBrk="1" hangingPunct="1"/>
            <a:r>
              <a:rPr lang="en-US" altLang="zh-CN" dirty="0">
                <a:latin typeface="Arial" panose="020B0604020202020204" pitchFamily="34" charset="0"/>
              </a:rPr>
              <a:t>Another popular example of </a:t>
            </a:r>
            <a:r>
              <a:rPr lang="en-US" altLang="zh-CN" dirty="0" err="1">
                <a:latin typeface="Arial" panose="020B0604020202020204" pitchFamily="34" charset="0"/>
              </a:rPr>
              <a:t>Pomeranchuk</a:t>
            </a:r>
            <a:r>
              <a:rPr lang="en-US" altLang="zh-CN" dirty="0">
                <a:latin typeface="Arial" panose="020B0604020202020204" pitchFamily="34" charset="0"/>
              </a:rPr>
              <a:t> instability is the F2s channel, where 2 means d-wave,</a:t>
            </a:r>
          </a:p>
          <a:p>
            <a:pPr eaLnBrk="1" hangingPunct="1"/>
            <a:r>
              <a:rPr lang="en-US" altLang="zh-CN" dirty="0">
                <a:latin typeface="Arial" panose="020B0604020202020204" pitchFamily="34" charset="0"/>
              </a:rPr>
              <a:t>and s means density channel. In this channel, the original circular FS is distorted into</a:t>
            </a:r>
          </a:p>
          <a:p>
            <a:pPr eaLnBrk="1" hangingPunct="1"/>
            <a:r>
              <a:rPr lang="en-US" altLang="zh-CN" dirty="0">
                <a:latin typeface="Arial" panose="020B0604020202020204" pitchFamily="34" charset="0"/>
              </a:rPr>
              <a:t>an ellipse. This can be considered as an electronic version of </a:t>
            </a:r>
            <a:r>
              <a:rPr lang="en-US" altLang="zh-CN" dirty="0" err="1">
                <a:latin typeface="Arial" panose="020B0604020202020204" pitchFamily="34" charset="0"/>
              </a:rPr>
              <a:t>nematic</a:t>
            </a:r>
            <a:r>
              <a:rPr lang="en-US" altLang="zh-CN" dirty="0">
                <a:latin typeface="Arial" panose="020B0604020202020204" pitchFamily="34" charset="0"/>
              </a:rPr>
              <a:t> liquid crystal,</a:t>
            </a:r>
          </a:p>
          <a:p>
            <a:pPr eaLnBrk="1" hangingPunct="1"/>
            <a:r>
              <a:rPr lang="en-US" altLang="zh-CN" dirty="0">
                <a:latin typeface="Arial" panose="020B0604020202020204" pitchFamily="34" charset="0"/>
              </a:rPr>
              <a:t>which is dubbed as </a:t>
            </a:r>
            <a:r>
              <a:rPr lang="en-US" altLang="zh-CN" dirty="0" err="1">
                <a:latin typeface="Arial" panose="020B0604020202020204" pitchFamily="34" charset="0"/>
              </a:rPr>
              <a:t>nematic</a:t>
            </a:r>
            <a:r>
              <a:rPr lang="en-US" altLang="zh-CN" dirty="0">
                <a:latin typeface="Arial" panose="020B0604020202020204" pitchFamily="34" charset="0"/>
              </a:rPr>
              <a:t> FL by </a:t>
            </a:r>
            <a:r>
              <a:rPr lang="en-US" altLang="zh-CN" dirty="0" err="1">
                <a:latin typeface="Arial" panose="020B0604020202020204" pitchFamily="34" charset="0"/>
              </a:rPr>
              <a:t>Oganesyan</a:t>
            </a:r>
            <a:r>
              <a:rPr lang="en-US" altLang="zh-CN" dirty="0">
                <a:latin typeface="Arial" panose="020B0604020202020204" pitchFamily="34" charset="0"/>
              </a:rPr>
              <a:t> ….. The term of </a:t>
            </a:r>
            <a:r>
              <a:rPr lang="en-US" altLang="zh-CN" dirty="0" err="1">
                <a:latin typeface="Arial" panose="020B0604020202020204" pitchFamily="34" charset="0"/>
              </a:rPr>
              <a:t>nematics</a:t>
            </a:r>
            <a:r>
              <a:rPr lang="en-US" altLang="zh-CN" dirty="0">
                <a:latin typeface="Arial" panose="020B0604020202020204" pitchFamily="34" charset="0"/>
              </a:rPr>
              <a:t> is borrowed</a:t>
            </a:r>
          </a:p>
          <a:p>
            <a:pPr eaLnBrk="1" hangingPunct="1"/>
            <a:r>
              <a:rPr lang="en-US" altLang="zh-CN" dirty="0">
                <a:latin typeface="Arial" panose="020B0604020202020204" pitchFamily="34" charset="0"/>
              </a:rPr>
              <a:t>from the liquid crystal physics, which means this phase breaks spatial rotational</a:t>
            </a:r>
          </a:p>
          <a:p>
            <a:pPr eaLnBrk="1" hangingPunct="1"/>
            <a:r>
              <a:rPr lang="en-US" altLang="zh-CN" dirty="0">
                <a:latin typeface="Arial" panose="020B0604020202020204" pitchFamily="34" charset="0"/>
              </a:rPr>
              <a:t>symmetry, but maintain translational symmetry.  </a:t>
            </a:r>
          </a:p>
        </p:txBody>
      </p:sp>
    </p:spTree>
    <p:extLst>
      <p:ext uri="{BB962C8B-B14F-4D97-AF65-F5344CB8AC3E}">
        <p14:creationId xmlns:p14="http://schemas.microsoft.com/office/powerpoint/2010/main" val="1266550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E39E69-CAA9-4F71-BB9E-753264D88466}" type="slidenum">
              <a:rPr lang="en-US" altLang="zh-CN">
                <a:solidFill>
                  <a:srgbClr val="000000"/>
                </a:solidFill>
              </a:rPr>
              <a:pPr/>
              <a:t>13</a:t>
            </a:fld>
            <a:endParaRPr lang="en-US" altLang="zh-CN">
              <a:solidFill>
                <a:srgbClr val="000000"/>
              </a:solidFill>
            </a:endParaRPr>
          </a:p>
        </p:txBody>
      </p:sp>
      <p:sp>
        <p:nvSpPr>
          <p:cNvPr id="1422338" name="Rectangle 2"/>
          <p:cNvSpPr>
            <a:spLocks noGrp="1" noRot="1" noChangeAspect="1" noChangeArrowheads="1" noTextEdit="1"/>
          </p:cNvSpPr>
          <p:nvPr>
            <p:ph type="sldImg"/>
          </p:nvPr>
        </p:nvSpPr>
        <p:spPr>
          <a:ln/>
        </p:spPr>
      </p:sp>
      <p:sp>
        <p:nvSpPr>
          <p:cNvPr id="1422339" name="Rectangle 3"/>
          <p:cNvSpPr>
            <a:spLocks noGrp="1" noChangeArrowheads="1"/>
          </p:cNvSpPr>
          <p:nvPr>
            <p:ph type="body" idx="1"/>
          </p:nvPr>
        </p:nvSpPr>
        <p:spPr/>
        <p:txBody>
          <a:bodyPr/>
          <a:lstStyle/>
          <a:p>
            <a:r>
              <a:rPr lang="en-US" altLang="zh-CN"/>
              <a:t>So far we have presented the isotropic case, which provides a new </a:t>
            </a:r>
          </a:p>
          <a:p>
            <a:r>
              <a:rPr lang="en-US" altLang="zh-CN"/>
              <a:t>mechanism for the dynamic generation of SO coupling. Next we will show this isotropic phase has</a:t>
            </a:r>
          </a:p>
          <a:p>
            <a:r>
              <a:rPr lang="en-US" altLang="zh-CN"/>
              <a:t>an anisotropic cousin. And we will show its connection to the anisotropic electron liquid.</a:t>
            </a:r>
          </a:p>
          <a:p>
            <a:endParaRPr lang="en-US" altLang="zh-CN"/>
          </a:p>
        </p:txBody>
      </p:sp>
    </p:spTree>
    <p:extLst>
      <p:ext uri="{BB962C8B-B14F-4D97-AF65-F5344CB8AC3E}">
        <p14:creationId xmlns:p14="http://schemas.microsoft.com/office/powerpoint/2010/main" val="1274699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EAC82B-AFDA-48B2-BA19-5CBF7DFFD269}" type="slidenum">
              <a:rPr lang="en-US" altLang="zh-CN">
                <a:solidFill>
                  <a:srgbClr val="000000"/>
                </a:solidFill>
              </a:rPr>
              <a:pPr/>
              <a:t>14</a:t>
            </a:fld>
            <a:endParaRPr lang="en-US" altLang="zh-CN">
              <a:solidFill>
                <a:srgbClr val="000000"/>
              </a:solidFill>
            </a:endParaRPr>
          </a:p>
        </p:txBody>
      </p:sp>
      <p:sp>
        <p:nvSpPr>
          <p:cNvPr id="1163266" name="Rectangle 2"/>
          <p:cNvSpPr>
            <a:spLocks noGrp="1" noRot="1" noChangeAspect="1" noChangeArrowheads="1" noTextEdit="1"/>
          </p:cNvSpPr>
          <p:nvPr>
            <p:ph type="sldImg"/>
          </p:nvPr>
        </p:nvSpPr>
        <p:spPr>
          <a:ln/>
        </p:spPr>
      </p:sp>
      <p:sp>
        <p:nvSpPr>
          <p:cNvPr id="1163267" name="Rectangle 3"/>
          <p:cNvSpPr>
            <a:spLocks noGrp="1" noChangeArrowheads="1"/>
          </p:cNvSpPr>
          <p:nvPr>
            <p:ph type="body" idx="1"/>
          </p:nvPr>
        </p:nvSpPr>
        <p:spPr/>
        <p:txBody>
          <a:bodyPr/>
          <a:lstStyle/>
          <a:p>
            <a:r>
              <a:rPr lang="en-US" altLang="zh-CN"/>
              <a:t>First, let us talk about the goal of our work: a new mechanism to generate spin orbit coupling.</a:t>
            </a:r>
          </a:p>
          <a:p>
            <a:r>
              <a:rPr lang="en-US" altLang="zh-CN"/>
              <a:t>Spin-orbit coupling plays an important role in condensed matter physics, in particular in </a:t>
            </a:r>
          </a:p>
          <a:p>
            <a:r>
              <a:rPr lang="en-US" altLang="zh-CN"/>
              <a:t>the emerging science of spintronics.</a:t>
            </a:r>
          </a:p>
          <a:p>
            <a:r>
              <a:rPr lang="en-US" altLang="zh-CN"/>
              <a:t> </a:t>
            </a:r>
          </a:p>
          <a:p>
            <a:r>
              <a:rPr lang="en-US" altLang="zh-CN"/>
              <a:t>Conventionally, SO coupling originates from relativity correction to the band structure. </a:t>
            </a:r>
          </a:p>
          <a:p>
            <a:r>
              <a:rPr lang="en-US" altLang="zh-CN"/>
              <a:t>Furthermore, it is a single body effect, is not directly related to many body effects.</a:t>
            </a:r>
          </a:p>
          <a:p>
            <a:endParaRPr lang="en-US" altLang="zh-CN"/>
          </a:p>
          <a:p>
            <a:r>
              <a:rPr lang="en-US" altLang="zh-CN"/>
              <a:t>Since many-body physics is much richer than the single body physics,</a:t>
            </a:r>
          </a:p>
          <a:p>
            <a:r>
              <a:rPr lang="en-US" altLang="zh-CN"/>
              <a:t>it would be interesting to provide a deep connection between SO coupling </a:t>
            </a:r>
          </a:p>
          <a:p>
            <a:r>
              <a:rPr lang="en-US" altLang="zh-CN"/>
              <a:t>to many-body interactions.  In the following, we will provide such a connection.</a:t>
            </a:r>
          </a:p>
          <a:p>
            <a:r>
              <a:rPr lang="en-US" altLang="zh-CN"/>
              <a:t>We will present a new mechanism to generate SO coupling</a:t>
            </a:r>
          </a:p>
          <a:p>
            <a:r>
              <a:rPr lang="en-US" altLang="zh-CN"/>
              <a:t>without relativity, but through phase transitions, in a similar way to ferromagnetism.</a:t>
            </a:r>
          </a:p>
          <a:p>
            <a:endParaRPr lang="en-US" altLang="zh-CN"/>
          </a:p>
          <a:p>
            <a:endParaRPr lang="en-US" altLang="zh-CN"/>
          </a:p>
          <a:p>
            <a:r>
              <a:rPr lang="en-US" altLang="zh-CN"/>
              <a:t>P.S. Understand what is the Dresselhaus term</a:t>
            </a:r>
          </a:p>
          <a:p>
            <a:r>
              <a:rPr lang="en-US" altLang="zh-CN"/>
              <a:t>3d)  kx (ky^2-kz^2) sigma_x +ky (kz^2-kx^2) sigma_y +kz (kx^2-ky^2) sigma_z. Let project it to 2D plan,</a:t>
            </a:r>
          </a:p>
          <a:p>
            <a:r>
              <a:rPr lang="en-US" altLang="zh-CN"/>
              <a:t>&lt;kz&gt;=0</a:t>
            </a:r>
            <a:r>
              <a:rPr lang="en-US" altLang="zh-CN">
                <a:sym typeface="Wingdings" panose="05000000000000000000" pitchFamily="2" charset="2"/>
              </a:rPr>
              <a:t> (kx sigma_x – ky sigma_y).</a:t>
            </a:r>
          </a:p>
        </p:txBody>
      </p:sp>
    </p:spTree>
    <p:extLst>
      <p:ext uri="{BB962C8B-B14F-4D97-AF65-F5344CB8AC3E}">
        <p14:creationId xmlns:p14="http://schemas.microsoft.com/office/powerpoint/2010/main" val="841806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2E39A-74C6-4CC1-8FFB-C4F4F40E7564}" type="slidenum">
              <a:rPr lang="en-US" altLang="zh-CN">
                <a:solidFill>
                  <a:srgbClr val="000000"/>
                </a:solidFill>
              </a:rPr>
              <a:pPr/>
              <a:t>15</a:t>
            </a:fld>
            <a:endParaRPr lang="en-US" altLang="zh-CN">
              <a:solidFill>
                <a:srgbClr val="000000"/>
              </a:solidFill>
            </a:endParaRPr>
          </a:p>
        </p:txBody>
      </p:sp>
      <p:sp>
        <p:nvSpPr>
          <p:cNvPr id="1432578" name="Rectangle 2"/>
          <p:cNvSpPr>
            <a:spLocks noGrp="1" noRot="1" noChangeAspect="1" noChangeArrowheads="1" noTextEdit="1"/>
          </p:cNvSpPr>
          <p:nvPr>
            <p:ph type="sldImg"/>
          </p:nvPr>
        </p:nvSpPr>
        <p:spPr>
          <a:ln/>
        </p:spPr>
      </p:sp>
      <p:sp>
        <p:nvSpPr>
          <p:cNvPr id="1432579" name="Rectangle 3"/>
          <p:cNvSpPr>
            <a:spLocks noGrp="1" noChangeArrowheads="1"/>
          </p:cNvSpPr>
          <p:nvPr>
            <p:ph type="body" idx="1"/>
          </p:nvPr>
        </p:nvSpPr>
        <p:spPr/>
        <p:txBody>
          <a:bodyPr/>
          <a:lstStyle/>
          <a:p>
            <a:r>
              <a:rPr lang="en-US" altLang="zh-CN"/>
              <a:t>Now let us look at the isotropic p-wave magnetic phase</a:t>
            </a:r>
          </a:p>
          <a:p>
            <a:endParaRPr lang="en-US" altLang="zh-CN"/>
          </a:p>
          <a:p>
            <a:r>
              <a:rPr lang="en-US" altLang="zh-CN"/>
              <a:t>These unconventional magnetism actually results from the Fermi surface instability of the Pomeranchuk type.</a:t>
            </a:r>
          </a:p>
          <a:p>
            <a:r>
              <a:rPr lang="en-US" altLang="zh-CN"/>
              <a:t>I will explain what is Pomeranchuk Instability later. Now let me just take the p-wave channel as an example. </a:t>
            </a:r>
          </a:p>
          <a:p>
            <a:endParaRPr lang="en-US" altLang="zh-CN"/>
          </a:p>
          <a:p>
            <a:r>
              <a:rPr lang="en-US" altLang="zh-CN"/>
              <a:t>This is the FS structure in the resultant phase. The dashed line is the original FS.</a:t>
            </a:r>
          </a:p>
          <a:p>
            <a:r>
              <a:rPr lang="en-US" altLang="zh-CN"/>
              <a:t>After the instability occurs, the FS splits to two parts, a large one and a small one. </a:t>
            </a:r>
          </a:p>
          <a:p>
            <a:r>
              <a:rPr lang="en-US" altLang="zh-CN"/>
              <a:t>On the large FS, electron spin is parallel to its momentum, when on the small FS, </a:t>
            </a:r>
          </a:p>
          <a:p>
            <a:r>
              <a:rPr lang="en-US" altLang="zh-CN"/>
              <a:t>electron spin is anti-parallel to its momentum.  The p-wave feature is clear, if we </a:t>
            </a:r>
          </a:p>
          <a:p>
            <a:r>
              <a:rPr lang="en-US" altLang="zh-CN"/>
              <a:t>change k</a:t>
            </a:r>
            <a:r>
              <a:rPr lang="en-US" altLang="zh-CN">
                <a:sym typeface="Wingdings" panose="05000000000000000000" pitchFamily="2" charset="2"/>
              </a:rPr>
              <a:t> -k, spin also flips the sign.</a:t>
            </a:r>
          </a:p>
          <a:p>
            <a:endParaRPr lang="en-US" altLang="zh-CN"/>
          </a:p>
          <a:p>
            <a:r>
              <a:rPr lang="en-US" altLang="zh-CN"/>
              <a:t>Let us compare with s-wave FM: in both cases, FS splits. However, they have</a:t>
            </a:r>
          </a:p>
          <a:p>
            <a:r>
              <a:rPr lang="en-US" altLang="zh-CN"/>
              <a:t>Important difference. In the s-wave FM, spin polarization is along a fixed direction.</a:t>
            </a:r>
          </a:p>
          <a:p>
            <a:r>
              <a:rPr lang="en-US" altLang="zh-CN"/>
              <a:t>While in the p-wave case, spin varies with momentum. The spin is no longer conserved,</a:t>
            </a:r>
          </a:p>
          <a:p>
            <a:r>
              <a:rPr lang="en-US" altLang="zh-CN"/>
              <a:t>but helicity, the projection of spin on the momentum is still a good quantum number.</a:t>
            </a:r>
          </a:p>
          <a:p>
            <a:r>
              <a:rPr lang="en-US" altLang="zh-CN"/>
              <a:t>In the p-wave FM, the net spin moment is zero. It has spin dipole moment in </a:t>
            </a:r>
          </a:p>
          <a:p>
            <a:r>
              <a:rPr lang="en-US" altLang="zh-CN"/>
              <a:t>momentum space, not in the coordinate space.</a:t>
            </a:r>
          </a:p>
          <a:p>
            <a:endParaRPr lang="en-US" altLang="zh-CN"/>
          </a:p>
          <a:p>
            <a:r>
              <a:rPr lang="en-US" altLang="zh-CN"/>
              <a:t>In other words, such a phase is still isotropic, with a sigma dot k-like SO coupling. </a:t>
            </a:r>
          </a:p>
          <a:p>
            <a:r>
              <a:rPr lang="en-US" altLang="zh-CN"/>
              <a:t>The order parameter in this phase is just the SO coupling strength.</a:t>
            </a:r>
          </a:p>
        </p:txBody>
      </p:sp>
    </p:spTree>
    <p:extLst>
      <p:ext uri="{BB962C8B-B14F-4D97-AF65-F5344CB8AC3E}">
        <p14:creationId xmlns:p14="http://schemas.microsoft.com/office/powerpoint/2010/main" val="2390260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815C50-DA8B-4805-9D5C-082F961A6946}" type="slidenum">
              <a:rPr lang="en-US" altLang="zh-CN">
                <a:solidFill>
                  <a:srgbClr val="000000"/>
                </a:solidFill>
              </a:rPr>
              <a:pPr/>
              <a:t>16</a:t>
            </a:fld>
            <a:endParaRPr lang="en-US" altLang="zh-CN">
              <a:solidFill>
                <a:srgbClr val="000000"/>
              </a:solidFill>
            </a:endParaRPr>
          </a:p>
        </p:txBody>
      </p:sp>
      <p:sp>
        <p:nvSpPr>
          <p:cNvPr id="1260546" name="Rectangle 2"/>
          <p:cNvSpPr>
            <a:spLocks noGrp="1" noRot="1" noChangeAspect="1" noChangeArrowheads="1" noTextEdit="1"/>
          </p:cNvSpPr>
          <p:nvPr>
            <p:ph type="sldImg"/>
          </p:nvPr>
        </p:nvSpPr>
        <p:spPr>
          <a:ln/>
        </p:spPr>
      </p:sp>
      <p:sp>
        <p:nvSpPr>
          <p:cNvPr id="1260547" name="Rectangle 3"/>
          <p:cNvSpPr>
            <a:spLocks noGrp="1" noChangeArrowheads="1"/>
          </p:cNvSpPr>
          <p:nvPr>
            <p:ph type="body" idx="1"/>
          </p:nvPr>
        </p:nvSpPr>
        <p:spPr/>
        <p:txBody>
          <a:bodyPr/>
          <a:lstStyle/>
          <a:p>
            <a:r>
              <a:rPr lang="en-US" altLang="zh-CN" dirty="0"/>
              <a:t>Now we can ask the question: what is the symmetry breaking pattern during the dynamic generation</a:t>
            </a:r>
          </a:p>
          <a:p>
            <a:r>
              <a:rPr lang="en-US" altLang="zh-CN" dirty="0"/>
              <a:t>of SO coupling? Let us sketch a phase diagram at zero temperature. The horizontal axis F1a</a:t>
            </a:r>
          </a:p>
          <a:p>
            <a:r>
              <a:rPr lang="en-US" altLang="zh-CN" dirty="0"/>
              <a:t>is the interaction parameters we will explain later. We assume the disordered phase to be the</a:t>
            </a:r>
          </a:p>
          <a:p>
            <a:r>
              <a:rPr lang="en-US" altLang="zh-CN" dirty="0"/>
              <a:t>usual Fermi liquid. This phase has two different independent rotational symmetries in the orbital and spin channels respectively. </a:t>
            </a:r>
          </a:p>
          <a:p>
            <a:endParaRPr lang="en-US" altLang="zh-CN" dirty="0"/>
          </a:p>
          <a:p>
            <a:r>
              <a:rPr lang="en-US" altLang="zh-CN" dirty="0"/>
              <a:t>The LHS is the ordered phase with SO coupling generated. It is still isotropic. If we rotate the spin and orbital </a:t>
            </a:r>
          </a:p>
          <a:p>
            <a:r>
              <a:rPr lang="en-US" altLang="zh-CN" dirty="0"/>
              <a:t>channels in the same way, the system is still invariant, i.e., total angular momentum is conserved.</a:t>
            </a:r>
          </a:p>
          <a:p>
            <a:r>
              <a:rPr lang="en-US" altLang="zh-CN" dirty="0"/>
              <a:t>However, if we do rotates in these two channels in a different way, the system is changed.</a:t>
            </a:r>
          </a:p>
          <a:p>
            <a:r>
              <a:rPr lang="en-US" altLang="zh-CN" dirty="0"/>
              <a:t>For example, if we fix momentum, and only rotate the spin, the system is changed.</a:t>
            </a:r>
          </a:p>
          <a:p>
            <a:endParaRPr lang="en-US" altLang="zh-CN" dirty="0"/>
          </a:p>
          <a:p>
            <a:r>
              <a:rPr lang="en-US" altLang="zh-CN" dirty="0"/>
              <a:t>In other word, the relative SO symmetry is broken. Since no </a:t>
            </a:r>
            <a:r>
              <a:rPr lang="en-US" altLang="zh-CN" dirty="0" err="1"/>
              <a:t>superfluidity</a:t>
            </a:r>
            <a:r>
              <a:rPr lang="en-US" altLang="zh-CN" dirty="0"/>
              <a:t> is involved, </a:t>
            </a:r>
          </a:p>
          <a:p>
            <a:r>
              <a:rPr lang="en-US" altLang="zh-CN" dirty="0"/>
              <a:t>this symmetry breaking occurs in the particle-hole channel.</a:t>
            </a:r>
          </a:p>
          <a:p>
            <a:endParaRPr lang="en-US" altLang="zh-CN" dirty="0"/>
          </a:p>
        </p:txBody>
      </p:sp>
    </p:spTree>
    <p:extLst>
      <p:ext uri="{BB962C8B-B14F-4D97-AF65-F5344CB8AC3E}">
        <p14:creationId xmlns:p14="http://schemas.microsoft.com/office/powerpoint/2010/main" val="3221566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A7106C-534E-4196-95BF-8F4872D65BC4}" type="slidenum">
              <a:rPr lang="en-US" altLang="zh-CN">
                <a:solidFill>
                  <a:srgbClr val="000000"/>
                </a:solidFill>
              </a:rPr>
              <a:pPr/>
              <a:t>17</a:t>
            </a:fld>
            <a:endParaRPr lang="en-US" altLang="zh-CN">
              <a:solidFill>
                <a:srgbClr val="000000"/>
              </a:solidFill>
            </a:endParaRPr>
          </a:p>
        </p:txBody>
      </p:sp>
      <p:sp>
        <p:nvSpPr>
          <p:cNvPr id="1272834" name="Rectangle 2"/>
          <p:cNvSpPr>
            <a:spLocks noGrp="1" noRot="1" noChangeAspect="1" noChangeArrowheads="1" noTextEdit="1"/>
          </p:cNvSpPr>
          <p:nvPr>
            <p:ph type="sldImg"/>
          </p:nvPr>
        </p:nvSpPr>
        <p:spPr>
          <a:ln/>
        </p:spPr>
      </p:sp>
      <p:sp>
        <p:nvSpPr>
          <p:cNvPr id="1272835" name="Rectangle 3"/>
          <p:cNvSpPr>
            <a:spLocks noGrp="1" noChangeArrowheads="1"/>
          </p:cNvSpPr>
          <p:nvPr>
            <p:ph type="body" idx="1"/>
          </p:nvPr>
        </p:nvSpPr>
        <p:spPr/>
        <p:txBody>
          <a:bodyPr/>
          <a:lstStyle/>
          <a:p>
            <a:r>
              <a:rPr lang="en-US" altLang="zh-CN" dirty="0"/>
              <a:t>This is the summary of the interaction part. We have explained what is the</a:t>
            </a:r>
          </a:p>
          <a:p>
            <a:r>
              <a:rPr lang="en-US" altLang="zh-CN" dirty="0"/>
              <a:t>unconventional magnetism. It is an analogy of the USC in the context</a:t>
            </a:r>
          </a:p>
          <a:p>
            <a:r>
              <a:rPr lang="en-US" altLang="zh-CN" dirty="0"/>
              <a:t>of magnetism.</a:t>
            </a:r>
          </a:p>
          <a:p>
            <a:endParaRPr lang="en-US" altLang="zh-CN" dirty="0"/>
          </a:p>
          <a:p>
            <a:r>
              <a:rPr lang="en-US" altLang="zh-CN" dirty="0"/>
              <a:t>We have showed the </a:t>
            </a:r>
            <a:r>
              <a:rPr lang="en-US" altLang="zh-CN" dirty="0" err="1"/>
              <a:t>Umagnetic</a:t>
            </a:r>
            <a:r>
              <a:rPr lang="en-US" altLang="zh-CN" dirty="0"/>
              <a:t> phase can be classified into isotropic phase and</a:t>
            </a:r>
          </a:p>
          <a:p>
            <a:r>
              <a:rPr lang="en-US" altLang="zh-CN" dirty="0"/>
              <a:t>Anisotropic phase. The isotropic phase gives rise a new mechanism for dynamic</a:t>
            </a:r>
          </a:p>
          <a:p>
            <a:r>
              <a:rPr lang="en-US" altLang="zh-CN" dirty="0"/>
              <a:t>Generation of SO from many body interactions. The anisotropic</a:t>
            </a:r>
          </a:p>
          <a:p>
            <a:r>
              <a:rPr lang="en-US" altLang="zh-CN" dirty="0"/>
              <a:t>phase is an example of  electron liquid crystal phase with spin.</a:t>
            </a:r>
          </a:p>
        </p:txBody>
      </p:sp>
    </p:spTree>
    <p:extLst>
      <p:ext uri="{BB962C8B-B14F-4D97-AF65-F5344CB8AC3E}">
        <p14:creationId xmlns:p14="http://schemas.microsoft.com/office/powerpoint/2010/main" val="967860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A23CBC-6F7F-4068-864E-274B660EEE87}" type="slidenum">
              <a:rPr lang="en-US" altLang="zh-CN">
                <a:solidFill>
                  <a:srgbClr val="000000"/>
                </a:solidFill>
              </a:rPr>
              <a:pPr/>
              <a:t>18</a:t>
            </a:fld>
            <a:endParaRPr lang="en-US" altLang="zh-CN">
              <a:solidFill>
                <a:srgbClr val="000000"/>
              </a:solidFill>
            </a:endParaRPr>
          </a:p>
        </p:txBody>
      </p:sp>
      <p:sp>
        <p:nvSpPr>
          <p:cNvPr id="1294338" name="Rectangle 2"/>
          <p:cNvSpPr>
            <a:spLocks noGrp="1" noRot="1" noChangeAspect="1" noChangeArrowheads="1" noTextEdit="1"/>
          </p:cNvSpPr>
          <p:nvPr>
            <p:ph type="sldImg"/>
          </p:nvPr>
        </p:nvSpPr>
        <p:spPr>
          <a:ln/>
        </p:spPr>
      </p:sp>
      <p:sp>
        <p:nvSpPr>
          <p:cNvPr id="1294339" name="Rectangle 3"/>
          <p:cNvSpPr>
            <a:spLocks noGrp="1" noChangeArrowheads="1"/>
          </p:cNvSpPr>
          <p:nvPr>
            <p:ph type="body" idx="1"/>
          </p:nvPr>
        </p:nvSpPr>
        <p:spPr/>
        <p:txBody>
          <a:bodyPr/>
          <a:lstStyle/>
          <a:p>
            <a:r>
              <a:rPr lang="en-US" altLang="zh-CN" dirty="0"/>
              <a:t>This is the outline of the talk. First, there is a long introduction part. </a:t>
            </a:r>
          </a:p>
          <a:p>
            <a:r>
              <a:rPr lang="en-US" altLang="zh-CN" dirty="0"/>
              <a:t>I will explain our definition of unconventional magnetism,  and show</a:t>
            </a:r>
          </a:p>
          <a:p>
            <a:r>
              <a:rPr lang="en-US" altLang="zh-CN" dirty="0"/>
              <a:t>it has deep connections to various important research directions</a:t>
            </a:r>
          </a:p>
          <a:p>
            <a:r>
              <a:rPr lang="en-US" altLang="zh-CN" dirty="0"/>
              <a:t>in condensed matter physics.</a:t>
            </a:r>
          </a:p>
          <a:p>
            <a:endParaRPr lang="en-US" altLang="zh-CN" dirty="0"/>
          </a:p>
          <a:p>
            <a:r>
              <a:rPr lang="en-US" altLang="zh-CN" dirty="0"/>
              <a:t>Then I will explain the mechanism for the unconventional magnetic</a:t>
            </a:r>
          </a:p>
          <a:p>
            <a:r>
              <a:rPr lang="en-US" altLang="zh-CN" dirty="0"/>
              <a:t>phases as a result of Fermi surface instability. At last, I will discuss </a:t>
            </a:r>
          </a:p>
          <a:p>
            <a:r>
              <a:rPr lang="en-US" altLang="zh-CN" dirty="0"/>
              <a:t>possible directions of experimental realization and detections.</a:t>
            </a:r>
          </a:p>
          <a:p>
            <a:endParaRPr lang="en-US" altLang="zh-CN" dirty="0"/>
          </a:p>
          <a:p>
            <a:endParaRPr lang="en-US" altLang="zh-CN" dirty="0"/>
          </a:p>
        </p:txBody>
      </p:sp>
    </p:spTree>
    <p:extLst>
      <p:ext uri="{BB962C8B-B14F-4D97-AF65-F5344CB8AC3E}">
        <p14:creationId xmlns:p14="http://schemas.microsoft.com/office/powerpoint/2010/main" val="3605257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15E44-9076-43B7-97DB-0FF3C29FDF7E}" type="slidenum">
              <a:rPr lang="en-US" altLang="zh-CN">
                <a:solidFill>
                  <a:srgbClr val="000000"/>
                </a:solidFill>
              </a:rPr>
              <a:pPr/>
              <a:t>19</a:t>
            </a:fld>
            <a:endParaRPr lang="en-US" altLang="zh-CN">
              <a:solidFill>
                <a:srgbClr val="000000"/>
              </a:solidFill>
            </a:endParaRPr>
          </a:p>
        </p:txBody>
      </p:sp>
      <p:sp>
        <p:nvSpPr>
          <p:cNvPr id="1007618" name="Rectangle 2"/>
          <p:cNvSpPr>
            <a:spLocks noGrp="1" noRot="1" noChangeAspect="1" noChangeArrowheads="1" noTextEdit="1"/>
          </p:cNvSpPr>
          <p:nvPr>
            <p:ph type="sldImg"/>
          </p:nvPr>
        </p:nvSpPr>
        <p:spPr>
          <a:xfrm>
            <a:off x="1143000" y="687388"/>
            <a:ext cx="4572000" cy="3429000"/>
          </a:xfrm>
          <a:ln/>
        </p:spPr>
      </p:sp>
      <p:sp>
        <p:nvSpPr>
          <p:cNvPr id="1007619" name="Rectangle 3"/>
          <p:cNvSpPr>
            <a:spLocks noGrp="1" noChangeArrowheads="1"/>
          </p:cNvSpPr>
          <p:nvPr>
            <p:ph type="body" idx="1"/>
          </p:nvPr>
        </p:nvSpPr>
        <p:spPr>
          <a:xfrm>
            <a:off x="685800" y="4343400"/>
            <a:ext cx="5486400" cy="4113213"/>
          </a:xfrm>
        </p:spPr>
        <p:txBody>
          <a:bodyPr/>
          <a:lstStyle/>
          <a:p>
            <a:r>
              <a:rPr lang="en-US" altLang="zh-CN" dirty="0"/>
              <a:t>Having discussed the symmetry aspect of the transition, now let us move on to the general mechanism.</a:t>
            </a:r>
          </a:p>
          <a:p>
            <a:r>
              <a:rPr lang="en-US" altLang="zh-CN" dirty="0"/>
              <a:t>Most of our current understanding of the interacting electronic systems are based on the Landau Fermi</a:t>
            </a:r>
          </a:p>
          <a:p>
            <a:r>
              <a:rPr lang="en-US" altLang="zh-CN" dirty="0"/>
              <a:t>liquid theory. This theory was designed originally for the normal state of He-3, and also applies for</a:t>
            </a:r>
          </a:p>
          <a:p>
            <a:r>
              <a:rPr lang="en-US" altLang="zh-CN" dirty="0"/>
              <a:t>most metals. The essential point of this theory is that only electrons close to the Fermi surfaces are </a:t>
            </a:r>
          </a:p>
          <a:p>
            <a:r>
              <a:rPr lang="en-US" altLang="zh-CN" dirty="0"/>
              <a:t>Important.</a:t>
            </a:r>
          </a:p>
          <a:p>
            <a:endParaRPr lang="en-US" altLang="zh-CN" dirty="0"/>
          </a:p>
          <a:p>
            <a:r>
              <a:rPr lang="en-US" altLang="zh-CN" dirty="0"/>
              <a:t>FL liquid theory is characterized by the Landau interaction function, which describes the forward</a:t>
            </a:r>
          </a:p>
          <a:p>
            <a:r>
              <a:rPr lang="en-US" altLang="zh-CN" dirty="0"/>
              <a:t>scattering process for quasiparticles near the FS. It can be classified into the density channel</a:t>
            </a:r>
          </a:p>
          <a:p>
            <a:r>
              <a:rPr lang="en-US" altLang="zh-CN" dirty="0"/>
              <a:t>and spin channels. Traditionally, they are also denoted as symmetric, and asymmetric channels.</a:t>
            </a:r>
          </a:p>
          <a:p>
            <a:r>
              <a:rPr lang="en-US" altLang="zh-CN" dirty="0"/>
              <a:t>We can decompose Landau functions into different partial wave channels: s-wave, p-wave, ….</a:t>
            </a:r>
          </a:p>
          <a:p>
            <a:r>
              <a:rPr lang="en-US" altLang="zh-CN" dirty="0"/>
              <a:t>To make them dimensionless, we multiple the density of state.</a:t>
            </a:r>
          </a:p>
          <a:p>
            <a:endParaRPr lang="en-US" altLang="zh-CN" dirty="0"/>
          </a:p>
          <a:p>
            <a:r>
              <a:rPr lang="en-US" altLang="zh-CN" dirty="0"/>
              <a:t>Landau’s theory  is completely determined by these parameters</a:t>
            </a:r>
          </a:p>
        </p:txBody>
      </p:sp>
    </p:spTree>
    <p:extLst>
      <p:ext uri="{BB962C8B-B14F-4D97-AF65-F5344CB8AC3E}">
        <p14:creationId xmlns:p14="http://schemas.microsoft.com/office/powerpoint/2010/main" val="66793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8F7AC5-0A9C-4A86-94DA-3522222D68A2}" type="slidenum">
              <a:rPr lang="en-US" altLang="zh-CN"/>
              <a:pPr/>
              <a:t>2</a:t>
            </a:fld>
            <a:endParaRPr lang="en-US" altLang="zh-CN"/>
          </a:p>
        </p:txBody>
      </p:sp>
      <p:sp>
        <p:nvSpPr>
          <p:cNvPr id="427010"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427011" name="Rectangle 3"/>
          <p:cNvSpPr>
            <a:spLocks noGrp="1" noChangeArrowheads="1"/>
          </p:cNvSpPr>
          <p:nvPr>
            <p:ph type="body" idx="1"/>
          </p:nvPr>
        </p:nvSpPr>
        <p:spPr bwMode="auto">
          <a:xfrm>
            <a:off x="685800" y="4343400"/>
            <a:ext cx="5486400" cy="4113213"/>
          </a:xfrm>
          <a:prstGeom prst="rect">
            <a:avLst/>
          </a:prstGeom>
          <a:solidFill>
            <a:srgbClr val="FFFFFF"/>
          </a:solidFill>
          <a:ln>
            <a:solidFill>
              <a:srgbClr val="000000"/>
            </a:solidFill>
            <a:miter lim="800000"/>
            <a:headEnd/>
            <a:tailEnd/>
          </a:ln>
        </p:spPr>
        <p:txBody>
          <a:bodyPr lIns="87808" tIns="43904" rIns="87808" bIns="43904"/>
          <a:lstStyle/>
          <a:p>
            <a:r>
              <a:rPr lang="en-US" altLang="zh-CN"/>
              <a:t>Let me thank my collaborators. </a:t>
            </a:r>
          </a:p>
        </p:txBody>
      </p:sp>
    </p:spTree>
    <p:extLst>
      <p:ext uri="{BB962C8B-B14F-4D97-AF65-F5344CB8AC3E}">
        <p14:creationId xmlns:p14="http://schemas.microsoft.com/office/powerpoint/2010/main" val="3383850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1A5273-5333-4D0B-A0F6-8754DD921EDF}" type="slidenum">
              <a:rPr lang="en-US" altLang="zh-CN">
                <a:solidFill>
                  <a:srgbClr val="000000"/>
                </a:solidFill>
              </a:rPr>
              <a:pPr/>
              <a:t>20</a:t>
            </a:fld>
            <a:endParaRPr lang="en-US" altLang="zh-CN">
              <a:solidFill>
                <a:srgbClr val="000000"/>
              </a:solidFill>
            </a:endParaRPr>
          </a:p>
        </p:txBody>
      </p:sp>
      <p:sp>
        <p:nvSpPr>
          <p:cNvPr id="958466" name="Rectangle 2"/>
          <p:cNvSpPr>
            <a:spLocks noGrp="1" noRot="1" noChangeAspect="1" noChangeArrowheads="1" noTextEdit="1"/>
          </p:cNvSpPr>
          <p:nvPr>
            <p:ph type="sldImg"/>
          </p:nvPr>
        </p:nvSpPr>
        <p:spPr>
          <a:ln/>
        </p:spPr>
      </p:sp>
      <p:sp>
        <p:nvSpPr>
          <p:cNvPr id="958467" name="Rectangle 3"/>
          <p:cNvSpPr>
            <a:spLocks noGrp="1" noChangeArrowheads="1"/>
          </p:cNvSpPr>
          <p:nvPr>
            <p:ph type="body" idx="1"/>
          </p:nvPr>
        </p:nvSpPr>
        <p:spPr/>
        <p:txBody>
          <a:bodyPr/>
          <a:lstStyle/>
          <a:p>
            <a:r>
              <a:rPr lang="en-US" altLang="zh-CN"/>
              <a:t>Pomeranchuk, Landau’s disciple, found that  in order for the Fermi surface to be stable,</a:t>
            </a:r>
          </a:p>
          <a:p>
            <a:r>
              <a:rPr lang="en-US" altLang="zh-CN"/>
              <a:t>these Landau parameters can not be too negative. Otherwise, FS will be distorted. </a:t>
            </a:r>
          </a:p>
          <a:p>
            <a:endParaRPr lang="en-US" altLang="zh-CN"/>
          </a:p>
          <a:p>
            <a:r>
              <a:rPr lang="en-US" altLang="zh-CN"/>
              <a:t>He considered the Fermi surface as the elastic membrane in the momentum space, and perturb it</a:t>
            </a:r>
          </a:p>
          <a:p>
            <a:r>
              <a:rPr lang="en-US" altLang="zh-CN"/>
              <a:t>in each partial wave channels. As a result, there is a kinetic energy cost, and a change of the</a:t>
            </a:r>
          </a:p>
          <a:p>
            <a:r>
              <a:rPr lang="en-US" altLang="zh-CN"/>
              <a:t>interaction energy. The interaction energy is proportional to the Landau parameters. </a:t>
            </a:r>
          </a:p>
          <a:p>
            <a:r>
              <a:rPr lang="en-US" altLang="zh-CN"/>
              <a:t>As a result, the surface tension vanishes when this criterion is met.</a:t>
            </a:r>
          </a:p>
          <a:p>
            <a:endParaRPr lang="en-US" altLang="zh-CN"/>
          </a:p>
          <a:p>
            <a:endParaRPr lang="en-US" altLang="zh-CN"/>
          </a:p>
          <a:p>
            <a:r>
              <a:rPr lang="en-US" altLang="zh-CN"/>
              <a:t>FS distortion can occur in both density and spin channels. The most familiar example for</a:t>
            </a:r>
          </a:p>
          <a:p>
            <a:r>
              <a:rPr lang="en-US" altLang="zh-CN"/>
              <a:t>the Pomeranchuk instability  is the Ferromagnetism as we discussed before.</a:t>
            </a:r>
          </a:p>
          <a:p>
            <a:r>
              <a:rPr lang="en-US" altLang="zh-CN"/>
              <a:t>It is an s-wave spin triplet channel instability. 0 means s-wave, a means spin triplet.</a:t>
            </a:r>
          </a:p>
          <a:p>
            <a:r>
              <a:rPr lang="en-US" altLang="zh-CN"/>
              <a:t>This is the celebrated Stoner criterion.</a:t>
            </a:r>
          </a:p>
          <a:p>
            <a:endParaRPr lang="en-US" altLang="zh-CN"/>
          </a:p>
        </p:txBody>
      </p:sp>
    </p:spTree>
    <p:extLst>
      <p:ext uri="{BB962C8B-B14F-4D97-AF65-F5344CB8AC3E}">
        <p14:creationId xmlns:p14="http://schemas.microsoft.com/office/powerpoint/2010/main" val="661068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F20D43-5DA2-423C-992C-3261B6005880}" type="slidenum">
              <a:rPr lang="en-US" altLang="zh-CN">
                <a:solidFill>
                  <a:srgbClr val="000000"/>
                </a:solidFill>
              </a:rPr>
              <a:pPr/>
              <a:t>21</a:t>
            </a:fld>
            <a:endParaRPr lang="en-US" altLang="zh-CN">
              <a:solidFill>
                <a:srgbClr val="000000"/>
              </a:solidFill>
            </a:endParaRPr>
          </a:p>
        </p:txBody>
      </p:sp>
      <p:sp>
        <p:nvSpPr>
          <p:cNvPr id="1258498" name="Rectangle 2"/>
          <p:cNvSpPr>
            <a:spLocks noGrp="1" noRot="1" noChangeAspect="1" noChangeArrowheads="1" noTextEdit="1"/>
          </p:cNvSpPr>
          <p:nvPr>
            <p:ph type="sldImg"/>
          </p:nvPr>
        </p:nvSpPr>
        <p:spPr>
          <a:ln/>
        </p:spPr>
      </p:sp>
      <p:sp>
        <p:nvSpPr>
          <p:cNvPr id="1258499" name="Rectangle 3"/>
          <p:cNvSpPr>
            <a:spLocks noGrp="1" noChangeArrowheads="1"/>
          </p:cNvSpPr>
          <p:nvPr>
            <p:ph type="body" idx="1"/>
          </p:nvPr>
        </p:nvSpPr>
        <p:spPr/>
        <p:txBody>
          <a:bodyPr/>
          <a:lstStyle/>
          <a:p>
            <a:r>
              <a:rPr lang="en-US" altLang="zh-CN" dirty="0"/>
              <a:t>Our unconventional magnetism actually arise from the PI in the spin channel.</a:t>
            </a:r>
          </a:p>
          <a:p>
            <a:r>
              <a:rPr lang="en-US" altLang="zh-CN" dirty="0"/>
              <a:t>We take the F1a channel as an example: 1 means p-wave, a means spin triplet.</a:t>
            </a:r>
          </a:p>
          <a:p>
            <a:r>
              <a:rPr lang="en-US" altLang="zh-CN" dirty="0"/>
              <a:t>This is the isotropic phase we have presented. Let me summarize it. It is an isotropic</a:t>
            </a:r>
          </a:p>
          <a:p>
            <a:r>
              <a:rPr lang="en-US" altLang="zh-CN" dirty="0"/>
              <a:t>phase, with SO coupling sigma dot k type. The FSs remains circular in this phase.</a:t>
            </a:r>
          </a:p>
          <a:p>
            <a:r>
              <a:rPr lang="en-US" altLang="zh-CN" dirty="0"/>
              <a:t>The p-wave distortion exhibit in the spin channel. We dub this phase as beta phase.</a:t>
            </a:r>
          </a:p>
          <a:p>
            <a:endParaRPr lang="en-US" altLang="zh-CN" dirty="0"/>
          </a:p>
          <a:p>
            <a:r>
              <a:rPr lang="en-US" altLang="zh-CN" dirty="0"/>
              <a:t>This phase has an anisotropic version dubbed alpha phase. In this phase, the p-wave</a:t>
            </a:r>
          </a:p>
          <a:p>
            <a:r>
              <a:rPr lang="en-US" altLang="zh-CN" dirty="0"/>
              <a:t>distortion exhibits in the orbit channel. The spin up FS is shifted to right, and spin</a:t>
            </a:r>
          </a:p>
          <a:p>
            <a:r>
              <a:rPr lang="en-US" altLang="zh-CN" dirty="0"/>
              <a:t>down FS is shifted to left. This phase was first studied by Jorge many years ago</a:t>
            </a:r>
          </a:p>
          <a:p>
            <a:r>
              <a:rPr lang="en-US" altLang="zh-CN" dirty="0"/>
              <a:t>in the context of transition metal Cr. Both phases are the high partial wave </a:t>
            </a:r>
          </a:p>
          <a:p>
            <a:r>
              <a:rPr lang="en-US" altLang="zh-CN" dirty="0"/>
              <a:t>channel generalization of ferromagnetism.</a:t>
            </a:r>
          </a:p>
          <a:p>
            <a:endParaRPr lang="en-US" altLang="zh-CN" dirty="0"/>
          </a:p>
          <a:p>
            <a:r>
              <a:rPr lang="en-US" altLang="zh-CN" dirty="0"/>
              <a:t>We use these terminology alpha and beta phase because they are p-h </a:t>
            </a:r>
          </a:p>
          <a:p>
            <a:r>
              <a:rPr lang="en-US" altLang="zh-CN" dirty="0"/>
              <a:t>channel analogy to the He-3 superfluid phases A and B.</a:t>
            </a:r>
          </a:p>
        </p:txBody>
      </p:sp>
    </p:spTree>
    <p:extLst>
      <p:ext uri="{BB962C8B-B14F-4D97-AF65-F5344CB8AC3E}">
        <p14:creationId xmlns:p14="http://schemas.microsoft.com/office/powerpoint/2010/main" val="3341004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FA6BE-391B-41EC-90ED-7A8EB0EE6470}" type="slidenum">
              <a:rPr lang="en-US" altLang="zh-CN">
                <a:solidFill>
                  <a:srgbClr val="000000"/>
                </a:solidFill>
              </a:rPr>
              <a:pPr/>
              <a:t>22</a:t>
            </a:fld>
            <a:endParaRPr lang="en-US" altLang="zh-CN">
              <a:solidFill>
                <a:srgbClr val="000000"/>
              </a:solidFill>
            </a:endParaRPr>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p:txBody>
          <a:bodyPr/>
          <a:lstStyle/>
          <a:p>
            <a:r>
              <a:rPr lang="en-US" altLang="zh-CN" dirty="0"/>
              <a:t>Now let me briefly introduce the He-3 superfluid phases. The cooper pairing structure of He-3 </a:t>
            </a:r>
          </a:p>
          <a:p>
            <a:r>
              <a:rPr lang="en-US" altLang="zh-CN" dirty="0"/>
              <a:t>is p-wave</a:t>
            </a:r>
            <a:r>
              <a:rPr lang="en-US" altLang="zh-CN" baseline="0" dirty="0"/>
              <a:t> </a:t>
            </a:r>
            <a:r>
              <a:rPr lang="en-US" altLang="zh-CN" dirty="0"/>
              <a:t>spin triplet channel pairing. It has two different superfluid phases A and B phases. </a:t>
            </a:r>
          </a:p>
          <a:p>
            <a:r>
              <a:rPr lang="en-US" altLang="zh-CN" dirty="0"/>
              <a:t>Its B phase</a:t>
            </a:r>
            <a:r>
              <a:rPr lang="en-US" altLang="zh-CN" baseline="0" dirty="0"/>
              <a:t> </a:t>
            </a:r>
            <a:r>
              <a:rPr lang="en-US" altLang="zh-CN" dirty="0"/>
              <a:t>is particularly interesting. It is isotropic. It spin degree of freedom is described </a:t>
            </a:r>
          </a:p>
          <a:p>
            <a:r>
              <a:rPr lang="en-US" altLang="zh-CN" dirty="0"/>
              <a:t>by the so-called</a:t>
            </a:r>
            <a:r>
              <a:rPr lang="en-US" altLang="zh-CN" baseline="0" dirty="0"/>
              <a:t> </a:t>
            </a:r>
            <a:r>
              <a:rPr lang="en-US" altLang="zh-CN" dirty="0"/>
              <a:t>d-vector. In the B-phase, the d-vector is parallel to k. As a result, the gap </a:t>
            </a:r>
          </a:p>
          <a:p>
            <a:r>
              <a:rPr lang="en-US" altLang="zh-CN" dirty="0"/>
              <a:t>Function</a:t>
            </a:r>
            <a:r>
              <a:rPr lang="en-US" altLang="zh-CN" baseline="0" dirty="0"/>
              <a:t> </a:t>
            </a:r>
            <a:r>
              <a:rPr lang="en-US" altLang="zh-CN" dirty="0"/>
              <a:t>remains constant on the FS. The B-phase has an anisotropic counterpart called A-phase.</a:t>
            </a:r>
          </a:p>
          <a:p>
            <a:r>
              <a:rPr lang="en-US" altLang="zh-CN" dirty="0"/>
              <a:t>In the A-phase, the gap function is anisotropic. In 3D systems, the gap function</a:t>
            </a:r>
          </a:p>
          <a:p>
            <a:r>
              <a:rPr lang="en-US" altLang="zh-CN" dirty="0"/>
              <a:t>has nodes.</a:t>
            </a:r>
          </a:p>
        </p:txBody>
      </p:sp>
    </p:spTree>
    <p:extLst>
      <p:ext uri="{BB962C8B-B14F-4D97-AF65-F5344CB8AC3E}">
        <p14:creationId xmlns:p14="http://schemas.microsoft.com/office/powerpoint/2010/main" val="1379543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25BC83-85F9-4B9C-81E0-2C12CC5260C2}" type="slidenum">
              <a:rPr lang="en-US" altLang="zh-CN">
                <a:solidFill>
                  <a:srgbClr val="000000"/>
                </a:solidFill>
              </a:rPr>
              <a:pPr/>
              <a:t>23</a:t>
            </a:fld>
            <a:endParaRPr lang="en-US" altLang="zh-CN">
              <a:solidFill>
                <a:srgbClr val="000000"/>
              </a:solidFill>
            </a:endParaRPr>
          </a:p>
        </p:txBody>
      </p:sp>
      <p:sp>
        <p:nvSpPr>
          <p:cNvPr id="995330" name="Rectangle 2"/>
          <p:cNvSpPr>
            <a:spLocks noGrp="1" noRot="1" noChangeAspect="1" noChangeArrowheads="1" noTextEdit="1"/>
          </p:cNvSpPr>
          <p:nvPr>
            <p:ph type="sldImg"/>
          </p:nvPr>
        </p:nvSpPr>
        <p:spPr>
          <a:ln/>
        </p:spPr>
      </p:sp>
      <p:sp>
        <p:nvSpPr>
          <p:cNvPr id="995331" name="Rectangle 3"/>
          <p:cNvSpPr>
            <a:spLocks noGrp="1" noChangeArrowheads="1"/>
          </p:cNvSpPr>
          <p:nvPr>
            <p:ph type="body" idx="1"/>
          </p:nvPr>
        </p:nvSpPr>
        <p:spPr/>
        <p:txBody>
          <a:bodyPr/>
          <a:lstStyle/>
          <a:p>
            <a:r>
              <a:rPr lang="en-US" altLang="zh-CN"/>
              <a:t>For simplicity, we begin with the F1a channel. We first define the order parameters n1 and n2.</a:t>
            </a:r>
          </a:p>
          <a:p>
            <a:r>
              <a:rPr lang="en-US" altLang="zh-CN"/>
              <a:t>In this case, the order parameters are spin currents, or in other words, the spin</a:t>
            </a:r>
          </a:p>
          <a:p>
            <a:r>
              <a:rPr lang="en-US" altLang="zh-CN"/>
              <a:t>dipole moments in momentum space. Please note their angular form factor</a:t>
            </a:r>
          </a:p>
          <a:p>
            <a:r>
              <a:rPr lang="en-US" altLang="zh-CN"/>
              <a:t>cos in n1 and sin in n2. n1 is the spin current along x-orbital direction, </a:t>
            </a:r>
          </a:p>
          <a:p>
            <a:r>
              <a:rPr lang="en-US" altLang="zh-CN"/>
              <a:t>n2 is along y-spatial direction, each of them is a 3-vector representing the direction</a:t>
            </a:r>
          </a:p>
          <a:p>
            <a:r>
              <a:rPr lang="en-US" altLang="zh-CN"/>
              <a:t>in the spin space.</a:t>
            </a:r>
          </a:p>
          <a:p>
            <a:endParaRPr lang="en-US" altLang="zh-CN"/>
          </a:p>
          <a:p>
            <a:r>
              <a:rPr lang="en-US" altLang="zh-CN"/>
              <a:t>This is a generalization of the Ferromagnetic order parameter, which is the total spin moment.</a:t>
            </a:r>
          </a:p>
          <a:p>
            <a:r>
              <a:rPr lang="en-US" altLang="zh-CN"/>
              <a:t>This definition can be straight forwardly generalized into arbitrary partial wave channels by </a:t>
            </a:r>
          </a:p>
          <a:p>
            <a:r>
              <a:rPr lang="en-US" altLang="zh-CN"/>
              <a:t>Replacing the angular form factors.</a:t>
            </a:r>
          </a:p>
          <a:p>
            <a:endParaRPr lang="en-US" altLang="zh-CN"/>
          </a:p>
          <a:p>
            <a:endParaRPr lang="en-US" altLang="zh-CN"/>
          </a:p>
          <a:p>
            <a:endParaRPr lang="en-US" altLang="zh-CN"/>
          </a:p>
          <a:p>
            <a:r>
              <a:rPr lang="en-US" altLang="zh-CN"/>
              <a:t>It is straightforward to generalize this definition to arbitrary   channel by replacing the</a:t>
            </a:r>
          </a:p>
          <a:p>
            <a:r>
              <a:rPr lang="en-US" altLang="zh-CN"/>
              <a:t>corresponding angular form factors.  The physical meaning of the order parameter is </a:t>
            </a:r>
          </a:p>
          <a:p>
            <a:r>
              <a:rPr lang="en-US" altLang="zh-CN"/>
              <a:t>the  multipole spin component over the FS. Here are the symmetry constrains of the theory. </a:t>
            </a:r>
          </a:p>
          <a:p>
            <a:r>
              <a:rPr lang="en-US" altLang="zh-CN"/>
              <a:t>The theory should satisfy rotational symmetry in both spin and orbital space, as well as</a:t>
            </a:r>
          </a:p>
          <a:p>
            <a:r>
              <a:rPr lang="en-US" altLang="zh-CN"/>
              <a:t>parity and time reversal.  </a:t>
            </a:r>
          </a:p>
          <a:p>
            <a:endParaRPr lang="en-US" altLang="zh-CN"/>
          </a:p>
          <a:p>
            <a:endParaRPr lang="en-US" altLang="zh-CN"/>
          </a:p>
        </p:txBody>
      </p:sp>
    </p:spTree>
    <p:extLst>
      <p:ext uri="{BB962C8B-B14F-4D97-AF65-F5344CB8AC3E}">
        <p14:creationId xmlns:p14="http://schemas.microsoft.com/office/powerpoint/2010/main" val="3360666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66BB6A-2995-4BBC-ABE6-571C05EBFF28}" type="slidenum">
              <a:rPr lang="en-US" altLang="zh-CN">
                <a:solidFill>
                  <a:srgbClr val="000000"/>
                </a:solidFill>
              </a:rPr>
              <a:pPr/>
              <a:t>24</a:t>
            </a:fld>
            <a:endParaRPr lang="en-US" altLang="zh-CN">
              <a:solidFill>
                <a:srgbClr val="000000"/>
              </a:solidFill>
            </a:endParaRPr>
          </a:p>
        </p:txBody>
      </p:sp>
      <p:sp>
        <p:nvSpPr>
          <p:cNvPr id="731138" name="Rectangle 2"/>
          <p:cNvSpPr>
            <a:spLocks noGrp="1" noRot="1" noChangeAspect="1" noChangeArrowheads="1" noTextEdit="1"/>
          </p:cNvSpPr>
          <p:nvPr>
            <p:ph type="sldImg"/>
          </p:nvPr>
        </p:nvSpPr>
        <p:spPr>
          <a:ln/>
        </p:spPr>
      </p:sp>
      <p:sp>
        <p:nvSpPr>
          <p:cNvPr id="731139" name="Rectangle 3"/>
          <p:cNvSpPr>
            <a:spLocks noGrp="1" noChangeArrowheads="1"/>
          </p:cNvSpPr>
          <p:nvPr>
            <p:ph type="body" idx="1"/>
          </p:nvPr>
        </p:nvSpPr>
        <p:spPr/>
        <p:txBody>
          <a:bodyPr/>
          <a:lstStyle/>
          <a:p>
            <a:r>
              <a:rPr lang="en-US">
                <a:ea typeface="宋体" panose="02010600030101010101" pitchFamily="2" charset="-122"/>
              </a:rPr>
              <a:t>This is the o</a:t>
            </a:r>
            <a:r>
              <a:rPr lang="en-US" noProof="1">
                <a:ea typeface="宋体" panose="02010600030101010101" pitchFamily="2" charset="-122"/>
              </a:rPr>
              <a:t>u</a:t>
            </a:r>
            <a:r>
              <a:rPr lang="en-US">
                <a:ea typeface="宋体" panose="02010600030101010101" pitchFamily="2" charset="-122"/>
              </a:rPr>
              <a:t>r</a:t>
            </a:r>
            <a:r>
              <a:rPr lang="en-US" noProof="1">
                <a:ea typeface="宋体" panose="02010600030101010101" pitchFamily="2" charset="-122"/>
              </a:rPr>
              <a:t> </a:t>
            </a:r>
            <a:r>
              <a:rPr lang="en-US">
                <a:ea typeface="宋体" panose="02010600030101010101" pitchFamily="2" charset="-122"/>
              </a:rPr>
              <a:t>inter</a:t>
            </a:r>
            <a:r>
              <a:rPr lang="en-US" noProof="1">
                <a:ea typeface="宋体" panose="02010600030101010101" pitchFamily="2" charset="-122"/>
              </a:rPr>
              <a:t>-</a:t>
            </a:r>
            <a:r>
              <a:rPr lang="en-US">
                <a:ea typeface="宋体" panose="02010600030101010101" pitchFamily="2" charset="-122"/>
              </a:rPr>
              <a:t>action Hamiltonian, which represents the spin-current spin</a:t>
            </a:r>
            <a:r>
              <a:rPr lang="en-US" noProof="1">
                <a:ea typeface="宋体" panose="02010600030101010101" pitchFamily="2" charset="-122"/>
              </a:rPr>
              <a:t>-</a:t>
            </a:r>
            <a:r>
              <a:rPr lang="en-US">
                <a:ea typeface="宋体" panose="02010600030101010101" pitchFamily="2" charset="-122"/>
              </a:rPr>
              <a:t>current interactions.</a:t>
            </a:r>
            <a:r>
              <a:rPr lang="en-US" noProof="1">
                <a:ea typeface="宋体" panose="02010600030101010101" pitchFamily="2" charset="-122"/>
              </a:rPr>
              <a:t> </a:t>
            </a:r>
            <a:br>
              <a:rPr lang="en-US">
                <a:ea typeface="宋体" panose="02010600030101010101" pitchFamily="2" charset="-122"/>
              </a:rPr>
            </a:br>
            <a:r>
              <a:rPr lang="en-US" noProof="1">
                <a:ea typeface="宋体" panose="02010600030101010101" pitchFamily="2" charset="-122"/>
              </a:rPr>
              <a:t>T</a:t>
            </a:r>
            <a:r>
              <a:rPr lang="en-US">
                <a:ea typeface="宋体" panose="02010600030101010101" pitchFamily="2" charset="-122"/>
              </a:rPr>
              <a:t>his interaction sounds a li</a:t>
            </a:r>
            <a:r>
              <a:rPr lang="en-US" noProof="1">
                <a:ea typeface="宋体" panose="02010600030101010101" pitchFamily="2" charset="-122"/>
              </a:rPr>
              <a:t>t</a:t>
            </a:r>
            <a:r>
              <a:rPr lang="en-US">
                <a:ea typeface="宋体" panose="02010600030101010101" pitchFamily="2" charset="-122"/>
              </a:rPr>
              <a:t>tle bit unreali</a:t>
            </a:r>
            <a:r>
              <a:rPr lang="en-US" noProof="1">
                <a:ea typeface="宋体" panose="02010600030101010101" pitchFamily="2" charset="-122"/>
              </a:rPr>
              <a:t>s</a:t>
            </a:r>
            <a:r>
              <a:rPr lang="en-US">
                <a:ea typeface="宋体" panose="02010600030101010101" pitchFamily="2" charset="-122"/>
              </a:rPr>
              <a:t>tic, but actually </a:t>
            </a:r>
            <a:r>
              <a:rPr lang="en-US" noProof="1">
                <a:ea typeface="宋体" panose="02010600030101010101" pitchFamily="2" charset="-122"/>
              </a:rPr>
              <a:t>qu</a:t>
            </a:r>
            <a:r>
              <a:rPr lang="en-US">
                <a:ea typeface="宋体" panose="02010600030101010101" pitchFamily="2" charset="-122"/>
              </a:rPr>
              <a:t>ite  reason</a:t>
            </a:r>
            <a:r>
              <a:rPr lang="en-US" noProof="1">
                <a:ea typeface="宋体" panose="02010600030101010101" pitchFamily="2" charset="-122"/>
              </a:rPr>
              <a:t>a</a:t>
            </a:r>
            <a:r>
              <a:rPr lang="en-US">
                <a:ea typeface="宋体" panose="02010600030101010101" pitchFamily="2" charset="-122"/>
              </a:rPr>
              <a:t>ble</a:t>
            </a:r>
            <a:r>
              <a:rPr lang="en-US" noProof="1">
                <a:ea typeface="宋体" panose="02010600030101010101" pitchFamily="2" charset="-122"/>
              </a:rPr>
              <a:t>,</a:t>
            </a:r>
            <a:r>
              <a:rPr lang="en-US">
                <a:ea typeface="宋体" panose="02010600030101010101" pitchFamily="2" charset="-122"/>
              </a:rPr>
              <a:t> b</a:t>
            </a:r>
            <a:r>
              <a:rPr lang="en-US" noProof="1">
                <a:ea typeface="宋体" panose="02010600030101010101" pitchFamily="2" charset="-122"/>
              </a:rPr>
              <a:t>e</a:t>
            </a:r>
            <a:r>
              <a:rPr lang="en-US">
                <a:ea typeface="宋体" panose="02010600030101010101" pitchFamily="2" charset="-122"/>
              </a:rPr>
              <a:t>cause it</a:t>
            </a:r>
          </a:p>
          <a:p>
            <a:r>
              <a:rPr lang="en-US">
                <a:ea typeface="宋体" panose="02010600030101010101" pitchFamily="2" charset="-122"/>
              </a:rPr>
              <a:t>is the </a:t>
            </a:r>
            <a:r>
              <a:rPr lang="en-US" noProof="1">
                <a:ea typeface="宋体" panose="02010600030101010101" pitchFamily="2" charset="-122"/>
              </a:rPr>
              <a:t>s</a:t>
            </a:r>
            <a:r>
              <a:rPr lang="en-US">
                <a:ea typeface="宋体" panose="02010600030101010101" pitchFamily="2" charset="-122"/>
              </a:rPr>
              <a:t>implest non-s-wave exchange interaction.</a:t>
            </a:r>
          </a:p>
          <a:p>
            <a:endParaRPr lang="en-US">
              <a:ea typeface="宋体" panose="02010600030101010101" pitchFamily="2" charset="-122"/>
            </a:endParaRPr>
          </a:p>
          <a:p>
            <a:r>
              <a:rPr lang="en-US" noProof="1">
                <a:ea typeface="宋体" panose="02010600030101010101" pitchFamily="2" charset="-122"/>
              </a:rPr>
              <a:t>F</a:t>
            </a:r>
            <a:r>
              <a:rPr lang="en-US">
                <a:ea typeface="宋体" panose="02010600030101010101" pitchFamily="2" charset="-122"/>
              </a:rPr>
              <a:t>o</a:t>
            </a:r>
            <a:r>
              <a:rPr lang="en-US" noProof="1">
                <a:ea typeface="宋体" panose="02010600030101010101" pitchFamily="2" charset="-122"/>
              </a:rPr>
              <a:t>l</a:t>
            </a:r>
            <a:r>
              <a:rPr lang="en-US">
                <a:ea typeface="宋体" panose="02010600030101010101" pitchFamily="2" charset="-122"/>
              </a:rPr>
              <a:t>l</a:t>
            </a:r>
            <a:r>
              <a:rPr lang="en-US" noProof="1">
                <a:ea typeface="宋体" panose="02010600030101010101" pitchFamily="2" charset="-122"/>
              </a:rPr>
              <a:t>o</a:t>
            </a:r>
            <a:r>
              <a:rPr lang="en-US">
                <a:ea typeface="宋体" panose="02010600030101010101" pitchFamily="2" charset="-122"/>
              </a:rPr>
              <a:t>wing the standard</a:t>
            </a:r>
            <a:r>
              <a:rPr lang="en-US" noProof="1">
                <a:ea typeface="宋体" panose="02010600030101010101" pitchFamily="2" charset="-122"/>
              </a:rPr>
              <a:t> </a:t>
            </a:r>
            <a:r>
              <a:rPr lang="en-US">
                <a:ea typeface="宋体" panose="02010600030101010101" pitchFamily="2" charset="-122"/>
              </a:rPr>
              <a:t>mean</a:t>
            </a:r>
            <a:r>
              <a:rPr lang="en-US" noProof="1">
                <a:ea typeface="宋体" panose="02010600030101010101" pitchFamily="2" charset="-122"/>
              </a:rPr>
              <a:t> </a:t>
            </a:r>
            <a:r>
              <a:rPr lang="en-US">
                <a:ea typeface="宋体" panose="02010600030101010101" pitchFamily="2" charset="-122"/>
              </a:rPr>
              <a:t>field</a:t>
            </a:r>
            <a:r>
              <a:rPr lang="en-US" noProof="1">
                <a:ea typeface="宋体" panose="02010600030101010101" pitchFamily="2" charset="-122"/>
              </a:rPr>
              <a:t> </a:t>
            </a:r>
            <a:r>
              <a:rPr lang="en-US">
                <a:ea typeface="宋体" panose="02010600030101010101" pitchFamily="2" charset="-122"/>
              </a:rPr>
              <a:t>pr</a:t>
            </a:r>
            <a:r>
              <a:rPr lang="en-US" noProof="1">
                <a:ea typeface="宋体" panose="02010600030101010101" pitchFamily="2" charset="-122"/>
              </a:rPr>
              <a:t>oc</a:t>
            </a:r>
            <a:r>
              <a:rPr lang="en-US">
                <a:ea typeface="宋体" panose="02010600030101010101" pitchFamily="2" charset="-122"/>
              </a:rPr>
              <a:t>edure, we perform the mean field decoupling, and arrive</a:t>
            </a:r>
          </a:p>
          <a:p>
            <a:r>
              <a:rPr lang="en-US">
                <a:ea typeface="宋体" panose="02010600030101010101" pitchFamily="2" charset="-122"/>
              </a:rPr>
              <a:t>at </a:t>
            </a:r>
            <a:r>
              <a:rPr lang="en-US" noProof="1">
                <a:ea typeface="宋体" panose="02010600030101010101" pitchFamily="2" charset="-122"/>
              </a:rPr>
              <a:t>t</a:t>
            </a:r>
            <a:r>
              <a:rPr lang="en-US">
                <a:ea typeface="宋体" panose="02010600030101010101" pitchFamily="2" charset="-122"/>
              </a:rPr>
              <a:t>he mean field Hamiltonian. In order to determine the possible phase structure</a:t>
            </a:r>
            <a:r>
              <a:rPr lang="en-US" noProof="1">
                <a:ea typeface="宋体" panose="02010600030101010101" pitchFamily="2" charset="-122"/>
              </a:rPr>
              <a:t>,</a:t>
            </a:r>
            <a:r>
              <a:rPr lang="en-US">
                <a:ea typeface="宋体" panose="02010600030101010101" pitchFamily="2" charset="-122"/>
              </a:rPr>
              <a:t> we construct</a:t>
            </a:r>
            <a:r>
              <a:rPr lang="en-US" altLang="zh-CN"/>
              <a:t> the </a:t>
            </a:r>
          </a:p>
          <a:p>
            <a:r>
              <a:rPr lang="en-US" altLang="zh-CN"/>
              <a:t>GL free energy up to the quartic level, which satisfies all the symmetry constraint. </a:t>
            </a:r>
          </a:p>
          <a:p>
            <a:r>
              <a:rPr lang="en-US" altLang="zh-CN"/>
              <a:t>The coefficients can be calculated. The coefficient of the</a:t>
            </a:r>
          </a:p>
          <a:p>
            <a:r>
              <a:rPr lang="en-US" altLang="zh-CN"/>
              <a:t>quardratic term r is important. If r goes negative, instability occurs. We have two quartic terms. </a:t>
            </a:r>
          </a:p>
          <a:p>
            <a:r>
              <a:rPr lang="en-US" altLang="zh-CN"/>
              <a:t>The sign of the v2 is also important. Whether it is positive or negative gives two different </a:t>
            </a:r>
          </a:p>
          <a:p>
            <a:r>
              <a:rPr lang="en-US" altLang="zh-CN"/>
              <a:t>resultant phases.</a:t>
            </a:r>
          </a:p>
          <a:p>
            <a:r>
              <a:rPr lang="en-US" altLang="zh-CN"/>
              <a:t>.</a:t>
            </a:r>
          </a:p>
          <a:p>
            <a:r>
              <a:rPr lang="en-US" altLang="zh-CN"/>
              <a:t>If v2 is positive, then it favors a colinear pattern of n1 and n2, giving rise to the alpha phase.</a:t>
            </a:r>
          </a:p>
          <a:p>
            <a:r>
              <a:rPr lang="en-US" altLang="zh-CN"/>
              <a:t>If v2 is negative, it favors an orthogonal configuration of n1 and n2, giving rise the beta phase.</a:t>
            </a:r>
          </a:p>
          <a:p>
            <a:r>
              <a:rPr lang="en-US" altLang="zh-CN"/>
              <a:t>*************************************************************************  </a:t>
            </a:r>
          </a:p>
          <a:p>
            <a:r>
              <a:rPr lang="en-US" altLang="zh-CN"/>
              <a:t>Q: For superconducting, GL equation is valid close to Tc.</a:t>
            </a:r>
          </a:p>
          <a:p>
            <a:r>
              <a:rPr lang="en-US" altLang="zh-CN"/>
              <a:t>Here why it is valid at zero temperature?</a:t>
            </a:r>
          </a:p>
          <a:p>
            <a:endParaRPr lang="en-US" altLang="zh-CN"/>
          </a:p>
        </p:txBody>
      </p:sp>
    </p:spTree>
    <p:extLst>
      <p:ext uri="{BB962C8B-B14F-4D97-AF65-F5344CB8AC3E}">
        <p14:creationId xmlns:p14="http://schemas.microsoft.com/office/powerpoint/2010/main" val="2323523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0EDAF7-6FCB-4894-8474-0AEEC364B3C8}" type="slidenum">
              <a:rPr lang="en-US" altLang="zh-CN">
                <a:solidFill>
                  <a:srgbClr val="000000"/>
                </a:solidFill>
              </a:rPr>
              <a:pPr/>
              <a:t>25</a:t>
            </a:fld>
            <a:endParaRPr lang="en-US" altLang="zh-CN">
              <a:solidFill>
                <a:srgbClr val="000000"/>
              </a:solidFill>
            </a:endParaRPr>
          </a:p>
        </p:txBody>
      </p:sp>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r>
              <a:rPr lang="en-US" altLang="zh-CN"/>
              <a:t>Now we are ready to present the resultant phases in the spin channel Pomeranchuk instabilities. </a:t>
            </a:r>
          </a:p>
          <a:p>
            <a:r>
              <a:rPr lang="en-US" altLang="zh-CN"/>
              <a:t>We still take the F1a channel as an example: 1 means p-wave, a means spin triplet.</a:t>
            </a:r>
          </a:p>
          <a:p>
            <a:r>
              <a:rPr lang="en-US" altLang="zh-CN"/>
              <a:t>This is the isotropic phase we have presented. Let me summarize it. It is an isotropic</a:t>
            </a:r>
          </a:p>
          <a:p>
            <a:r>
              <a:rPr lang="en-US" altLang="zh-CN"/>
              <a:t>phase, with SO coupling sigma dot k type. The FSs remains circular in this phase.</a:t>
            </a:r>
          </a:p>
          <a:p>
            <a:r>
              <a:rPr lang="en-US" altLang="zh-CN"/>
              <a:t>The p-wave distortion exhibit in the spin channel. We dub this phase as beta phase.</a:t>
            </a:r>
          </a:p>
          <a:p>
            <a:endParaRPr lang="en-US" altLang="zh-CN"/>
          </a:p>
          <a:p>
            <a:r>
              <a:rPr lang="en-US" altLang="zh-CN"/>
              <a:t>This phase has an anisotropic version dubbed alpha phase. In this phase, the p-wave</a:t>
            </a:r>
          </a:p>
          <a:p>
            <a:r>
              <a:rPr lang="en-US" altLang="zh-CN"/>
              <a:t>distortion exhibits in the orbit channel. The spin up FS is shifted to right, and spin</a:t>
            </a:r>
          </a:p>
          <a:p>
            <a:r>
              <a:rPr lang="en-US" altLang="zh-CN"/>
              <a:t>down FS is shifted to left. This phase was first studied by Jorge many years ago</a:t>
            </a:r>
          </a:p>
          <a:p>
            <a:r>
              <a:rPr lang="en-US" altLang="zh-CN"/>
              <a:t>in the context of transition metal Cr. Both phases are the high partial wave </a:t>
            </a:r>
          </a:p>
          <a:p>
            <a:r>
              <a:rPr lang="en-US" altLang="zh-CN"/>
              <a:t>channel generalization of ferromagnetism.</a:t>
            </a:r>
          </a:p>
          <a:p>
            <a:endParaRPr lang="en-US" altLang="zh-CN"/>
          </a:p>
          <a:p>
            <a:r>
              <a:rPr lang="en-US" altLang="zh-CN"/>
              <a:t>We use these terminology alpha and beta phase because they are p-h </a:t>
            </a:r>
          </a:p>
          <a:p>
            <a:r>
              <a:rPr lang="en-US" altLang="zh-CN"/>
              <a:t>channel analogy to the He-3 superfluid phases A and B.</a:t>
            </a:r>
          </a:p>
          <a:p>
            <a:endParaRPr lang="en-US" altLang="zh-CN"/>
          </a:p>
        </p:txBody>
      </p:sp>
    </p:spTree>
    <p:extLst>
      <p:ext uri="{BB962C8B-B14F-4D97-AF65-F5344CB8AC3E}">
        <p14:creationId xmlns:p14="http://schemas.microsoft.com/office/powerpoint/2010/main" val="3386881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39A86-70EC-479B-9F4B-EE8BB4071AE9}" type="slidenum">
              <a:rPr lang="en-US" altLang="zh-CN">
                <a:solidFill>
                  <a:srgbClr val="000000"/>
                </a:solidFill>
              </a:rPr>
              <a:pPr/>
              <a:t>26</a:t>
            </a:fld>
            <a:endParaRPr lang="en-US" altLang="zh-CN">
              <a:solidFill>
                <a:srgbClr val="000000"/>
              </a:solidFill>
            </a:endParaRPr>
          </a:p>
        </p:txBody>
      </p:sp>
      <p:sp>
        <p:nvSpPr>
          <p:cNvPr id="1283074" name="Rectangle 2"/>
          <p:cNvSpPr>
            <a:spLocks noGrp="1" noRot="1" noChangeAspect="1" noChangeArrowheads="1" noTextEdit="1"/>
          </p:cNvSpPr>
          <p:nvPr>
            <p:ph type="sldImg"/>
          </p:nvPr>
        </p:nvSpPr>
        <p:spPr>
          <a:ln/>
        </p:spPr>
      </p:sp>
      <p:sp>
        <p:nvSpPr>
          <p:cNvPr id="1283075" name="Rectangle 3"/>
          <p:cNvSpPr>
            <a:spLocks noGrp="1" noChangeArrowheads="1"/>
          </p:cNvSpPr>
          <p:nvPr>
            <p:ph type="body" idx="1"/>
          </p:nvPr>
        </p:nvSpPr>
        <p:spPr/>
        <p:txBody>
          <a:bodyPr/>
          <a:lstStyle/>
          <a:p>
            <a:r>
              <a:rPr lang="en-US" altLang="zh-CN"/>
              <a:t>Now let us check the beta-phases. They exhibit vortex structure in the momentum space.</a:t>
            </a:r>
          </a:p>
          <a:p>
            <a:r>
              <a:rPr lang="en-US" altLang="zh-CN"/>
              <a:t>By choosing different order parameter configuration, we arrive a number of SO couplings.</a:t>
            </a:r>
          </a:p>
          <a:p>
            <a:r>
              <a:rPr lang="en-US" altLang="zh-CN"/>
              <a:t>This is the sigma . k type SO coupling, it’s a vortex in the momentum space with winding number 1.</a:t>
            </a:r>
          </a:p>
          <a:p>
            <a:r>
              <a:rPr lang="en-US" altLang="zh-CN"/>
              <a:t>If we perform a global spin rotation around the z-axis 90 degree,  n1</a:t>
            </a:r>
            <a:r>
              <a:rPr lang="en-US" altLang="zh-CN">
                <a:sym typeface="Wingdings" panose="05000000000000000000" pitchFamily="2" charset="2"/>
              </a:rPr>
              <a:t> n2, n2-n1, </a:t>
            </a:r>
            <a:r>
              <a:rPr lang="en-US" altLang="zh-CN"/>
              <a:t>we arrive at the Rashba coupling.</a:t>
            </a:r>
          </a:p>
          <a:p>
            <a:r>
              <a:rPr lang="en-US" altLang="zh-CN"/>
              <a:t>If we rotation around x-axis 180 degree, n1</a:t>
            </a:r>
            <a:r>
              <a:rPr lang="en-US" altLang="zh-CN">
                <a:sym typeface="Wingdings" panose="05000000000000000000" pitchFamily="2" charset="2"/>
              </a:rPr>
              <a:t>n1, n2-n2</a:t>
            </a:r>
            <a:r>
              <a:rPr lang="en-US" altLang="zh-CN"/>
              <a:t> we arrive at (2D) Dresselhaus coupling, and the</a:t>
            </a:r>
          </a:p>
          <a:p>
            <a:r>
              <a:rPr lang="en-US" altLang="zh-CN"/>
              <a:t>winding number changes from 1 to -1.</a:t>
            </a:r>
          </a:p>
          <a:p>
            <a:r>
              <a:rPr lang="en-US" altLang="zh-CN"/>
              <a:t>The remaining symmetry in these phases are SO(2) generated by a suitable defined total angular momentum.</a:t>
            </a:r>
          </a:p>
          <a:p>
            <a:endParaRPr lang="en-US" altLang="zh-CN"/>
          </a:p>
          <a:p>
            <a:endParaRPr lang="en-US" altLang="zh-CN"/>
          </a:p>
        </p:txBody>
      </p:sp>
    </p:spTree>
    <p:extLst>
      <p:ext uri="{BB962C8B-B14F-4D97-AF65-F5344CB8AC3E}">
        <p14:creationId xmlns:p14="http://schemas.microsoft.com/office/powerpoint/2010/main" val="3169686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AD42A0-4929-4069-A116-9AE734674CF7}" type="slidenum">
              <a:rPr lang="en-US" altLang="zh-CN">
                <a:solidFill>
                  <a:srgbClr val="000000"/>
                </a:solidFill>
              </a:rPr>
              <a:pPr/>
              <a:t>27</a:t>
            </a:fld>
            <a:endParaRPr lang="en-US" altLang="zh-CN">
              <a:solidFill>
                <a:srgbClr val="000000"/>
              </a:solidFill>
            </a:endParaRPr>
          </a:p>
        </p:txBody>
      </p:sp>
      <p:sp>
        <p:nvSpPr>
          <p:cNvPr id="1331202" name="Rectangle 2"/>
          <p:cNvSpPr>
            <a:spLocks noGrp="1" noRot="1" noChangeAspect="1" noChangeArrowheads="1" noTextEdit="1"/>
          </p:cNvSpPr>
          <p:nvPr>
            <p:ph type="sldImg"/>
          </p:nvPr>
        </p:nvSpPr>
        <p:spPr>
          <a:ln/>
        </p:spPr>
      </p:sp>
      <p:sp>
        <p:nvSpPr>
          <p:cNvPr id="1331203" name="Rectangle 3"/>
          <p:cNvSpPr>
            <a:spLocks noGrp="1" noChangeArrowheads="1"/>
          </p:cNvSpPr>
          <p:nvPr>
            <p:ph type="body" idx="1"/>
          </p:nvPr>
        </p:nvSpPr>
        <p:spPr/>
        <p:txBody>
          <a:bodyPr/>
          <a:lstStyle/>
          <a:p>
            <a:endParaRPr lang="en-US" altLang="zh-CN"/>
          </a:p>
        </p:txBody>
      </p:sp>
    </p:spTree>
    <p:extLst>
      <p:ext uri="{BB962C8B-B14F-4D97-AF65-F5344CB8AC3E}">
        <p14:creationId xmlns:p14="http://schemas.microsoft.com/office/powerpoint/2010/main" val="2975508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E864F-EFB7-4288-9CA2-ACD6F28FF508}" type="slidenum">
              <a:rPr lang="en-US" altLang="zh-CN">
                <a:solidFill>
                  <a:srgbClr val="000000"/>
                </a:solidFill>
              </a:rPr>
              <a:pPr/>
              <a:t>28</a:t>
            </a:fld>
            <a:endParaRPr lang="en-US" altLang="zh-CN">
              <a:solidFill>
                <a:srgbClr val="000000"/>
              </a:solidFill>
            </a:endParaRPr>
          </a:p>
        </p:txBody>
      </p:sp>
      <p:sp>
        <p:nvSpPr>
          <p:cNvPr id="1395714" name="Rectangle 2"/>
          <p:cNvSpPr>
            <a:spLocks noGrp="1" noRot="1" noChangeAspect="1" noChangeArrowheads="1" noTextEdit="1"/>
          </p:cNvSpPr>
          <p:nvPr>
            <p:ph type="sldImg"/>
          </p:nvPr>
        </p:nvSpPr>
        <p:spPr>
          <a:ln/>
        </p:spPr>
      </p:sp>
      <p:sp>
        <p:nvSpPr>
          <p:cNvPr id="1395715" name="Rectangle 3"/>
          <p:cNvSpPr>
            <a:spLocks noGrp="1" noChangeArrowheads="1"/>
          </p:cNvSpPr>
          <p:nvPr>
            <p:ph type="body" idx="1"/>
          </p:nvPr>
        </p:nvSpPr>
        <p:spPr/>
        <p:txBody>
          <a:bodyPr/>
          <a:lstStyle/>
          <a:p>
            <a:r>
              <a:rPr lang="en-US" altLang="zh-CN"/>
              <a:t>We use the RPA approximation to calculate the fluctuation kernel around the mean field saddle point.</a:t>
            </a:r>
          </a:p>
          <a:p>
            <a:r>
              <a:rPr lang="en-US" altLang="zh-CN"/>
              <a:t>Let us begin with the alpha-phases. The alpha phases break rotational symmetries both in the orbital</a:t>
            </a:r>
          </a:p>
          <a:p>
            <a:r>
              <a:rPr lang="en-US" altLang="zh-CN"/>
              <a:t>and spin channels, so the GS modes can be classified into density channel modes and spin </a:t>
            </a:r>
          </a:p>
          <a:p>
            <a:r>
              <a:rPr lang="en-US" altLang="zh-CN"/>
              <a:t>channel modes.</a:t>
            </a:r>
          </a:p>
          <a:p>
            <a:endParaRPr lang="en-US" altLang="zh-CN"/>
          </a:p>
          <a:p>
            <a:r>
              <a:rPr lang="en-US" altLang="zh-CN"/>
              <a:t>The density channel GS mode is the just oscillation of the distorted FS.</a:t>
            </a:r>
          </a:p>
          <a:p>
            <a:r>
              <a:rPr lang="en-US" altLang="zh-CN"/>
              <a:t>We assume the FS distortion along the x-direction with spin along z-direction.</a:t>
            </a:r>
          </a:p>
          <a:p>
            <a:r>
              <a:rPr lang="en-US" altLang="zh-CN"/>
              <a:t>Then this GS mode is overdamped because of the Landau damping.</a:t>
            </a:r>
          </a:p>
          <a:p>
            <a:r>
              <a:rPr lang="en-US" altLang="zh-CN"/>
              <a:t>This damping effect is anisotropic, depending on the propagation directions.</a:t>
            </a:r>
          </a:p>
          <a:p>
            <a:r>
              <a:rPr lang="en-US" altLang="zh-CN"/>
              <a:t>For l=1, this mode is maximally damped along the x-direction.</a:t>
            </a:r>
          </a:p>
          <a:p>
            <a:r>
              <a:rPr lang="en-US" altLang="zh-CN"/>
              <a:t>As q varies from the x-direction, the damping becomes smaller,</a:t>
            </a:r>
          </a:p>
          <a:p>
            <a:r>
              <a:rPr lang="en-US" altLang="zh-CN"/>
              <a:t>becomes underdamped if q is along the y-direction.</a:t>
            </a:r>
          </a:p>
        </p:txBody>
      </p:sp>
    </p:spTree>
    <p:extLst>
      <p:ext uri="{BB962C8B-B14F-4D97-AF65-F5344CB8AC3E}">
        <p14:creationId xmlns:p14="http://schemas.microsoft.com/office/powerpoint/2010/main" val="1383073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DDA01A-49AC-4F01-9DEE-18185D2074D1}" type="slidenum">
              <a:rPr lang="en-US" altLang="zh-CN">
                <a:solidFill>
                  <a:srgbClr val="000000"/>
                </a:solidFill>
              </a:rPr>
              <a:pPr/>
              <a:t>29</a:t>
            </a:fld>
            <a:endParaRPr lang="en-US" altLang="zh-CN">
              <a:solidFill>
                <a:srgbClr val="000000"/>
              </a:solidFill>
            </a:endParaRPr>
          </a:p>
        </p:txBody>
      </p:sp>
      <p:sp>
        <p:nvSpPr>
          <p:cNvPr id="1379330" name="Rectangle 2"/>
          <p:cNvSpPr>
            <a:spLocks noGrp="1" noRot="1" noChangeAspect="1" noChangeArrowheads="1" noTextEdit="1"/>
          </p:cNvSpPr>
          <p:nvPr>
            <p:ph type="sldImg"/>
          </p:nvPr>
        </p:nvSpPr>
        <p:spPr>
          <a:ln/>
        </p:spPr>
      </p:sp>
      <p:sp>
        <p:nvSpPr>
          <p:cNvPr id="1379331" name="Rectangle 3"/>
          <p:cNvSpPr>
            <a:spLocks noGrp="1" noChangeArrowheads="1"/>
          </p:cNvSpPr>
          <p:nvPr>
            <p:ph type="body" idx="1"/>
          </p:nvPr>
        </p:nvSpPr>
        <p:spPr/>
        <p:txBody>
          <a:bodyPr/>
          <a:lstStyle/>
          <a:p>
            <a:r>
              <a:rPr lang="en-US" altLang="zh-CN"/>
              <a:t>Spin channel GS modes do not couple to neutron moments directly. However, they do carry spin quantum</a:t>
            </a:r>
          </a:p>
          <a:p>
            <a:r>
              <a:rPr lang="en-US" altLang="zh-CN"/>
              <a:t>numbers and thus couple to spin wave modes. </a:t>
            </a:r>
          </a:p>
          <a:p>
            <a:endParaRPr lang="en-US" altLang="zh-CN"/>
          </a:p>
          <a:p>
            <a:r>
              <a:rPr lang="en-US" altLang="zh-CN"/>
              <a:t>In the ordered alpha phase, it induces a resonant part in the transverse spin wave-excitations,</a:t>
            </a:r>
          </a:p>
          <a:p>
            <a:r>
              <a:rPr lang="en-US" altLang="zh-CN"/>
              <a:t>which can be detected in the non-elastic neutron scattering experiments.</a:t>
            </a:r>
          </a:p>
          <a:p>
            <a:r>
              <a:rPr lang="en-US" altLang="zh-CN"/>
              <a:t>Such a resonance peak only exhibit in the ordered phase, and vanishes in the disordered phase.</a:t>
            </a:r>
          </a:p>
          <a:p>
            <a:endParaRPr lang="en-US" altLang="zh-CN"/>
          </a:p>
        </p:txBody>
      </p:sp>
    </p:spTree>
    <p:extLst>
      <p:ext uri="{BB962C8B-B14F-4D97-AF65-F5344CB8AC3E}">
        <p14:creationId xmlns:p14="http://schemas.microsoft.com/office/powerpoint/2010/main" val="379813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99871B-85C0-422F-BF81-A00BF7FD3B27}" type="slidenum">
              <a:rPr lang="en-US" altLang="zh-CN">
                <a:solidFill>
                  <a:srgbClr val="000000"/>
                </a:solidFill>
              </a:rPr>
              <a:pPr/>
              <a:t>3</a:t>
            </a:fld>
            <a:endParaRPr lang="en-US" altLang="zh-CN">
              <a:solidFill>
                <a:srgbClr val="000000"/>
              </a:solidFill>
            </a:endParaRPr>
          </a:p>
        </p:txBody>
      </p:sp>
      <p:sp>
        <p:nvSpPr>
          <p:cNvPr id="1177602" name="Rectangle 2"/>
          <p:cNvSpPr>
            <a:spLocks noGrp="1" noRot="1" noChangeAspect="1" noChangeArrowheads="1" noTextEdit="1"/>
          </p:cNvSpPr>
          <p:nvPr>
            <p:ph type="sldImg"/>
          </p:nvPr>
        </p:nvSpPr>
        <p:spPr>
          <a:ln/>
        </p:spPr>
      </p:sp>
      <p:sp>
        <p:nvSpPr>
          <p:cNvPr id="1177603" name="Rectangle 3"/>
          <p:cNvSpPr>
            <a:spLocks noGrp="1" noChangeArrowheads="1"/>
          </p:cNvSpPr>
          <p:nvPr>
            <p:ph type="body" idx="1"/>
          </p:nvPr>
        </p:nvSpPr>
        <p:spPr/>
        <p:txBody>
          <a:bodyPr/>
          <a:lstStyle/>
          <a:p>
            <a:r>
              <a:rPr lang="en-US" altLang="zh-CN" dirty="0"/>
              <a:t>This is</a:t>
            </a:r>
            <a:r>
              <a:rPr lang="en-US" altLang="zh-CN" baseline="0" dirty="0"/>
              <a:t> the</a:t>
            </a:r>
            <a:r>
              <a:rPr lang="en-US" altLang="zh-CN" dirty="0"/>
              <a:t> introduction of</a:t>
            </a:r>
            <a:r>
              <a:rPr lang="en-US" altLang="zh-CN" baseline="0" dirty="0"/>
              <a:t> the talk.</a:t>
            </a:r>
            <a:r>
              <a:rPr lang="en-US" altLang="zh-CN" dirty="0"/>
              <a:t>  I will explain what is unconventional magnetism and show it has close connections to three important research directions of modern</a:t>
            </a:r>
            <a:r>
              <a:rPr lang="en-US" altLang="zh-CN" baseline="0" dirty="0"/>
              <a:t> condensed matter physics, including </a:t>
            </a:r>
            <a:r>
              <a:rPr lang="en-US" altLang="zh-CN" dirty="0"/>
              <a:t>unconventional superconductivity, anisotropic electron liquid state,</a:t>
            </a:r>
            <a:r>
              <a:rPr lang="en-US" altLang="zh-CN" baseline="0" dirty="0"/>
              <a:t> and spin-orbit coupling. </a:t>
            </a:r>
            <a:r>
              <a:rPr lang="en-US" altLang="zh-CN" dirty="0"/>
              <a:t>First, let</a:t>
            </a:r>
            <a:r>
              <a:rPr lang="en-US" altLang="zh-CN" baseline="0" dirty="0"/>
              <a:t> me</a:t>
            </a:r>
            <a:r>
              <a:rPr lang="en-US" altLang="zh-CN" dirty="0"/>
              <a:t> make</a:t>
            </a:r>
            <a:r>
              <a:rPr lang="en-US" altLang="zh-CN" baseline="0" dirty="0"/>
              <a:t> a </a:t>
            </a:r>
            <a:r>
              <a:rPr lang="en-US" altLang="zh-CN" dirty="0"/>
              <a:t>comparison</a:t>
            </a:r>
            <a:r>
              <a:rPr lang="en-US" altLang="zh-CN" baseline="0" dirty="0"/>
              <a:t> </a:t>
            </a:r>
            <a:r>
              <a:rPr lang="en-US" altLang="zh-CN" dirty="0"/>
              <a:t>between unconventional superconductivity and unconventional</a:t>
            </a:r>
            <a:r>
              <a:rPr lang="en-US" altLang="zh-CN" baseline="0" dirty="0"/>
              <a:t> </a:t>
            </a:r>
            <a:r>
              <a:rPr lang="en-US" altLang="zh-CN" dirty="0"/>
              <a:t>magnetism from</a:t>
            </a:r>
            <a:r>
              <a:rPr lang="en-US" altLang="zh-CN" baseline="0" dirty="0"/>
              <a:t> the perspective of</a:t>
            </a:r>
            <a:r>
              <a:rPr lang="en-US" altLang="zh-CN" dirty="0"/>
              <a:t> symmetry</a:t>
            </a:r>
            <a:r>
              <a:rPr lang="en-US" altLang="zh-CN" baseline="0" dirty="0"/>
              <a:t> properties --they share the same unconventional symmetry structures. </a:t>
            </a:r>
            <a:endParaRPr lang="en-US" altLang="zh-CN" dirty="0"/>
          </a:p>
          <a:p>
            <a:endParaRPr lang="en-US" altLang="zh-CN" dirty="0"/>
          </a:p>
          <a:p>
            <a:endParaRPr lang="en-US" altLang="zh-CN" dirty="0"/>
          </a:p>
        </p:txBody>
      </p:sp>
    </p:spTree>
    <p:extLst>
      <p:ext uri="{BB962C8B-B14F-4D97-AF65-F5344CB8AC3E}">
        <p14:creationId xmlns:p14="http://schemas.microsoft.com/office/powerpoint/2010/main" val="4021349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07F750-3802-4828-8D69-A703D09677B2}" type="slidenum">
              <a:rPr lang="en-US" altLang="zh-CN">
                <a:solidFill>
                  <a:srgbClr val="000000"/>
                </a:solidFill>
              </a:rPr>
              <a:pPr/>
              <a:t>30</a:t>
            </a:fld>
            <a:endParaRPr lang="en-US" altLang="zh-CN">
              <a:solidFill>
                <a:srgbClr val="000000"/>
              </a:solidFill>
            </a:endParaRPr>
          </a:p>
        </p:txBody>
      </p:sp>
      <p:sp>
        <p:nvSpPr>
          <p:cNvPr id="1364994" name="Rectangle 2"/>
          <p:cNvSpPr>
            <a:spLocks noGrp="1" noRot="1" noChangeAspect="1" noChangeArrowheads="1" noTextEdit="1"/>
          </p:cNvSpPr>
          <p:nvPr>
            <p:ph type="sldImg"/>
          </p:nvPr>
        </p:nvSpPr>
        <p:spPr>
          <a:ln/>
        </p:spPr>
      </p:sp>
      <p:sp>
        <p:nvSpPr>
          <p:cNvPr id="1364995" name="Rectangle 3"/>
          <p:cNvSpPr>
            <a:spLocks noGrp="1" noChangeArrowheads="1"/>
          </p:cNvSpPr>
          <p:nvPr>
            <p:ph type="body" idx="1"/>
          </p:nvPr>
        </p:nvSpPr>
        <p:spPr/>
        <p:txBody>
          <a:bodyPr/>
          <a:lstStyle/>
          <a:p>
            <a:r>
              <a:rPr lang="en-US" altLang="zh-CN"/>
              <a:t>Let us study the Goldstones in the beta phase. They are relative spin-orbit rotations.</a:t>
            </a:r>
          </a:p>
          <a:p>
            <a:r>
              <a:rPr lang="en-US" altLang="zh-CN"/>
              <a:t>For example, we fix the momentum unchanged, and only rotate the spin.</a:t>
            </a:r>
          </a:p>
          <a:p>
            <a:r>
              <a:rPr lang="en-US" altLang="zh-CN"/>
              <a:t>We have three different ways to rotate it, there are three GS modes.</a:t>
            </a:r>
          </a:p>
          <a:p>
            <a:endParaRPr lang="en-US" altLang="zh-CN"/>
          </a:p>
          <a:p>
            <a:r>
              <a:rPr lang="en-US" altLang="zh-CN"/>
              <a:t>Furthermore, we can classify them using the projection of angular momentum along z-aixs. </a:t>
            </a:r>
          </a:p>
          <a:p>
            <a:r>
              <a:rPr lang="en-US" altLang="zh-CN"/>
              <a:t>The z-axis is chosen along the direction of the GS modes proporgate.</a:t>
            </a:r>
          </a:p>
          <a:p>
            <a:r>
              <a:rPr lang="en-US" altLang="zh-CN"/>
              <a:t>There is one longitudinal and two transverse modes. The two transverse modes have</a:t>
            </a:r>
          </a:p>
          <a:p>
            <a:r>
              <a:rPr lang="en-US" altLang="zh-CN"/>
              <a:t>The opposite helicity.</a:t>
            </a:r>
          </a:p>
        </p:txBody>
      </p:sp>
    </p:spTree>
    <p:extLst>
      <p:ext uri="{BB962C8B-B14F-4D97-AF65-F5344CB8AC3E}">
        <p14:creationId xmlns:p14="http://schemas.microsoft.com/office/powerpoint/2010/main" val="2894295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A23CBC-6F7F-4068-864E-274B660EEE87}" type="slidenum">
              <a:rPr lang="en-US" altLang="zh-CN">
                <a:solidFill>
                  <a:srgbClr val="000000"/>
                </a:solidFill>
              </a:rPr>
              <a:pPr/>
              <a:t>31</a:t>
            </a:fld>
            <a:endParaRPr lang="en-US" altLang="zh-CN">
              <a:solidFill>
                <a:srgbClr val="000000"/>
              </a:solidFill>
            </a:endParaRPr>
          </a:p>
        </p:txBody>
      </p:sp>
      <p:sp>
        <p:nvSpPr>
          <p:cNvPr id="1294338" name="Rectangle 2"/>
          <p:cNvSpPr>
            <a:spLocks noGrp="1" noRot="1" noChangeAspect="1" noChangeArrowheads="1" noTextEdit="1"/>
          </p:cNvSpPr>
          <p:nvPr>
            <p:ph type="sldImg"/>
          </p:nvPr>
        </p:nvSpPr>
        <p:spPr>
          <a:ln/>
        </p:spPr>
      </p:sp>
      <p:sp>
        <p:nvSpPr>
          <p:cNvPr id="1294339" name="Rectangle 3"/>
          <p:cNvSpPr>
            <a:spLocks noGrp="1" noChangeArrowheads="1"/>
          </p:cNvSpPr>
          <p:nvPr>
            <p:ph type="body" idx="1"/>
          </p:nvPr>
        </p:nvSpPr>
        <p:spPr/>
        <p:txBody>
          <a:bodyPr/>
          <a:lstStyle/>
          <a:p>
            <a:r>
              <a:rPr lang="en-US" altLang="zh-CN"/>
              <a:t>This is the outline of the talk. First, there is a long introduction part. </a:t>
            </a:r>
          </a:p>
          <a:p>
            <a:r>
              <a:rPr lang="en-US" altLang="zh-CN"/>
              <a:t>I will explain our definition of unconventional magnetism,  and show</a:t>
            </a:r>
          </a:p>
          <a:p>
            <a:r>
              <a:rPr lang="en-US" altLang="zh-CN"/>
              <a:t>it has deep connections to various important research directions</a:t>
            </a:r>
          </a:p>
          <a:p>
            <a:r>
              <a:rPr lang="en-US" altLang="zh-CN"/>
              <a:t>in condensed matter physics.</a:t>
            </a:r>
          </a:p>
          <a:p>
            <a:endParaRPr lang="en-US" altLang="zh-CN"/>
          </a:p>
          <a:p>
            <a:r>
              <a:rPr lang="en-US" altLang="zh-CN"/>
              <a:t>Then I will explain the mechanism for the unconventional magnetic</a:t>
            </a:r>
          </a:p>
          <a:p>
            <a:r>
              <a:rPr lang="en-US" altLang="zh-CN"/>
              <a:t>phases as a result of Fermi surface instability. At last, I will discuss </a:t>
            </a:r>
          </a:p>
          <a:p>
            <a:r>
              <a:rPr lang="en-US" altLang="zh-CN"/>
              <a:t>possible directions of experimental realization and detections.</a:t>
            </a:r>
          </a:p>
          <a:p>
            <a:endParaRPr lang="en-US" altLang="zh-CN"/>
          </a:p>
          <a:p>
            <a:endParaRPr lang="en-US" altLang="zh-CN"/>
          </a:p>
        </p:txBody>
      </p:sp>
    </p:spTree>
    <p:extLst>
      <p:ext uri="{BB962C8B-B14F-4D97-AF65-F5344CB8AC3E}">
        <p14:creationId xmlns:p14="http://schemas.microsoft.com/office/powerpoint/2010/main" val="1760570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A6AAE8-D8D0-451F-B3DF-CAF4DBAEA7DF}" type="slidenum">
              <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p:txBody>
          <a:bodyPr/>
          <a:lstStyle/>
          <a:p>
            <a:r>
              <a:rPr lang="en-US" altLang="zh-CN"/>
              <a:t>Next let me summarize several possible direction for searching such phases.</a:t>
            </a:r>
          </a:p>
          <a:p>
            <a:r>
              <a:rPr lang="en-US" altLang="zh-CN"/>
              <a:t>First, the normal state of He-3. We know the ferromagnetic fluctuations in He-3 are very strong.</a:t>
            </a:r>
          </a:p>
          <a:p>
            <a:r>
              <a:rPr lang="en-US" altLang="zh-CN"/>
              <a:t>The F1a is negative and reasonably large, but still not large enough to pass the critical values.</a:t>
            </a:r>
          </a:p>
          <a:p>
            <a:r>
              <a:rPr lang="en-US" altLang="zh-CN"/>
              <a:t>Nevertheless, we can expect reasonably strong fluctuations in the F1a channel.</a:t>
            </a:r>
          </a:p>
          <a:p>
            <a:endParaRPr lang="en-US" altLang="zh-CN"/>
          </a:p>
          <a:p>
            <a:r>
              <a:rPr lang="en-US" altLang="zh-CN"/>
              <a:t>Another relevant system in the heavy fermion compound URu2Si2. A mysterious phase transition takes place</a:t>
            </a:r>
          </a:p>
          <a:p>
            <a:r>
              <a:rPr lang="en-US" altLang="zh-CN"/>
              <a:t>At 17 K. The specific heat exhibit a large anomaly. However, after 20 years research effort, the nature</a:t>
            </a:r>
          </a:p>
          <a:p>
            <a:r>
              <a:rPr lang="en-US" altLang="zh-CN"/>
              <a:t>of this transition is still unknown.  One interesting property of this phase transitions is that the</a:t>
            </a:r>
          </a:p>
          <a:p>
            <a:r>
              <a:rPr lang="en-US" altLang="zh-CN"/>
              <a:t>non-linear magnetic susceptibility also has a jump at the transition. </a:t>
            </a:r>
          </a:p>
          <a:p>
            <a:endParaRPr lang="en-US" altLang="zh-CN"/>
          </a:p>
          <a:p>
            <a:r>
              <a:rPr lang="en-US" altLang="zh-CN"/>
              <a:t>Recently, Varma proposed a helicity order as a candidate for the hidden order behavior, which is the alpha phase</a:t>
            </a:r>
          </a:p>
          <a:p>
            <a:r>
              <a:rPr lang="en-US" altLang="zh-CN"/>
              <a:t>in our language. They did the calculation for thermodynamic quantities, and fit the experiment reasonably well.</a:t>
            </a:r>
          </a:p>
          <a:p>
            <a:endParaRPr lang="en-US" altLang="zh-CN"/>
          </a:p>
          <a:p>
            <a:r>
              <a:rPr lang="en-US" altLang="zh-CN"/>
              <a:t>However, we need to bear in mind that this hidden order behavior is still highly debating.</a:t>
            </a:r>
          </a:p>
          <a:p>
            <a:r>
              <a:rPr lang="en-US" altLang="zh-CN"/>
              <a:t>For example, P. Coleman has another phase of incommensurate current order, </a:t>
            </a:r>
          </a:p>
          <a:p>
            <a:r>
              <a:rPr lang="en-US" altLang="zh-CN"/>
              <a:t>which breaks TR symmetry and results in incommensurate B field inside the sample.</a:t>
            </a:r>
          </a:p>
          <a:p>
            <a:endParaRPr lang="en-US" altLang="zh-CN"/>
          </a:p>
          <a:p>
            <a:r>
              <a:rPr lang="en-US" altLang="zh-CN"/>
              <a:t>There is an important experiment about the NMR line width broadening below Tc, </a:t>
            </a:r>
          </a:p>
          <a:p>
            <a:r>
              <a:rPr lang="en-US" altLang="zh-CN"/>
              <a:t>which scales with amplitude of the order parameter below Tc. It means that a random</a:t>
            </a:r>
          </a:p>
          <a:p>
            <a:r>
              <a:rPr lang="en-US" altLang="zh-CN"/>
              <a:t>magnetic field appears below Tc, and it should result from the order parameter.</a:t>
            </a:r>
          </a:p>
          <a:p>
            <a:r>
              <a:rPr lang="en-US" altLang="zh-CN"/>
              <a:t>In Varma’s senario, the random magnetic field is explain as the impurity induced spin moment.</a:t>
            </a:r>
          </a:p>
          <a:p>
            <a:r>
              <a:rPr lang="en-US" altLang="zh-CN"/>
              <a:t>In Coleman’ phase, it naturally arises from the orbit current.</a:t>
            </a:r>
          </a:p>
          <a:p>
            <a:r>
              <a:rPr lang="en-US" altLang="zh-CN"/>
              <a:t>My personal opinion is that Varma’s phase or the alpha phase obey TR symmetry</a:t>
            </a:r>
          </a:p>
          <a:p>
            <a:endParaRPr lang="en-US" altLang="zh-CN"/>
          </a:p>
        </p:txBody>
      </p:sp>
    </p:spTree>
    <p:extLst>
      <p:ext uri="{BB962C8B-B14F-4D97-AF65-F5344CB8AC3E}">
        <p14:creationId xmlns:p14="http://schemas.microsoft.com/office/powerpoint/2010/main" val="2550880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6BB6A-2995-4BBC-ABE6-571C05EBFF28}" type="slidenum">
              <a:rPr kumimoji="0" lang="en-US" altLang="zh-CN"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zh-CN"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731138" name="Rectangle 2"/>
          <p:cNvSpPr>
            <a:spLocks noGrp="1" noRot="1" noChangeAspect="1" noChangeArrowheads="1" noTextEdit="1"/>
          </p:cNvSpPr>
          <p:nvPr>
            <p:ph type="sldImg"/>
          </p:nvPr>
        </p:nvSpPr>
        <p:spPr>
          <a:ln/>
        </p:spPr>
      </p:sp>
      <p:sp>
        <p:nvSpPr>
          <p:cNvPr id="731139" name="Rectangle 3"/>
          <p:cNvSpPr>
            <a:spLocks noGrp="1" noChangeArrowheads="1"/>
          </p:cNvSpPr>
          <p:nvPr>
            <p:ph type="body" idx="1"/>
          </p:nvPr>
        </p:nvSpPr>
        <p:spPr/>
        <p:txBody>
          <a:bodyPr/>
          <a:lstStyle/>
          <a:p>
            <a:endParaRPr lang="en-US" altLang="zh-CN" dirty="0"/>
          </a:p>
        </p:txBody>
      </p:sp>
    </p:spTree>
    <p:extLst>
      <p:ext uri="{BB962C8B-B14F-4D97-AF65-F5344CB8AC3E}">
        <p14:creationId xmlns:p14="http://schemas.microsoft.com/office/powerpoint/2010/main" val="29076434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A23CBC-6F7F-4068-864E-274B660EEE87}" type="slidenum">
              <a:rPr lang="en-US" altLang="zh-CN">
                <a:solidFill>
                  <a:srgbClr val="000000"/>
                </a:solidFill>
              </a:rPr>
              <a:pPr/>
              <a:t>36</a:t>
            </a:fld>
            <a:endParaRPr lang="en-US" altLang="zh-CN">
              <a:solidFill>
                <a:srgbClr val="000000"/>
              </a:solidFill>
            </a:endParaRPr>
          </a:p>
        </p:txBody>
      </p:sp>
      <p:sp>
        <p:nvSpPr>
          <p:cNvPr id="1294338" name="Rectangle 2"/>
          <p:cNvSpPr>
            <a:spLocks noGrp="1" noRot="1" noChangeAspect="1" noChangeArrowheads="1" noTextEdit="1"/>
          </p:cNvSpPr>
          <p:nvPr>
            <p:ph type="sldImg"/>
          </p:nvPr>
        </p:nvSpPr>
        <p:spPr>
          <a:ln/>
        </p:spPr>
      </p:sp>
      <p:sp>
        <p:nvSpPr>
          <p:cNvPr id="1294339" name="Rectangle 3"/>
          <p:cNvSpPr>
            <a:spLocks noGrp="1" noChangeArrowheads="1"/>
          </p:cNvSpPr>
          <p:nvPr>
            <p:ph type="body" idx="1"/>
          </p:nvPr>
        </p:nvSpPr>
        <p:spPr/>
        <p:txBody>
          <a:bodyPr/>
          <a:lstStyle/>
          <a:p>
            <a:r>
              <a:rPr lang="en-US" altLang="zh-CN"/>
              <a:t>This is the outline of the talk. First, there is a long introduction part. </a:t>
            </a:r>
          </a:p>
          <a:p>
            <a:r>
              <a:rPr lang="en-US" altLang="zh-CN"/>
              <a:t>I will explain our definition of unconventional magnetism,  and show</a:t>
            </a:r>
          </a:p>
          <a:p>
            <a:r>
              <a:rPr lang="en-US" altLang="zh-CN"/>
              <a:t>it has deep connections to various important research directions</a:t>
            </a:r>
          </a:p>
          <a:p>
            <a:r>
              <a:rPr lang="en-US" altLang="zh-CN"/>
              <a:t>in condensed matter physics.</a:t>
            </a:r>
          </a:p>
          <a:p>
            <a:endParaRPr lang="en-US" altLang="zh-CN"/>
          </a:p>
          <a:p>
            <a:r>
              <a:rPr lang="en-US" altLang="zh-CN"/>
              <a:t>Then I will explain the mechanism for the unconventional magnetic</a:t>
            </a:r>
          </a:p>
          <a:p>
            <a:r>
              <a:rPr lang="en-US" altLang="zh-CN"/>
              <a:t>phases as a result of Fermi surface instability. At last, I will discuss </a:t>
            </a:r>
          </a:p>
          <a:p>
            <a:r>
              <a:rPr lang="en-US" altLang="zh-CN"/>
              <a:t>possible directions of experimental realization and detections.</a:t>
            </a:r>
          </a:p>
          <a:p>
            <a:endParaRPr lang="en-US" altLang="zh-CN"/>
          </a:p>
          <a:p>
            <a:endParaRPr lang="en-US" altLang="zh-CN"/>
          </a:p>
        </p:txBody>
      </p:sp>
    </p:spTree>
    <p:extLst>
      <p:ext uri="{BB962C8B-B14F-4D97-AF65-F5344CB8AC3E}">
        <p14:creationId xmlns:p14="http://schemas.microsoft.com/office/powerpoint/2010/main" val="2583641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1ED24C-F70A-4704-AD9D-3E25AD0A9CA0}" type="slidenum">
              <a:rPr lang="en-US" altLang="zh-CN">
                <a:solidFill>
                  <a:srgbClr val="000000"/>
                </a:solidFill>
              </a:rPr>
              <a:pPr/>
              <a:t>37</a:t>
            </a:fld>
            <a:endParaRPr lang="en-US" altLang="zh-CN">
              <a:solidFill>
                <a:srgbClr val="000000"/>
              </a:solidFill>
            </a:endParaRPr>
          </a:p>
        </p:txBody>
      </p:sp>
      <p:sp>
        <p:nvSpPr>
          <p:cNvPr id="1020930" name="Rectangle 2"/>
          <p:cNvSpPr>
            <a:spLocks noGrp="1" noRot="1" noChangeAspect="1" noChangeArrowheads="1" noTextEdit="1"/>
          </p:cNvSpPr>
          <p:nvPr>
            <p:ph type="sldImg"/>
          </p:nvPr>
        </p:nvSpPr>
        <p:spPr>
          <a:ln/>
        </p:spPr>
      </p:sp>
      <p:sp>
        <p:nvSpPr>
          <p:cNvPr id="1020931" name="Rectangle 3"/>
          <p:cNvSpPr>
            <a:spLocks noGrp="1" noChangeArrowheads="1"/>
          </p:cNvSpPr>
          <p:nvPr>
            <p:ph type="body" idx="1"/>
          </p:nvPr>
        </p:nvSpPr>
        <p:spPr/>
        <p:txBody>
          <a:bodyPr/>
          <a:lstStyle/>
          <a:p>
            <a:r>
              <a:rPr lang="en-US" altLang="zh-CN"/>
              <a:t>So far we are not aware of conclusive evidence for the existence of the unconventional magnets.</a:t>
            </a:r>
          </a:p>
          <a:p>
            <a:r>
              <a:rPr lang="en-US" altLang="zh-CN"/>
              <a:t>However, they are natural generalizations of ferromagnetism. The driving force is still the exchange </a:t>
            </a:r>
          </a:p>
          <a:p>
            <a:r>
              <a:rPr lang="en-US" altLang="zh-CN"/>
              <a:t>interaction, but in the non-s-wave channel. </a:t>
            </a:r>
          </a:p>
          <a:p>
            <a:endParaRPr lang="en-US" altLang="zh-CN"/>
          </a:p>
          <a:p>
            <a:r>
              <a:rPr lang="en-US" altLang="zh-CN"/>
              <a:t>Taking into account the great discoveries of the unconventional superconductivity and superfluidity</a:t>
            </a:r>
          </a:p>
          <a:p>
            <a:r>
              <a:rPr lang="en-US" altLang="zh-CN"/>
              <a:t>in He-3 and high Tc cuperate, we are optimistic to expect that these phases could </a:t>
            </a:r>
          </a:p>
          <a:p>
            <a:r>
              <a:rPr lang="en-US" altLang="zh-CN"/>
              <a:t>be found in the near future.</a:t>
            </a:r>
          </a:p>
          <a:p>
            <a:endParaRPr lang="en-US" altLang="zh-CN"/>
          </a:p>
          <a:p>
            <a:r>
              <a:rPr lang="en-US" altLang="zh-CN"/>
              <a:t>Even more optimistically, these unconventional magnets are probably not so rare.</a:t>
            </a:r>
          </a:p>
          <a:p>
            <a:r>
              <a:rPr lang="en-US" altLang="zh-CN"/>
              <a:t>Let look at the research history on the antiferromagetism. Now we know antiferromagetic materials </a:t>
            </a:r>
          </a:p>
          <a:p>
            <a:r>
              <a:rPr lang="en-US" altLang="zh-CN"/>
              <a:t>are actually very common in transition metal oxide. They are even more common then ferromagnetic</a:t>
            </a:r>
          </a:p>
          <a:p>
            <a:r>
              <a:rPr lang="en-US" altLang="zh-CN"/>
              <a:t>Materials. Although ferromagnetism has been know for thousands of years, the antiferromagnetism</a:t>
            </a:r>
          </a:p>
          <a:p>
            <a:r>
              <a:rPr lang="en-US" altLang="zh-CN"/>
              <a:t>the research only began 7 or 8 decades ago, after the available experimental detection method</a:t>
            </a:r>
          </a:p>
          <a:p>
            <a:r>
              <a:rPr lang="en-US" altLang="zh-CN"/>
              <a:t>of neutron scattering. So perhaps, we need to find these unconventional magnets.</a:t>
            </a:r>
          </a:p>
          <a:p>
            <a:endParaRPr lang="en-US" altLang="zh-CN"/>
          </a:p>
          <a:p>
            <a:endParaRPr lang="en-US" altLang="zh-CN"/>
          </a:p>
        </p:txBody>
      </p:sp>
    </p:spTree>
    <p:extLst>
      <p:ext uri="{BB962C8B-B14F-4D97-AF65-F5344CB8AC3E}">
        <p14:creationId xmlns:p14="http://schemas.microsoft.com/office/powerpoint/2010/main" val="667212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A6AAE8-D8D0-451F-B3DF-CAF4DBAEA7DF}" type="slidenum">
              <a:rPr lang="en-US" altLang="zh-CN">
                <a:solidFill>
                  <a:srgbClr val="000000"/>
                </a:solidFill>
              </a:rPr>
              <a:pPr/>
              <a:t>38</a:t>
            </a:fld>
            <a:endParaRPr lang="en-US" altLang="zh-CN">
              <a:solidFill>
                <a:srgbClr val="000000"/>
              </a:solidFill>
            </a:endParaRPr>
          </a:p>
        </p:txBody>
      </p:sp>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p:txBody>
          <a:bodyPr/>
          <a:lstStyle/>
          <a:p>
            <a:r>
              <a:rPr lang="en-US" altLang="zh-CN"/>
              <a:t>Next let me summarize several possible direction for searching such phases.</a:t>
            </a:r>
          </a:p>
          <a:p>
            <a:r>
              <a:rPr lang="en-US" altLang="zh-CN"/>
              <a:t>First, the normal state of He-3. We know the ferromagnetic fluctuations in He-3 are very strong.</a:t>
            </a:r>
          </a:p>
          <a:p>
            <a:r>
              <a:rPr lang="en-US" altLang="zh-CN"/>
              <a:t>The F1a is negative and reasonably large, but still not large enough to pass the critical values.</a:t>
            </a:r>
          </a:p>
          <a:p>
            <a:r>
              <a:rPr lang="en-US" altLang="zh-CN"/>
              <a:t>Nevertheless, we can expect reasonably strong fluctuations in the F1a channel.</a:t>
            </a:r>
          </a:p>
          <a:p>
            <a:endParaRPr lang="en-US" altLang="zh-CN"/>
          </a:p>
          <a:p>
            <a:r>
              <a:rPr lang="en-US" altLang="zh-CN"/>
              <a:t>Another relevant system in the heavy fermion compound URu2Si2. A mysterious phase transition takes place</a:t>
            </a:r>
          </a:p>
          <a:p>
            <a:r>
              <a:rPr lang="en-US" altLang="zh-CN"/>
              <a:t>At 17 K. The specific heat exhibit a large anomaly. However, after 20 years research effort, the nature</a:t>
            </a:r>
          </a:p>
          <a:p>
            <a:r>
              <a:rPr lang="en-US" altLang="zh-CN"/>
              <a:t>of this transition is still unknown.  One interesting property of this phase transitions is that the</a:t>
            </a:r>
          </a:p>
          <a:p>
            <a:r>
              <a:rPr lang="en-US" altLang="zh-CN"/>
              <a:t>non-linear magnetic susceptibility also has a jump at the transition. </a:t>
            </a:r>
          </a:p>
          <a:p>
            <a:endParaRPr lang="en-US" altLang="zh-CN"/>
          </a:p>
          <a:p>
            <a:r>
              <a:rPr lang="en-US" altLang="zh-CN"/>
              <a:t>Recently, Varma proposed a helicity order as a candidate for the hidden order behavior, which is the alpha phase</a:t>
            </a:r>
          </a:p>
          <a:p>
            <a:r>
              <a:rPr lang="en-US" altLang="zh-CN"/>
              <a:t>in our language. They did the calculation for thermodynamic quantities, and fit the experiment reasonably well.</a:t>
            </a:r>
          </a:p>
          <a:p>
            <a:endParaRPr lang="en-US" altLang="zh-CN"/>
          </a:p>
          <a:p>
            <a:r>
              <a:rPr lang="en-US" altLang="zh-CN"/>
              <a:t>However, we need to bear in mind that this hidden order behavior is still highly debating.</a:t>
            </a:r>
          </a:p>
          <a:p>
            <a:r>
              <a:rPr lang="en-US" altLang="zh-CN"/>
              <a:t>For example, P. Coleman has another phase of incommensurate current order, </a:t>
            </a:r>
          </a:p>
          <a:p>
            <a:r>
              <a:rPr lang="en-US" altLang="zh-CN"/>
              <a:t>which breaks TR symmetry and results in incommensurate B field inside the sample.</a:t>
            </a:r>
          </a:p>
          <a:p>
            <a:endParaRPr lang="en-US" altLang="zh-CN"/>
          </a:p>
          <a:p>
            <a:r>
              <a:rPr lang="en-US" altLang="zh-CN"/>
              <a:t>There is an important experiment about the NMR line width broadening below Tc, </a:t>
            </a:r>
          </a:p>
          <a:p>
            <a:r>
              <a:rPr lang="en-US" altLang="zh-CN"/>
              <a:t>which scales with amplitude of the order parameter below Tc. It means that a random</a:t>
            </a:r>
          </a:p>
          <a:p>
            <a:r>
              <a:rPr lang="en-US" altLang="zh-CN"/>
              <a:t>magnetic field appears below Tc, and it should result from the order parameter.</a:t>
            </a:r>
          </a:p>
          <a:p>
            <a:r>
              <a:rPr lang="en-US" altLang="zh-CN"/>
              <a:t>In Varma’s senario, the random magnetic field is explain as the impurity induced spin moment.</a:t>
            </a:r>
          </a:p>
          <a:p>
            <a:r>
              <a:rPr lang="en-US" altLang="zh-CN"/>
              <a:t>In Coleman’ phase, it naturally arises from the orbit current.</a:t>
            </a:r>
          </a:p>
          <a:p>
            <a:r>
              <a:rPr lang="en-US" altLang="zh-CN"/>
              <a:t>My personal opinion is that Varma’s phase or the alpha phase obey TR symmetry</a:t>
            </a:r>
          </a:p>
          <a:p>
            <a:endParaRPr lang="en-US" altLang="zh-CN"/>
          </a:p>
        </p:txBody>
      </p:sp>
    </p:spTree>
    <p:extLst>
      <p:ext uri="{BB962C8B-B14F-4D97-AF65-F5344CB8AC3E}">
        <p14:creationId xmlns:p14="http://schemas.microsoft.com/office/powerpoint/2010/main" val="1825381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CD6A2A-4112-4F7E-BC7B-D8EACD1B0227}" type="slidenum">
              <a:rPr lang="en-US" altLang="zh-CN">
                <a:solidFill>
                  <a:srgbClr val="000000"/>
                </a:solidFill>
              </a:rPr>
              <a:pPr/>
              <a:t>39</a:t>
            </a:fld>
            <a:endParaRPr lang="en-US" altLang="zh-CN">
              <a:solidFill>
                <a:srgbClr val="000000"/>
              </a:solidFill>
            </a:endParaRPr>
          </a:p>
        </p:txBody>
      </p:sp>
      <p:sp>
        <p:nvSpPr>
          <p:cNvPr id="922626" name="Rectangle 2"/>
          <p:cNvSpPr>
            <a:spLocks noGrp="1" noRot="1" noChangeAspect="1" noChangeArrowheads="1" noTextEdit="1"/>
          </p:cNvSpPr>
          <p:nvPr>
            <p:ph type="sldImg"/>
          </p:nvPr>
        </p:nvSpPr>
        <p:spPr>
          <a:ln/>
        </p:spPr>
      </p:sp>
      <p:sp>
        <p:nvSpPr>
          <p:cNvPr id="922627" name="Rectangle 3"/>
          <p:cNvSpPr>
            <a:spLocks noGrp="1" noChangeArrowheads="1"/>
          </p:cNvSpPr>
          <p:nvPr>
            <p:ph type="body" idx="1"/>
          </p:nvPr>
        </p:nvSpPr>
        <p:spPr/>
        <p:txBody>
          <a:bodyPr/>
          <a:lstStyle/>
          <a:p>
            <a:r>
              <a:rPr lang="en-US" altLang="zh-CN"/>
              <a:t>Now let us assume these phases exist, then experimental detection methods should be many.</a:t>
            </a:r>
          </a:p>
          <a:p>
            <a:r>
              <a:rPr lang="en-US" altLang="zh-CN"/>
              <a:t>For example, the ARPES can be used to detect the band splitting.</a:t>
            </a:r>
          </a:p>
          <a:p>
            <a:r>
              <a:rPr lang="en-US" altLang="zh-CN"/>
              <a:t>In fact, such experiment has been performed in the system with relativistic SO coupling.</a:t>
            </a:r>
          </a:p>
          <a:p>
            <a:endParaRPr lang="en-US" altLang="zh-CN"/>
          </a:p>
          <a:p>
            <a:endParaRPr lang="en-US" altLang="zh-CN"/>
          </a:p>
          <a:p>
            <a:r>
              <a:rPr lang="en-US" altLang="zh-CN"/>
              <a:t>For example, this figure shows the detection of the relativistic SO coupling in the</a:t>
            </a:r>
          </a:p>
          <a:p>
            <a:r>
              <a:rPr lang="en-US" altLang="zh-CN"/>
              <a:t>Bi surface state. This is the experimentally measured band dispersions.</a:t>
            </a:r>
          </a:p>
          <a:p>
            <a:r>
              <a:rPr lang="en-US" altLang="zh-CN"/>
              <a:t>The double peak structure represent the spin-orbit band splitting.</a:t>
            </a:r>
          </a:p>
          <a:p>
            <a:endParaRPr lang="en-US" altLang="zh-CN"/>
          </a:p>
          <a:p>
            <a:r>
              <a:rPr lang="en-US" altLang="zh-CN"/>
              <a:t>In our dynamically generated SO coupling, we expect to observe the band splitting occurs</a:t>
            </a:r>
          </a:p>
          <a:p>
            <a:r>
              <a:rPr lang="en-US" altLang="zh-CN"/>
              <a:t>at the transition temperatures and enlarged as the T is further lowered.</a:t>
            </a:r>
          </a:p>
        </p:txBody>
      </p:sp>
    </p:spTree>
    <p:extLst>
      <p:ext uri="{BB962C8B-B14F-4D97-AF65-F5344CB8AC3E}">
        <p14:creationId xmlns:p14="http://schemas.microsoft.com/office/powerpoint/2010/main" val="7380080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A68452-84FA-4DC9-B992-510F632076FB}" type="slidenum">
              <a:rPr lang="en-US" altLang="zh-CN">
                <a:solidFill>
                  <a:srgbClr val="000000"/>
                </a:solidFill>
              </a:rPr>
              <a:pPr/>
              <a:t>40</a:t>
            </a:fld>
            <a:endParaRPr lang="en-US" altLang="zh-CN">
              <a:solidFill>
                <a:srgbClr val="000000"/>
              </a:solidFill>
            </a:endParaRPr>
          </a:p>
        </p:txBody>
      </p:sp>
      <p:sp>
        <p:nvSpPr>
          <p:cNvPr id="1375234" name="Rectangle 2"/>
          <p:cNvSpPr>
            <a:spLocks noGrp="1" noRot="1" noChangeAspect="1" noChangeArrowheads="1" noTextEdit="1"/>
          </p:cNvSpPr>
          <p:nvPr>
            <p:ph type="sldImg"/>
          </p:nvPr>
        </p:nvSpPr>
        <p:spPr>
          <a:ln/>
        </p:spPr>
      </p:sp>
      <p:sp>
        <p:nvSpPr>
          <p:cNvPr id="1375235" name="Rectangle 3"/>
          <p:cNvSpPr>
            <a:spLocks noGrp="1" noChangeArrowheads="1"/>
          </p:cNvSpPr>
          <p:nvPr>
            <p:ph type="body" idx="1"/>
          </p:nvPr>
        </p:nvSpPr>
        <p:spPr/>
        <p:txBody>
          <a:bodyPr/>
          <a:lstStyle/>
          <a:p>
            <a:r>
              <a:rPr lang="en-US" altLang="zh-CN"/>
              <a:t>If such phase exists, the experimental detection should be straightforward.</a:t>
            </a:r>
          </a:p>
          <a:p>
            <a:r>
              <a:rPr lang="en-US" altLang="zh-CN"/>
              <a:t>In principle, the ARPES can be used to detect the Fermi surface spilitting.</a:t>
            </a:r>
          </a:p>
          <a:p>
            <a:r>
              <a:rPr lang="en-US" altLang="zh-CN"/>
              <a:t>Neutron scattering experiment: there is no static Bragg peaks. But in the inelastic </a:t>
            </a:r>
          </a:p>
          <a:p>
            <a:r>
              <a:rPr lang="en-US" altLang="zh-CN"/>
              <a:t>Neutron scattering experiment, </a:t>
            </a:r>
          </a:p>
          <a:p>
            <a:endParaRPr lang="en-US" altLang="zh-CN"/>
          </a:p>
          <a:p>
            <a:r>
              <a:rPr lang="en-US" altLang="zh-CN"/>
              <a:t>The transport properties can be used to detect the enhancement of the anomalous Hall</a:t>
            </a:r>
          </a:p>
          <a:p>
            <a:r>
              <a:rPr lang="en-US" altLang="zh-CN"/>
              <a:t>Coefficent at Tc, where the SO coupling is generated.</a:t>
            </a:r>
          </a:p>
        </p:txBody>
      </p:sp>
    </p:spTree>
    <p:extLst>
      <p:ext uri="{BB962C8B-B14F-4D97-AF65-F5344CB8AC3E}">
        <p14:creationId xmlns:p14="http://schemas.microsoft.com/office/powerpoint/2010/main" val="9686610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7682C9-0048-483D-A7A9-0B2EAA58D731}" type="slidenum">
              <a:rPr lang="en-US" altLang="zh-CN">
                <a:solidFill>
                  <a:srgbClr val="000000"/>
                </a:solidFill>
              </a:rPr>
              <a:pPr/>
              <a:t>41</a:t>
            </a:fld>
            <a:endParaRPr lang="en-US" altLang="zh-CN">
              <a:solidFill>
                <a:srgbClr val="000000"/>
              </a:solidFill>
            </a:endParaRPr>
          </a:p>
        </p:txBody>
      </p:sp>
      <p:sp>
        <p:nvSpPr>
          <p:cNvPr id="1314818" name="Rectangle 2"/>
          <p:cNvSpPr>
            <a:spLocks noGrp="1" noRot="1" noChangeAspect="1" noChangeArrowheads="1" noTextEdit="1"/>
          </p:cNvSpPr>
          <p:nvPr>
            <p:ph type="sldImg"/>
          </p:nvPr>
        </p:nvSpPr>
        <p:spPr>
          <a:ln/>
        </p:spPr>
      </p:sp>
      <p:sp>
        <p:nvSpPr>
          <p:cNvPr id="1314819" name="Rectangle 3"/>
          <p:cNvSpPr>
            <a:spLocks noGrp="1" noChangeArrowheads="1"/>
          </p:cNvSpPr>
          <p:nvPr>
            <p:ph type="body" idx="1"/>
          </p:nvPr>
        </p:nvSpPr>
        <p:spPr/>
        <p:txBody>
          <a:bodyPr/>
          <a:lstStyle/>
          <a:p>
            <a:r>
              <a:rPr lang="en-US" altLang="zh-CN"/>
              <a:t>Since all these phases exhibit certain type of SO coupling, we can also think about detection along this direction.</a:t>
            </a:r>
          </a:p>
        </p:txBody>
      </p:sp>
    </p:spTree>
    <p:extLst>
      <p:ext uri="{BB962C8B-B14F-4D97-AF65-F5344CB8AC3E}">
        <p14:creationId xmlns:p14="http://schemas.microsoft.com/office/powerpoint/2010/main" val="372432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pitchFamily="2" charset="-122"/>
              </a:defRPr>
            </a:lvl1pPr>
            <a:lvl2pPr marL="742950" indent="-285750" eaLnBrk="0" hangingPunct="0">
              <a:spcBef>
                <a:spcPct val="30000"/>
              </a:spcBef>
              <a:defRPr sz="1200">
                <a:solidFill>
                  <a:schemeClr val="tx1"/>
                </a:solidFill>
                <a:latin typeface="Arial" charset="0"/>
                <a:ea typeface="宋体" pitchFamily="2" charset="-122"/>
              </a:defRPr>
            </a:lvl2pPr>
            <a:lvl3pPr marL="1143000" indent="-228600" eaLnBrk="0" hangingPunct="0">
              <a:spcBef>
                <a:spcPct val="30000"/>
              </a:spcBef>
              <a:defRPr sz="1200">
                <a:solidFill>
                  <a:schemeClr val="tx1"/>
                </a:solidFill>
                <a:latin typeface="Arial" charset="0"/>
                <a:ea typeface="宋体" pitchFamily="2" charset="-122"/>
              </a:defRPr>
            </a:lvl3pPr>
            <a:lvl4pPr marL="1600200" indent="-228600" eaLnBrk="0" hangingPunct="0">
              <a:spcBef>
                <a:spcPct val="30000"/>
              </a:spcBef>
              <a:defRPr sz="1200">
                <a:solidFill>
                  <a:schemeClr val="tx1"/>
                </a:solidFill>
                <a:latin typeface="Arial" charset="0"/>
                <a:ea typeface="宋体" pitchFamily="2" charset="-122"/>
              </a:defRPr>
            </a:lvl4pPr>
            <a:lvl5pPr marL="2057400" indent="-228600" eaLnBrk="0" hangingPunct="0">
              <a:spcBef>
                <a:spcPct val="30000"/>
              </a:spcBef>
              <a:defRPr sz="1200">
                <a:solidFill>
                  <a:schemeClr val="tx1"/>
                </a:solidFill>
                <a:latin typeface="Arial" charset="0"/>
                <a:ea typeface="宋体" pitchFamily="2" charset="-122"/>
              </a:defRPr>
            </a:lvl5pPr>
            <a:lvl6pPr marL="2514600" indent="-228600" eaLnBrk="0" fontAlgn="base" hangingPunct="0">
              <a:spcBef>
                <a:spcPct val="30000"/>
              </a:spcBef>
              <a:spcAft>
                <a:spcPct val="0"/>
              </a:spcAft>
              <a:defRPr sz="1200">
                <a:solidFill>
                  <a:schemeClr val="tx1"/>
                </a:solidFill>
                <a:latin typeface="Arial" charset="0"/>
                <a:ea typeface="宋体" pitchFamily="2" charset="-122"/>
              </a:defRPr>
            </a:lvl6pPr>
            <a:lvl7pPr marL="2971800" indent="-228600" eaLnBrk="0" fontAlgn="base" hangingPunct="0">
              <a:spcBef>
                <a:spcPct val="30000"/>
              </a:spcBef>
              <a:spcAft>
                <a:spcPct val="0"/>
              </a:spcAft>
              <a:defRPr sz="1200">
                <a:solidFill>
                  <a:schemeClr val="tx1"/>
                </a:solidFill>
                <a:latin typeface="Arial" charset="0"/>
                <a:ea typeface="宋体" pitchFamily="2" charset="-122"/>
              </a:defRPr>
            </a:lvl7pPr>
            <a:lvl8pPr marL="3429000" indent="-228600" eaLnBrk="0" fontAlgn="base" hangingPunct="0">
              <a:spcBef>
                <a:spcPct val="30000"/>
              </a:spcBef>
              <a:spcAft>
                <a:spcPct val="0"/>
              </a:spcAft>
              <a:defRPr sz="1200">
                <a:solidFill>
                  <a:schemeClr val="tx1"/>
                </a:solidFill>
                <a:latin typeface="Arial" charset="0"/>
                <a:ea typeface="宋体" pitchFamily="2" charset="-122"/>
              </a:defRPr>
            </a:lvl8pPr>
            <a:lvl9pPr marL="3886200" indent="-228600" eaLnBrk="0" fontAlgn="base" hangingPunct="0">
              <a:spcBef>
                <a:spcPct val="30000"/>
              </a:spcBef>
              <a:spcAft>
                <a:spcPct val="0"/>
              </a:spcAft>
              <a:defRPr sz="1200">
                <a:solidFill>
                  <a:schemeClr val="tx1"/>
                </a:solidFill>
                <a:latin typeface="Arial" charset="0"/>
                <a:ea typeface="宋体" pitchFamily="2" charset="-122"/>
              </a:defRPr>
            </a:lvl9pPr>
          </a:lstStyle>
          <a:p>
            <a:pPr eaLnBrk="1" hangingPunct="1">
              <a:spcBef>
                <a:spcPct val="0"/>
              </a:spcBef>
            </a:pPr>
            <a:fld id="{50279816-9573-498A-8679-B7A3DA880018}" type="slidenum">
              <a:rPr lang="en-US" altLang="zh-CN" smtClean="0"/>
              <a:pPr eaLnBrk="1" hangingPunct="1">
                <a:spcBef>
                  <a:spcPct val="0"/>
                </a:spcBef>
              </a:pPr>
              <a:t>4</a:t>
            </a:fld>
            <a:endParaRPr lang="en-US" altLang="zh-CN"/>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Having reviewed the SO coupling, we next look at ferromagnetism.</a:t>
            </a:r>
          </a:p>
          <a:p>
            <a:r>
              <a:rPr lang="en-US" altLang="zh-CN" dirty="0"/>
              <a:t>Ferromagnetism has been known for thousands of years. People in</a:t>
            </a:r>
          </a:p>
          <a:p>
            <a:r>
              <a:rPr lang="en-US" altLang="zh-CN" dirty="0"/>
              <a:t>ancient Greece and China observed lodestone attracts iron.</a:t>
            </a:r>
          </a:p>
          <a:p>
            <a:endParaRPr lang="en-US" altLang="zh-CN" dirty="0"/>
          </a:p>
          <a:p>
            <a:r>
              <a:rPr lang="en-US" altLang="zh-CN" dirty="0"/>
              <a:t>Ferromagnetism has many important application throughout the history.</a:t>
            </a:r>
          </a:p>
          <a:p>
            <a:r>
              <a:rPr lang="en-US" altLang="zh-CN" dirty="0"/>
              <a:t>Perhaps the earliest application is the compass. This figure shows the structure</a:t>
            </a:r>
          </a:p>
          <a:p>
            <a:r>
              <a:rPr lang="en-US" altLang="zh-CN" dirty="0"/>
              <a:t>of the first compass, a spoon made of lodestone can rotate on the tray. When the</a:t>
            </a:r>
          </a:p>
          <a:p>
            <a:r>
              <a:rPr lang="en-US" altLang="zh-CN" dirty="0"/>
              <a:t>spoon stops, its handle points to south.</a:t>
            </a:r>
          </a:p>
        </p:txBody>
      </p:sp>
    </p:spTree>
    <p:extLst>
      <p:ext uri="{BB962C8B-B14F-4D97-AF65-F5344CB8AC3E}">
        <p14:creationId xmlns:p14="http://schemas.microsoft.com/office/powerpoint/2010/main" val="20789351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BDC43D-A40C-4A40-8B0B-E3A7CFA385F0}" type="slidenum">
              <a:rPr lang="en-US" altLang="zh-CN">
                <a:solidFill>
                  <a:srgbClr val="000000"/>
                </a:solidFill>
              </a:rPr>
              <a:pPr/>
              <a:t>42</a:t>
            </a:fld>
            <a:endParaRPr lang="en-US" altLang="zh-CN">
              <a:solidFill>
                <a:srgbClr val="000000"/>
              </a:solidFill>
            </a:endParaRPr>
          </a:p>
        </p:txBody>
      </p:sp>
      <p:sp>
        <p:nvSpPr>
          <p:cNvPr id="807938" name="Rectangle 2"/>
          <p:cNvSpPr>
            <a:spLocks noGrp="1" noRot="1" noChangeAspect="1" noChangeArrowheads="1" noTextEdit="1"/>
          </p:cNvSpPr>
          <p:nvPr>
            <p:ph type="sldImg"/>
          </p:nvPr>
        </p:nvSpPr>
        <p:spPr>
          <a:ln/>
        </p:spPr>
      </p:sp>
      <p:sp>
        <p:nvSpPr>
          <p:cNvPr id="807939" name="Rectangle 3"/>
          <p:cNvSpPr>
            <a:spLocks noGrp="1" noChangeArrowheads="1"/>
          </p:cNvSpPr>
          <p:nvPr>
            <p:ph type="body" idx="1"/>
          </p:nvPr>
        </p:nvSpPr>
        <p:spPr/>
        <p:txBody>
          <a:bodyPr/>
          <a:lstStyle/>
          <a:p>
            <a:r>
              <a:rPr lang="en-US" altLang="zh-CN"/>
              <a:t>We are quite confident about the experiment discovery of these exotic phases in the near future.</a:t>
            </a:r>
          </a:p>
        </p:txBody>
      </p:sp>
    </p:spTree>
    <p:extLst>
      <p:ext uri="{BB962C8B-B14F-4D97-AF65-F5344CB8AC3E}">
        <p14:creationId xmlns:p14="http://schemas.microsoft.com/office/powerpoint/2010/main" val="33900722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6A8D72-C826-4218-A3E6-C7AEAE98D85C}" type="slidenum">
              <a:rPr lang="en-US" altLang="zh-CN">
                <a:solidFill>
                  <a:srgbClr val="000000"/>
                </a:solidFill>
              </a:rPr>
              <a:pPr/>
              <a:t>43</a:t>
            </a:fld>
            <a:endParaRPr lang="en-US" altLang="zh-CN">
              <a:solidFill>
                <a:srgbClr val="000000"/>
              </a:solidFill>
            </a:endParaRPr>
          </a:p>
        </p:txBody>
      </p:sp>
      <p:sp>
        <p:nvSpPr>
          <p:cNvPr id="1408002" name="Rectangle 2"/>
          <p:cNvSpPr>
            <a:spLocks noGrp="1" noRot="1" noChangeAspect="1" noChangeArrowheads="1" noTextEdit="1"/>
          </p:cNvSpPr>
          <p:nvPr>
            <p:ph type="sldImg"/>
          </p:nvPr>
        </p:nvSpPr>
        <p:spPr>
          <a:ln/>
        </p:spPr>
      </p:sp>
      <p:sp>
        <p:nvSpPr>
          <p:cNvPr id="1408003" name="Rectangle 3"/>
          <p:cNvSpPr>
            <a:spLocks noGrp="1" noChangeArrowheads="1"/>
          </p:cNvSpPr>
          <p:nvPr>
            <p:ph type="body" idx="1"/>
          </p:nvPr>
        </p:nvSpPr>
        <p:spPr/>
        <p:txBody>
          <a:bodyPr/>
          <a:lstStyle/>
          <a:p>
            <a:r>
              <a:rPr lang="en-US" altLang="zh-CN"/>
              <a:t>Another interesting system is the bilayer Strongthum Ruthenate.</a:t>
            </a:r>
          </a:p>
          <a:p>
            <a:r>
              <a:rPr lang="en-US" altLang="zh-CN"/>
              <a:t>This material develops a metamagnetic phase transition in the </a:t>
            </a:r>
          </a:p>
          <a:p>
            <a:r>
              <a:rPr lang="en-US" altLang="zh-CN"/>
              <a:t>large external magnetic field around 8 T. In the phase, the transport</a:t>
            </a:r>
          </a:p>
          <a:p>
            <a:r>
              <a:rPr lang="en-US" altLang="zh-CN"/>
              <a:t>Measurement is perform exhibiting large anisotropy. The field is tilted</a:t>
            </a:r>
          </a:p>
          <a:p>
            <a:r>
              <a:rPr lang="en-US" altLang="zh-CN"/>
              <a:t>Along the a-axis, the resistivity is measured along both a and b-axis.</a:t>
            </a:r>
          </a:p>
          <a:p>
            <a:r>
              <a:rPr lang="en-US" altLang="zh-CN"/>
              <a:t>The results show significant difference.</a:t>
            </a:r>
          </a:p>
          <a:p>
            <a:endParaRPr lang="en-US" altLang="zh-CN"/>
          </a:p>
          <a:p>
            <a:r>
              <a:rPr lang="en-US" altLang="zh-CN"/>
              <a:t>This anisotropy can be conveniently explained as the result of the nematic </a:t>
            </a:r>
          </a:p>
          <a:p>
            <a:r>
              <a:rPr lang="en-US" altLang="zh-CN"/>
              <a:t>FS distortions. The distortion pattern should be pinned by the in-plane</a:t>
            </a:r>
          </a:p>
          <a:p>
            <a:r>
              <a:rPr lang="en-US" altLang="zh-CN"/>
              <a:t>component of the magnetic field. </a:t>
            </a:r>
          </a:p>
          <a:p>
            <a:endParaRPr lang="en-US" altLang="zh-CN"/>
          </a:p>
          <a:p>
            <a:r>
              <a:rPr lang="en-US" altLang="zh-CN"/>
              <a:t>Because there is already a large external magnetic field, the system is partially polarized.</a:t>
            </a:r>
          </a:p>
          <a:p>
            <a:r>
              <a:rPr lang="en-US" altLang="zh-CN"/>
              <a:t>This instability is not purely in density or in spin channels. It is a mixture of</a:t>
            </a:r>
          </a:p>
          <a:p>
            <a:r>
              <a:rPr lang="en-US" altLang="zh-CN"/>
              <a:t>the density and spin channel instabilities. </a:t>
            </a:r>
          </a:p>
        </p:txBody>
      </p:sp>
    </p:spTree>
    <p:extLst>
      <p:ext uri="{BB962C8B-B14F-4D97-AF65-F5344CB8AC3E}">
        <p14:creationId xmlns:p14="http://schemas.microsoft.com/office/powerpoint/2010/main" val="3465949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pitchFamily="2" charset="-122"/>
              </a:defRPr>
            </a:lvl1pPr>
            <a:lvl2pPr marL="742950" indent="-285750" eaLnBrk="0" hangingPunct="0">
              <a:spcBef>
                <a:spcPct val="30000"/>
              </a:spcBef>
              <a:defRPr sz="1200">
                <a:solidFill>
                  <a:schemeClr val="tx1"/>
                </a:solidFill>
                <a:latin typeface="Arial" charset="0"/>
                <a:ea typeface="宋体" pitchFamily="2" charset="-122"/>
              </a:defRPr>
            </a:lvl2pPr>
            <a:lvl3pPr marL="1143000" indent="-228600" eaLnBrk="0" hangingPunct="0">
              <a:spcBef>
                <a:spcPct val="30000"/>
              </a:spcBef>
              <a:defRPr sz="1200">
                <a:solidFill>
                  <a:schemeClr val="tx1"/>
                </a:solidFill>
                <a:latin typeface="Arial" charset="0"/>
                <a:ea typeface="宋体" pitchFamily="2" charset="-122"/>
              </a:defRPr>
            </a:lvl3pPr>
            <a:lvl4pPr marL="1600200" indent="-228600" eaLnBrk="0" hangingPunct="0">
              <a:spcBef>
                <a:spcPct val="30000"/>
              </a:spcBef>
              <a:defRPr sz="1200">
                <a:solidFill>
                  <a:schemeClr val="tx1"/>
                </a:solidFill>
                <a:latin typeface="Arial" charset="0"/>
                <a:ea typeface="宋体" pitchFamily="2" charset="-122"/>
              </a:defRPr>
            </a:lvl4pPr>
            <a:lvl5pPr marL="2057400" indent="-228600" eaLnBrk="0" hangingPunct="0">
              <a:spcBef>
                <a:spcPct val="30000"/>
              </a:spcBef>
              <a:defRPr sz="1200">
                <a:solidFill>
                  <a:schemeClr val="tx1"/>
                </a:solidFill>
                <a:latin typeface="Arial" charset="0"/>
                <a:ea typeface="宋体" pitchFamily="2" charset="-122"/>
              </a:defRPr>
            </a:lvl5pPr>
            <a:lvl6pPr marL="2514600" indent="-228600" eaLnBrk="0" fontAlgn="base" hangingPunct="0">
              <a:spcBef>
                <a:spcPct val="30000"/>
              </a:spcBef>
              <a:spcAft>
                <a:spcPct val="0"/>
              </a:spcAft>
              <a:defRPr sz="1200">
                <a:solidFill>
                  <a:schemeClr val="tx1"/>
                </a:solidFill>
                <a:latin typeface="Arial" charset="0"/>
                <a:ea typeface="宋体" pitchFamily="2" charset="-122"/>
              </a:defRPr>
            </a:lvl6pPr>
            <a:lvl7pPr marL="2971800" indent="-228600" eaLnBrk="0" fontAlgn="base" hangingPunct="0">
              <a:spcBef>
                <a:spcPct val="30000"/>
              </a:spcBef>
              <a:spcAft>
                <a:spcPct val="0"/>
              </a:spcAft>
              <a:defRPr sz="1200">
                <a:solidFill>
                  <a:schemeClr val="tx1"/>
                </a:solidFill>
                <a:latin typeface="Arial" charset="0"/>
                <a:ea typeface="宋体" pitchFamily="2" charset="-122"/>
              </a:defRPr>
            </a:lvl7pPr>
            <a:lvl8pPr marL="3429000" indent="-228600" eaLnBrk="0" fontAlgn="base" hangingPunct="0">
              <a:spcBef>
                <a:spcPct val="30000"/>
              </a:spcBef>
              <a:spcAft>
                <a:spcPct val="0"/>
              </a:spcAft>
              <a:defRPr sz="1200">
                <a:solidFill>
                  <a:schemeClr val="tx1"/>
                </a:solidFill>
                <a:latin typeface="Arial" charset="0"/>
                <a:ea typeface="宋体" pitchFamily="2" charset="-122"/>
              </a:defRPr>
            </a:lvl8pPr>
            <a:lvl9pPr marL="3886200" indent="-228600" eaLnBrk="0" fontAlgn="base" hangingPunct="0">
              <a:spcBef>
                <a:spcPct val="30000"/>
              </a:spcBef>
              <a:spcAft>
                <a:spcPct val="0"/>
              </a:spcAft>
              <a:defRPr sz="1200">
                <a:solidFill>
                  <a:schemeClr val="tx1"/>
                </a:solidFill>
                <a:latin typeface="Arial" charset="0"/>
                <a:ea typeface="宋体" pitchFamily="2" charset="-122"/>
              </a:defRPr>
            </a:lvl9pPr>
          </a:lstStyle>
          <a:p>
            <a:pPr eaLnBrk="1" hangingPunct="1">
              <a:spcBef>
                <a:spcPct val="0"/>
              </a:spcBef>
            </a:pPr>
            <a:fld id="{7E175426-A288-440D-9AFC-0958EB3FE765}" type="slidenum">
              <a:rPr lang="en-US" altLang="zh-CN" smtClean="0">
                <a:solidFill>
                  <a:srgbClr val="000000"/>
                </a:solidFill>
              </a:rPr>
              <a:pPr eaLnBrk="1" hangingPunct="1">
                <a:spcBef>
                  <a:spcPct val="0"/>
                </a:spcBef>
              </a:pPr>
              <a:t>5</a:t>
            </a:fld>
            <a:endParaRPr lang="en-US" altLang="zh-CN">
              <a:solidFill>
                <a:srgbClr val="000000"/>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Let us begin</a:t>
            </a:r>
            <a:r>
              <a:rPr lang="en-US" altLang="zh-CN" baseline="0" dirty="0"/>
              <a:t> with itinerant FM, which has been known for more than 2,500 years. Its microscopic mechanism appeared after the </a:t>
            </a:r>
            <a:r>
              <a:rPr lang="en-US" altLang="zh-CN" dirty="0"/>
              <a:t>establishment of quantum mechanics. The</a:t>
            </a:r>
            <a:r>
              <a:rPr lang="en-US" altLang="zh-CN" baseline="0" dirty="0"/>
              <a:t> key question is that Coulomb interaction is spin-independent, then why it can drive spin polarization? The answer relies on the fact that electrons are fermions.</a:t>
            </a:r>
          </a:p>
          <a:p>
            <a:endParaRPr lang="en-US" altLang="zh-CN" baseline="0" dirty="0"/>
          </a:p>
          <a:p>
            <a:r>
              <a:rPr lang="en-US" altLang="zh-CN" baseline="0" dirty="0"/>
              <a:t>Imagine we have two single-particle quantum states psi1 and psi2, and load two electrons in them. If their spins are parallel, then due to Pauli’s exclusion principle, their </a:t>
            </a:r>
            <a:r>
              <a:rPr lang="en-US" altLang="zh-CN" baseline="0" dirty="0" err="1"/>
              <a:t>wavefunctions</a:t>
            </a:r>
            <a:r>
              <a:rPr lang="en-US" altLang="zh-CN" baseline="0" dirty="0"/>
              <a:t> need to be anti-symmetrized, and they cannot come too close to each other. On other hand, if their spin are anti-parallel, they are distinguishable, they do can be close. Thus polarizing electron spins can reduce their repulsive interaction energy – this is called the direct exchange interaction – first discovered by Heisenberg for explaining the atomic spectra of He. </a:t>
            </a:r>
          </a:p>
          <a:p>
            <a:endParaRPr lang="en-US" altLang="zh-CN" baseline="0" dirty="0"/>
          </a:p>
          <a:p>
            <a:r>
              <a:rPr lang="en-US" altLang="zh-CN" dirty="0"/>
              <a:t>Stoner generalized this</a:t>
            </a:r>
            <a:r>
              <a:rPr lang="en-US" altLang="zh-CN" baseline="0" dirty="0"/>
              <a:t> idea to many-body electron systems for itinerant ferromagnetism. Then there is an additional subtlety – we need to flip the spin down electrons and put them on top of the spin up electron sea, which costs kinetic energy. So the exchange energy gained needs to be sufficiently strong to overcome the kinetic energy cost to drive spin polarization. This is described by the Stoner criterion – U is ……</a:t>
            </a:r>
          </a:p>
          <a:p>
            <a:endParaRPr lang="en-US" altLang="zh-CN" baseline="0" dirty="0"/>
          </a:p>
          <a:p>
            <a:r>
              <a:rPr lang="en-US" altLang="zh-CN" baseline="0" dirty="0"/>
              <a:t>The Stoner criterion is a mean-field result. It neglects correlation effects  and overestimates the FM tendency. In real materials, there are additional complicities: orbital degeneracy and </a:t>
            </a:r>
            <a:r>
              <a:rPr lang="en-US" altLang="zh-CN" baseline="0" dirty="0" err="1"/>
              <a:t>Hund’s</a:t>
            </a:r>
            <a:r>
              <a:rPr lang="en-US" altLang="zh-CN" baseline="0" dirty="0"/>
              <a:t> coupling play important rule. Yi has made big progress: She proved exact theorems establishing stable phases of itinerant FM, and sufficient conditions under which the local </a:t>
            </a:r>
            <a:r>
              <a:rPr lang="en-US" altLang="zh-CN" baseline="0" dirty="0" err="1"/>
              <a:t>Hund’s</a:t>
            </a:r>
            <a:r>
              <a:rPr lang="en-US" altLang="zh-CN" baseline="0" dirty="0"/>
              <a:t> coupling can give rise to global FM coherence. She also pointed out that QMC simulation can be applied to a class of fermion systems to study long standing problems including the Curie-Weiss metal and critical magnetic fluctuations near the Curie temperature. </a:t>
            </a:r>
          </a:p>
          <a:p>
            <a:endParaRPr lang="en-US" altLang="zh-CN" baseline="0" dirty="0"/>
          </a:p>
          <a:p>
            <a:r>
              <a:rPr lang="en-US" altLang="zh-CN" baseline="0" dirty="0"/>
              <a:t> </a:t>
            </a:r>
          </a:p>
          <a:p>
            <a:endParaRPr lang="en-US" altLang="zh-CN" baseline="0" dirty="0"/>
          </a:p>
          <a:p>
            <a:endParaRPr lang="en-US" altLang="zh-CN" baseline="0" dirty="0"/>
          </a:p>
          <a:p>
            <a:endParaRPr lang="en-US" altLang="zh-CN" baseline="0" dirty="0"/>
          </a:p>
          <a:p>
            <a:endParaRPr lang="en-US" altLang="zh-CN" dirty="0"/>
          </a:p>
          <a:p>
            <a:endParaRPr lang="en-US" altLang="zh-CN" dirty="0"/>
          </a:p>
          <a:p>
            <a:endParaRPr lang="en-US" altLang="zh-CN" dirty="0"/>
          </a:p>
          <a:p>
            <a:r>
              <a:rPr lang="en-US" altLang="zh-CN" dirty="0"/>
              <a:t>. </a:t>
            </a:r>
          </a:p>
          <a:p>
            <a:r>
              <a:rPr lang="en-US" altLang="zh-CN" dirty="0"/>
              <a:t>If the exchange interaction is really strong, the systems become </a:t>
            </a:r>
            <a:r>
              <a:rPr lang="en-US" altLang="zh-CN" dirty="0" err="1"/>
              <a:t>spontanously</a:t>
            </a:r>
            <a:r>
              <a:rPr lang="en-US" altLang="zh-CN" dirty="0"/>
              <a:t> polarized.</a:t>
            </a:r>
          </a:p>
          <a:p>
            <a:r>
              <a:rPr lang="en-US" altLang="zh-CN" dirty="0"/>
              <a:t>Some electrons from the spin down </a:t>
            </a:r>
            <a:r>
              <a:rPr lang="en-US" altLang="zh-CN" dirty="0" err="1"/>
              <a:t>fermi</a:t>
            </a:r>
            <a:r>
              <a:rPr lang="en-US" altLang="zh-CN" dirty="0"/>
              <a:t> sea flip the spin and move to the spin up </a:t>
            </a:r>
            <a:r>
              <a:rPr lang="en-US" altLang="zh-CN" dirty="0" err="1"/>
              <a:t>fermi</a:t>
            </a:r>
            <a:r>
              <a:rPr lang="en-US" altLang="zh-CN" dirty="0"/>
              <a:t> sea.</a:t>
            </a:r>
          </a:p>
          <a:p>
            <a:r>
              <a:rPr lang="en-US" altLang="zh-CN" dirty="0"/>
              <a:t>This pay some price of the kinetic energy but save the interaction energy. We need a large</a:t>
            </a:r>
          </a:p>
          <a:p>
            <a:r>
              <a:rPr lang="en-US" altLang="zh-CN" dirty="0"/>
              <a:t>Interaction strength. This is the famous stoner criterion for ferromagnetism, where U </a:t>
            </a:r>
          </a:p>
          <a:p>
            <a:r>
              <a:rPr lang="en-US" altLang="zh-CN" dirty="0"/>
              <a:t>Is the average interaction strength and N0 is the density of states at the </a:t>
            </a:r>
            <a:r>
              <a:rPr lang="en-US" altLang="zh-CN" dirty="0" err="1"/>
              <a:t>fermi</a:t>
            </a:r>
            <a:r>
              <a:rPr lang="en-US" altLang="zh-CN" dirty="0"/>
              <a:t> level. </a:t>
            </a:r>
          </a:p>
        </p:txBody>
      </p:sp>
    </p:spTree>
    <p:extLst>
      <p:ext uri="{BB962C8B-B14F-4D97-AF65-F5344CB8AC3E}">
        <p14:creationId xmlns:p14="http://schemas.microsoft.com/office/powerpoint/2010/main" val="3045917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C2DE0B-937C-4B53-9191-3EF60A775D03}" type="slidenum">
              <a:rPr lang="en-US" altLang="zh-CN">
                <a:solidFill>
                  <a:srgbClr val="000000"/>
                </a:solidFill>
              </a:rPr>
              <a:pPr/>
              <a:t>6</a:t>
            </a:fld>
            <a:endParaRPr lang="en-US" altLang="zh-CN">
              <a:solidFill>
                <a:srgbClr val="000000"/>
              </a:solidFill>
            </a:endParaRPr>
          </a:p>
        </p:txBody>
      </p:sp>
      <p:sp>
        <p:nvSpPr>
          <p:cNvPr id="1191938" name="Rectangle 2"/>
          <p:cNvSpPr>
            <a:spLocks noGrp="1" noRot="1" noChangeAspect="1" noChangeArrowheads="1" noTextEdit="1"/>
          </p:cNvSpPr>
          <p:nvPr>
            <p:ph type="sldImg"/>
          </p:nvPr>
        </p:nvSpPr>
        <p:spPr>
          <a:ln/>
        </p:spPr>
      </p:sp>
      <p:sp>
        <p:nvSpPr>
          <p:cNvPr id="1191939" name="Rectangle 3"/>
          <p:cNvSpPr>
            <a:spLocks noGrp="1" noChangeArrowheads="1"/>
          </p:cNvSpPr>
          <p:nvPr>
            <p:ph type="body" idx="1"/>
          </p:nvPr>
        </p:nvSpPr>
        <p:spPr/>
        <p:txBody>
          <a:bodyPr/>
          <a:lstStyle/>
          <a:p>
            <a:r>
              <a:rPr lang="en-US" altLang="zh-CN"/>
              <a:t>Now let discuss the rotation symmetry in ferromagnetic state.</a:t>
            </a:r>
          </a:p>
          <a:p>
            <a:r>
              <a:rPr lang="en-US" altLang="zh-CN"/>
              <a:t>Certainly, spin rotational symmtry is broken because of the </a:t>
            </a:r>
          </a:p>
          <a:p>
            <a:r>
              <a:rPr lang="en-US" altLang="zh-CN"/>
              <a:t>spin polarization, but orbital rotational symmetry is kept. As we move around the FS, </a:t>
            </a:r>
          </a:p>
          <a:p>
            <a:r>
              <a:rPr lang="en-US" altLang="zh-CN"/>
              <a:t>the spin polarization is along a fixed direction. In this sense, FM can be considered</a:t>
            </a:r>
          </a:p>
          <a:p>
            <a:r>
              <a:rPr lang="en-US" altLang="zh-CN"/>
              <a:t>as s-wave FM.</a:t>
            </a:r>
          </a:p>
          <a:p>
            <a:r>
              <a:rPr lang="en-US" altLang="zh-CN"/>
              <a:t>Conceptually,  it would be interesting to further investigate the high partial</a:t>
            </a:r>
          </a:p>
          <a:p>
            <a:r>
              <a:rPr lang="en-US" altLang="zh-CN"/>
              <a:t>wave generalization of FM. We will see SO coupling is dynamically </a:t>
            </a:r>
          </a:p>
          <a:p>
            <a:r>
              <a:rPr lang="en-US" altLang="zh-CN"/>
              <a:t>generated in these high partial wave FM systems. The transitions</a:t>
            </a:r>
          </a:p>
          <a:p>
            <a:r>
              <a:rPr lang="en-US" altLang="zh-CN"/>
              <a:t>from normal FL to high partial wave FMs are just phase transitions</a:t>
            </a:r>
          </a:p>
          <a:p>
            <a:r>
              <a:rPr lang="en-US" altLang="zh-CN"/>
              <a:t>we want.</a:t>
            </a:r>
          </a:p>
          <a:p>
            <a:endParaRPr lang="en-US" altLang="zh-CN"/>
          </a:p>
        </p:txBody>
      </p:sp>
    </p:spTree>
    <p:extLst>
      <p:ext uri="{BB962C8B-B14F-4D97-AF65-F5344CB8AC3E}">
        <p14:creationId xmlns:p14="http://schemas.microsoft.com/office/powerpoint/2010/main" val="1380213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F87720-2350-487C-BF2D-BD5D06ABCFEB}" type="slidenum">
              <a:rPr lang="en-US" altLang="zh-CN">
                <a:solidFill>
                  <a:srgbClr val="000000"/>
                </a:solidFill>
              </a:rPr>
              <a:pPr/>
              <a:t>7</a:t>
            </a:fld>
            <a:endParaRPr lang="en-US" altLang="zh-CN">
              <a:solidFill>
                <a:srgbClr val="000000"/>
              </a:solidFill>
            </a:endParaRPr>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r>
              <a:rPr lang="en-US" altLang="zh-CN"/>
              <a:t>For superconductivity, we know in addition to the conventional s-wave pairing structure,</a:t>
            </a:r>
          </a:p>
          <a:p>
            <a:r>
              <a:rPr lang="en-US" altLang="zh-CN"/>
              <a:t>nature provides us many other types of non-conventional pairings. </a:t>
            </a:r>
          </a:p>
          <a:p>
            <a:r>
              <a:rPr lang="en-US" altLang="zh-CN"/>
              <a:t>They are high partial wave channel Cooper pairings.</a:t>
            </a:r>
          </a:p>
          <a:p>
            <a:r>
              <a:rPr lang="en-US" altLang="zh-CN"/>
              <a:t>The most important example is the d-wave pairing in the high Tc cuprate.  If we move around the FS,</a:t>
            </a:r>
          </a:p>
          <a:p>
            <a:r>
              <a:rPr lang="en-US" altLang="zh-CN"/>
              <a:t>the pairing wavefunction function changes the sign exhibiting the structure of d-wave structure.</a:t>
            </a:r>
          </a:p>
          <a:p>
            <a:r>
              <a:rPr lang="en-US" altLang="zh-CN"/>
              <a:t>( Other unconventional Cooper pairing states have also been observed, for the</a:t>
            </a:r>
          </a:p>
          <a:p>
            <a:r>
              <a:rPr lang="en-US" altLang="zh-CN"/>
              <a:t>the p-wave pairing state was found in the He-3 and more recently in the</a:t>
            </a:r>
          </a:p>
          <a:p>
            <a:r>
              <a:rPr lang="en-US" altLang="zh-CN"/>
              <a:t>SrRuO4, systems. )</a:t>
            </a:r>
          </a:p>
          <a:p>
            <a:endParaRPr lang="en-US" altLang="zh-CN"/>
          </a:p>
          <a:p>
            <a:r>
              <a:rPr lang="en-US" altLang="zh-CN"/>
              <a:t>So, by analogy to the unconventional superconductivity,  it is very natural </a:t>
            </a:r>
          </a:p>
          <a:p>
            <a:r>
              <a:rPr lang="en-US" altLang="zh-CN"/>
              <a:t>to further investigate the high partial wave generalization of FM, say p, d…  </a:t>
            </a:r>
          </a:p>
          <a:p>
            <a:r>
              <a:rPr lang="en-US" altLang="zh-CN"/>
              <a:t>We will see SO coupling is dynamically generated in these unconventional magentic systems. </a:t>
            </a:r>
          </a:p>
          <a:p>
            <a:r>
              <a:rPr lang="en-US" altLang="zh-CN"/>
              <a:t>The phase transitions from normal FL to high partial wave FMs are just phase transitions</a:t>
            </a:r>
          </a:p>
          <a:p>
            <a:r>
              <a:rPr lang="en-US" altLang="zh-CN"/>
              <a:t>we want.</a:t>
            </a:r>
          </a:p>
          <a:p>
            <a:endParaRPr lang="zh-CN" altLang="en-US"/>
          </a:p>
        </p:txBody>
      </p:sp>
    </p:spTree>
    <p:extLst>
      <p:ext uri="{BB962C8B-B14F-4D97-AF65-F5344CB8AC3E}">
        <p14:creationId xmlns:p14="http://schemas.microsoft.com/office/powerpoint/2010/main" val="3704781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3C322F-F7A8-4917-A9F0-032918B963B9}" type="slidenum">
              <a:rPr lang="en-US" altLang="zh-CN">
                <a:solidFill>
                  <a:srgbClr val="000000"/>
                </a:solidFill>
              </a:rPr>
              <a:pPr/>
              <a:t>8</a:t>
            </a:fld>
            <a:endParaRPr lang="en-US" altLang="zh-CN">
              <a:solidFill>
                <a:srgbClr val="000000"/>
              </a:solidFill>
            </a:endParaRPr>
          </a:p>
        </p:txBody>
      </p:sp>
      <p:sp>
        <p:nvSpPr>
          <p:cNvPr id="1356802" name="Rectangle 2"/>
          <p:cNvSpPr>
            <a:spLocks noGrp="1" noRot="1" noChangeAspect="1" noChangeArrowheads="1" noTextEdit="1"/>
          </p:cNvSpPr>
          <p:nvPr>
            <p:ph type="sldImg"/>
          </p:nvPr>
        </p:nvSpPr>
        <p:spPr>
          <a:ln/>
        </p:spPr>
      </p:sp>
      <p:sp>
        <p:nvSpPr>
          <p:cNvPr id="1356803" name="Rectangle 3"/>
          <p:cNvSpPr>
            <a:spLocks noGrp="1" noChangeArrowheads="1"/>
          </p:cNvSpPr>
          <p:nvPr>
            <p:ph type="body" idx="1"/>
          </p:nvPr>
        </p:nvSpPr>
        <p:spPr/>
        <p:txBody>
          <a:bodyPr/>
          <a:lstStyle/>
          <a:p>
            <a:r>
              <a:rPr lang="en-US" altLang="zh-CN"/>
              <a:t>For superconductivity, we know in addition to the conventional s-wave pairing structure,</a:t>
            </a:r>
          </a:p>
          <a:p>
            <a:r>
              <a:rPr lang="en-US" altLang="zh-CN" dirty="0"/>
              <a:t>nature provides us many other types of non-conventional pairings. The most important</a:t>
            </a:r>
          </a:p>
          <a:p>
            <a:r>
              <a:rPr lang="en-US" altLang="zh-CN" dirty="0"/>
              <a:t>example is the d-wave pairing in the high </a:t>
            </a:r>
            <a:r>
              <a:rPr lang="en-US" altLang="zh-CN" dirty="0" err="1"/>
              <a:t>Tc</a:t>
            </a:r>
            <a:r>
              <a:rPr lang="en-US" altLang="zh-CN" dirty="0"/>
              <a:t> </a:t>
            </a:r>
            <a:r>
              <a:rPr lang="en-US" altLang="zh-CN" dirty="0" err="1"/>
              <a:t>cuprate</a:t>
            </a:r>
            <a:r>
              <a:rPr lang="en-US" altLang="zh-CN" dirty="0"/>
              <a:t>.  If we move around the FS,</a:t>
            </a:r>
          </a:p>
          <a:p>
            <a:r>
              <a:rPr lang="en-US" altLang="zh-CN" dirty="0"/>
              <a:t>the pairing </a:t>
            </a:r>
            <a:r>
              <a:rPr lang="en-US" altLang="zh-CN" dirty="0" err="1"/>
              <a:t>wavefunction</a:t>
            </a:r>
            <a:r>
              <a:rPr lang="en-US" altLang="zh-CN" dirty="0"/>
              <a:t> function changes the sign exhibiting the structure of d-wave structure.</a:t>
            </a:r>
          </a:p>
          <a:p>
            <a:r>
              <a:rPr lang="en-US" altLang="zh-CN" dirty="0"/>
              <a:t>( Other unconventional Cooper pairing states have also been observed, for the</a:t>
            </a:r>
          </a:p>
          <a:p>
            <a:r>
              <a:rPr lang="en-US" altLang="zh-CN" dirty="0"/>
              <a:t>the p-wave pairing state was found in the He-3 and more recently in the</a:t>
            </a:r>
          </a:p>
          <a:p>
            <a:r>
              <a:rPr lang="en-US" altLang="zh-CN" dirty="0"/>
              <a:t>SrRuO4, systems. )</a:t>
            </a:r>
          </a:p>
          <a:p>
            <a:endParaRPr lang="en-US" altLang="zh-CN" dirty="0"/>
          </a:p>
          <a:p>
            <a:r>
              <a:rPr lang="en-US" altLang="zh-CN" dirty="0"/>
              <a:t>So, by analogy to the unconventional superconductivity,  it is very natural </a:t>
            </a:r>
          </a:p>
          <a:p>
            <a:r>
              <a:rPr lang="en-US" altLang="zh-CN" dirty="0"/>
              <a:t>to further investigate the high partial wave generalization of FM, say p, d…  </a:t>
            </a:r>
          </a:p>
          <a:p>
            <a:r>
              <a:rPr lang="en-US" altLang="zh-CN" dirty="0"/>
              <a:t>We will see SO coupling is dynamically generated in these unconventional </a:t>
            </a:r>
            <a:r>
              <a:rPr lang="en-US" altLang="zh-CN" dirty="0" err="1"/>
              <a:t>magentic</a:t>
            </a:r>
            <a:r>
              <a:rPr lang="en-US" altLang="zh-CN" dirty="0"/>
              <a:t> systems. </a:t>
            </a:r>
          </a:p>
          <a:p>
            <a:r>
              <a:rPr lang="en-US" altLang="zh-CN" dirty="0"/>
              <a:t>The phase transitions from normal FL to high partial wave FMs are just phase transitions</a:t>
            </a:r>
          </a:p>
          <a:p>
            <a:r>
              <a:rPr lang="en-US" altLang="zh-CN" dirty="0"/>
              <a:t>we want.</a:t>
            </a:r>
          </a:p>
          <a:p>
            <a:endParaRPr lang="zh-CN" altLang="en-US" dirty="0"/>
          </a:p>
        </p:txBody>
      </p:sp>
    </p:spTree>
    <p:extLst>
      <p:ext uri="{BB962C8B-B14F-4D97-AF65-F5344CB8AC3E}">
        <p14:creationId xmlns:p14="http://schemas.microsoft.com/office/powerpoint/2010/main" val="2905384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AD42A0-4929-4069-A116-9AE734674CF7}" type="slidenum">
              <a:rPr lang="en-US" altLang="zh-CN">
                <a:solidFill>
                  <a:srgbClr val="000000"/>
                </a:solidFill>
              </a:rPr>
              <a:pPr/>
              <a:t>9</a:t>
            </a:fld>
            <a:endParaRPr lang="en-US" altLang="zh-CN">
              <a:solidFill>
                <a:srgbClr val="000000"/>
              </a:solidFill>
            </a:endParaRPr>
          </a:p>
        </p:txBody>
      </p:sp>
      <p:sp>
        <p:nvSpPr>
          <p:cNvPr id="1331202" name="Rectangle 2"/>
          <p:cNvSpPr>
            <a:spLocks noGrp="1" noRot="1" noChangeAspect="1" noChangeArrowheads="1" noTextEdit="1"/>
          </p:cNvSpPr>
          <p:nvPr>
            <p:ph type="sldImg"/>
          </p:nvPr>
        </p:nvSpPr>
        <p:spPr>
          <a:ln/>
        </p:spPr>
      </p:sp>
      <p:sp>
        <p:nvSpPr>
          <p:cNvPr id="1331203" name="Rectangle 3"/>
          <p:cNvSpPr>
            <a:spLocks noGrp="1" noChangeArrowheads="1"/>
          </p:cNvSpPr>
          <p:nvPr>
            <p:ph type="body" idx="1"/>
          </p:nvPr>
        </p:nvSpPr>
        <p:spPr/>
        <p:txBody>
          <a:bodyPr/>
          <a:lstStyle/>
          <a:p>
            <a:endParaRPr lang="en-US" altLang="zh-CN"/>
          </a:p>
        </p:txBody>
      </p:sp>
    </p:spTree>
    <p:extLst>
      <p:ext uri="{BB962C8B-B14F-4D97-AF65-F5344CB8AC3E}">
        <p14:creationId xmlns:p14="http://schemas.microsoft.com/office/powerpoint/2010/main" val="2132654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DCED661-ACDA-4321-BD98-95E47B212647}" type="slidenum">
              <a:rPr lang="en-US" altLang="zh-CN"/>
              <a:pPr>
                <a:defRPr/>
              </a:pPr>
              <a:t>‹#›</a:t>
            </a:fld>
            <a:endParaRPr lang="en-US" altLang="zh-CN"/>
          </a:p>
        </p:txBody>
      </p:sp>
    </p:spTree>
    <p:extLst>
      <p:ext uri="{BB962C8B-B14F-4D97-AF65-F5344CB8AC3E}">
        <p14:creationId xmlns:p14="http://schemas.microsoft.com/office/powerpoint/2010/main" val="55454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79ECD71-222E-47C5-8FF2-3EAF48B82277}" type="slidenum">
              <a:rPr lang="en-US" altLang="zh-CN"/>
              <a:pPr>
                <a:defRPr/>
              </a:pPr>
              <a:t>‹#›</a:t>
            </a:fld>
            <a:endParaRPr lang="en-US" altLang="zh-CN"/>
          </a:p>
        </p:txBody>
      </p:sp>
    </p:spTree>
    <p:extLst>
      <p:ext uri="{BB962C8B-B14F-4D97-AF65-F5344CB8AC3E}">
        <p14:creationId xmlns:p14="http://schemas.microsoft.com/office/powerpoint/2010/main" val="21423928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72A2B08B-8186-4E24-8F8A-97F41B7A2CF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015169777"/>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E64D0DA1-F2CD-4F55-87E0-CE67F9C18D1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628940971"/>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A963050C-DD1A-45BD-A9B5-54C614BF27E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2532124"/>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3938588"/>
            <a:ext cx="40386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5"/>
          <p:cNvSpPr>
            <a:spLocks noGrp="1"/>
          </p:cNvSpPr>
          <p:nvPr>
            <p:ph type="dt" sz="half" idx="10"/>
          </p:nvPr>
        </p:nvSpPr>
        <p:spPr>
          <a:xfrm>
            <a:off x="457200" y="6245225"/>
            <a:ext cx="2133600" cy="476250"/>
          </a:xfrm>
        </p:spPr>
        <p:txBody>
          <a:bodyPr/>
          <a:lstStyle>
            <a:lvl1pPr>
              <a:defRPr/>
            </a:lvl1pPr>
          </a:lstStyle>
          <a:p>
            <a:endParaRPr lang="en-US" altLang="zh-CN">
              <a:solidFill>
                <a:srgbClr val="000000"/>
              </a:solidFill>
            </a:endParaRPr>
          </a:p>
        </p:txBody>
      </p:sp>
      <p:sp>
        <p:nvSpPr>
          <p:cNvPr id="7" name="页脚占位符 6"/>
          <p:cNvSpPr>
            <a:spLocks noGrp="1"/>
          </p:cNvSpPr>
          <p:nvPr>
            <p:ph type="ftr" sz="quarter" idx="11"/>
          </p:nvPr>
        </p:nvSpPr>
        <p:spPr>
          <a:xfrm>
            <a:off x="3124200" y="6245225"/>
            <a:ext cx="2895600" cy="476250"/>
          </a:xfrm>
        </p:spPr>
        <p:txBody>
          <a:bodyPr/>
          <a:lstStyle>
            <a:lvl1pPr>
              <a:defRPr/>
            </a:lvl1pPr>
          </a:lstStyle>
          <a:p>
            <a:endParaRPr lang="en-US" altLang="zh-CN">
              <a:solidFill>
                <a:srgbClr val="000000"/>
              </a:solidFill>
            </a:endParaRPr>
          </a:p>
        </p:txBody>
      </p:sp>
      <p:sp>
        <p:nvSpPr>
          <p:cNvPr id="8" name="灯片编号占位符 7"/>
          <p:cNvSpPr>
            <a:spLocks noGrp="1"/>
          </p:cNvSpPr>
          <p:nvPr>
            <p:ph type="sldNum" sz="quarter" idx="12"/>
          </p:nvPr>
        </p:nvSpPr>
        <p:spPr>
          <a:xfrm>
            <a:off x="6553200" y="6245225"/>
            <a:ext cx="2133600" cy="476250"/>
          </a:xfrm>
        </p:spPr>
        <p:txBody>
          <a:bodyPr/>
          <a:lstStyle>
            <a:lvl1pPr>
              <a:defRPr/>
            </a:lvl1pPr>
          </a:lstStyle>
          <a:p>
            <a:fld id="{68DC0437-1769-448E-9088-EDE4388FFB9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21650690"/>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C1070B73-1039-4CCE-86E8-C4707B09B9A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35496092"/>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C05E7444-5299-4A58-9505-0669237B535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81838049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B4E94BDD-B1CA-4886-866E-ED7EA519942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807028235"/>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92EB048C-5858-4D3B-A3DB-C1BE57B7DB5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725270093"/>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B19179D2-E389-4C54-AD71-3D20246E8A1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65172977"/>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D81F75FD-1786-4322-9FA5-34E96E791FB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49297418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B64B5CE-587F-428F-83F2-8040C8225E7B}" type="slidenum">
              <a:rPr lang="en-US" altLang="zh-CN"/>
              <a:pPr>
                <a:defRPr/>
              </a:pPr>
              <a:t>‹#›</a:t>
            </a:fld>
            <a:endParaRPr lang="en-US" altLang="zh-CN"/>
          </a:p>
        </p:txBody>
      </p:sp>
    </p:spTree>
    <p:extLst>
      <p:ext uri="{BB962C8B-B14F-4D97-AF65-F5344CB8AC3E}">
        <p14:creationId xmlns:p14="http://schemas.microsoft.com/office/powerpoint/2010/main" val="6065446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C81BAC7F-DCF0-4A1D-9E9D-7AFABFE81F1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44244003"/>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E6B6EC54-88E9-4483-80C8-03351DE7708A}"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622033586"/>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72A2B08B-8186-4E24-8F8A-97F41B7A2CF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103682215"/>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E64D0DA1-F2CD-4F55-87E0-CE67F9C18D1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558379260"/>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A963050C-DD1A-45BD-A9B5-54C614BF27E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545191563"/>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3938588"/>
            <a:ext cx="40386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5"/>
          <p:cNvSpPr>
            <a:spLocks noGrp="1"/>
          </p:cNvSpPr>
          <p:nvPr>
            <p:ph type="dt" sz="half" idx="10"/>
          </p:nvPr>
        </p:nvSpPr>
        <p:spPr>
          <a:xfrm>
            <a:off x="457200" y="6245225"/>
            <a:ext cx="2133600" cy="476250"/>
          </a:xfrm>
        </p:spPr>
        <p:txBody>
          <a:bodyPr/>
          <a:lstStyle>
            <a:lvl1pPr>
              <a:defRPr/>
            </a:lvl1pPr>
          </a:lstStyle>
          <a:p>
            <a:endParaRPr lang="en-US" altLang="zh-CN">
              <a:solidFill>
                <a:srgbClr val="000000"/>
              </a:solidFill>
            </a:endParaRPr>
          </a:p>
        </p:txBody>
      </p:sp>
      <p:sp>
        <p:nvSpPr>
          <p:cNvPr id="7" name="页脚占位符 6"/>
          <p:cNvSpPr>
            <a:spLocks noGrp="1"/>
          </p:cNvSpPr>
          <p:nvPr>
            <p:ph type="ftr" sz="quarter" idx="11"/>
          </p:nvPr>
        </p:nvSpPr>
        <p:spPr>
          <a:xfrm>
            <a:off x="3124200" y="6245225"/>
            <a:ext cx="2895600" cy="476250"/>
          </a:xfrm>
        </p:spPr>
        <p:txBody>
          <a:bodyPr/>
          <a:lstStyle>
            <a:lvl1pPr>
              <a:defRPr/>
            </a:lvl1pPr>
          </a:lstStyle>
          <a:p>
            <a:endParaRPr lang="en-US" altLang="zh-CN">
              <a:solidFill>
                <a:srgbClr val="000000"/>
              </a:solidFill>
            </a:endParaRPr>
          </a:p>
        </p:txBody>
      </p:sp>
      <p:sp>
        <p:nvSpPr>
          <p:cNvPr id="8" name="灯片编号占位符 7"/>
          <p:cNvSpPr>
            <a:spLocks noGrp="1"/>
          </p:cNvSpPr>
          <p:nvPr>
            <p:ph type="sldNum" sz="quarter" idx="12"/>
          </p:nvPr>
        </p:nvSpPr>
        <p:spPr>
          <a:xfrm>
            <a:off x="6553200" y="6245225"/>
            <a:ext cx="2133600" cy="476250"/>
          </a:xfrm>
        </p:spPr>
        <p:txBody>
          <a:bodyPr/>
          <a:lstStyle>
            <a:lvl1pPr>
              <a:defRPr/>
            </a:lvl1pPr>
          </a:lstStyle>
          <a:p>
            <a:fld id="{68DC0437-1769-448E-9088-EDE4388FFB9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27224354"/>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C1070B73-1039-4CCE-86E8-C4707B09B9A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081331915"/>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C05E7444-5299-4A58-9505-0669237B535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148957611"/>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B4E94BDD-B1CA-4886-866E-ED7EA519942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088708894"/>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92EB048C-5858-4D3B-A3DB-C1BE57B7DB5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573442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7CF35CF-5FB8-400C-BB5D-3F07868A69C7}" type="slidenum">
              <a:rPr lang="en-US" altLang="zh-CN"/>
              <a:pPr>
                <a:defRPr/>
              </a:pPr>
              <a:t>‹#›</a:t>
            </a:fld>
            <a:endParaRPr lang="en-US" altLang="zh-CN"/>
          </a:p>
        </p:txBody>
      </p:sp>
    </p:spTree>
    <p:extLst>
      <p:ext uri="{BB962C8B-B14F-4D97-AF65-F5344CB8AC3E}">
        <p14:creationId xmlns:p14="http://schemas.microsoft.com/office/powerpoint/2010/main" val="258438947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B19179D2-E389-4C54-AD71-3D20246E8A1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829983803"/>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D81F75FD-1786-4322-9FA5-34E96E791FB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212828981"/>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C81BAC7F-DCF0-4A1D-9E9D-7AFABFE81F1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26688631"/>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E6B6EC54-88E9-4483-80C8-03351DE7708A}"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04136151"/>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72A2B08B-8186-4E24-8F8A-97F41B7A2CF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6822056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E64D0DA1-F2CD-4F55-87E0-CE67F9C18D1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099354014"/>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A963050C-DD1A-45BD-A9B5-54C614BF27E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16953708"/>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3938588"/>
            <a:ext cx="40386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5"/>
          <p:cNvSpPr>
            <a:spLocks noGrp="1"/>
          </p:cNvSpPr>
          <p:nvPr>
            <p:ph type="dt" sz="half" idx="10"/>
          </p:nvPr>
        </p:nvSpPr>
        <p:spPr>
          <a:xfrm>
            <a:off x="457200" y="6245225"/>
            <a:ext cx="2133600" cy="476250"/>
          </a:xfrm>
        </p:spPr>
        <p:txBody>
          <a:bodyPr/>
          <a:lstStyle>
            <a:lvl1pPr>
              <a:defRPr/>
            </a:lvl1pPr>
          </a:lstStyle>
          <a:p>
            <a:endParaRPr lang="en-US" altLang="zh-CN">
              <a:solidFill>
                <a:srgbClr val="000000"/>
              </a:solidFill>
            </a:endParaRPr>
          </a:p>
        </p:txBody>
      </p:sp>
      <p:sp>
        <p:nvSpPr>
          <p:cNvPr id="7" name="页脚占位符 6"/>
          <p:cNvSpPr>
            <a:spLocks noGrp="1"/>
          </p:cNvSpPr>
          <p:nvPr>
            <p:ph type="ftr" sz="quarter" idx="11"/>
          </p:nvPr>
        </p:nvSpPr>
        <p:spPr>
          <a:xfrm>
            <a:off x="3124200" y="6245225"/>
            <a:ext cx="2895600" cy="476250"/>
          </a:xfrm>
        </p:spPr>
        <p:txBody>
          <a:bodyPr/>
          <a:lstStyle>
            <a:lvl1pPr>
              <a:defRPr/>
            </a:lvl1pPr>
          </a:lstStyle>
          <a:p>
            <a:endParaRPr lang="en-US" altLang="zh-CN">
              <a:solidFill>
                <a:srgbClr val="000000"/>
              </a:solidFill>
            </a:endParaRPr>
          </a:p>
        </p:txBody>
      </p:sp>
      <p:sp>
        <p:nvSpPr>
          <p:cNvPr id="8" name="灯片编号占位符 7"/>
          <p:cNvSpPr>
            <a:spLocks noGrp="1"/>
          </p:cNvSpPr>
          <p:nvPr>
            <p:ph type="sldNum" sz="quarter" idx="12"/>
          </p:nvPr>
        </p:nvSpPr>
        <p:spPr>
          <a:xfrm>
            <a:off x="6553200" y="6245225"/>
            <a:ext cx="2133600" cy="476250"/>
          </a:xfrm>
        </p:spPr>
        <p:txBody>
          <a:bodyPr/>
          <a:lstStyle>
            <a:lvl1pPr>
              <a:defRPr/>
            </a:lvl1pPr>
          </a:lstStyle>
          <a:p>
            <a:fld id="{68DC0437-1769-448E-9088-EDE4388FFB9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893621196"/>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C1070B73-1039-4CCE-86E8-C4707B09B9A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61807383"/>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C05E7444-5299-4A58-9505-0669237B535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8709520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C0AA9E6-6592-4537-993D-554C0DD83D56}" type="datetime1">
              <a:rPr lang="zh-CN" altLang="en-US" smtClean="0">
                <a:solidFill>
                  <a:prstClr val="black">
                    <a:tint val="75000"/>
                  </a:prstClr>
                </a:solidFill>
              </a:rPr>
              <a:pPr/>
              <a:t>2024/4/10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95CB440-EFB7-4903-ADF4-B973DB18663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7694936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B4E94BDD-B1CA-4886-866E-ED7EA519942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580573995"/>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92EB048C-5858-4D3B-A3DB-C1BE57B7DB5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54023270"/>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B19179D2-E389-4C54-AD71-3D20246E8A1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876185920"/>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D81F75FD-1786-4322-9FA5-34E96E791FB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41669105"/>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C81BAC7F-DCF0-4A1D-9E9D-7AFABFE81F1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90679346"/>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E6B6EC54-88E9-4483-80C8-03351DE7708A}"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664314065"/>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72A2B08B-8186-4E24-8F8A-97F41B7A2CF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375008211"/>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E64D0DA1-F2CD-4F55-87E0-CE67F9C18D1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803138743"/>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A963050C-DD1A-45BD-A9B5-54C614BF27E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378156459"/>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3938588"/>
            <a:ext cx="40386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5"/>
          <p:cNvSpPr>
            <a:spLocks noGrp="1"/>
          </p:cNvSpPr>
          <p:nvPr>
            <p:ph type="dt" sz="half" idx="10"/>
          </p:nvPr>
        </p:nvSpPr>
        <p:spPr>
          <a:xfrm>
            <a:off x="457200" y="6245225"/>
            <a:ext cx="2133600" cy="476250"/>
          </a:xfrm>
        </p:spPr>
        <p:txBody>
          <a:bodyPr/>
          <a:lstStyle>
            <a:lvl1pPr>
              <a:defRPr/>
            </a:lvl1pPr>
          </a:lstStyle>
          <a:p>
            <a:endParaRPr lang="en-US" altLang="zh-CN">
              <a:solidFill>
                <a:srgbClr val="000000"/>
              </a:solidFill>
            </a:endParaRPr>
          </a:p>
        </p:txBody>
      </p:sp>
      <p:sp>
        <p:nvSpPr>
          <p:cNvPr id="7" name="页脚占位符 6"/>
          <p:cNvSpPr>
            <a:spLocks noGrp="1"/>
          </p:cNvSpPr>
          <p:nvPr>
            <p:ph type="ftr" sz="quarter" idx="11"/>
          </p:nvPr>
        </p:nvSpPr>
        <p:spPr>
          <a:xfrm>
            <a:off x="3124200" y="6245225"/>
            <a:ext cx="2895600" cy="476250"/>
          </a:xfrm>
        </p:spPr>
        <p:txBody>
          <a:bodyPr/>
          <a:lstStyle>
            <a:lvl1pPr>
              <a:defRPr/>
            </a:lvl1pPr>
          </a:lstStyle>
          <a:p>
            <a:endParaRPr lang="en-US" altLang="zh-CN">
              <a:solidFill>
                <a:srgbClr val="000000"/>
              </a:solidFill>
            </a:endParaRPr>
          </a:p>
        </p:txBody>
      </p:sp>
      <p:sp>
        <p:nvSpPr>
          <p:cNvPr id="8" name="灯片编号占位符 7"/>
          <p:cNvSpPr>
            <a:spLocks noGrp="1"/>
          </p:cNvSpPr>
          <p:nvPr>
            <p:ph type="sldNum" sz="quarter" idx="12"/>
          </p:nvPr>
        </p:nvSpPr>
        <p:spPr>
          <a:xfrm>
            <a:off x="6553200" y="6245225"/>
            <a:ext cx="2133600" cy="476250"/>
          </a:xfrm>
        </p:spPr>
        <p:txBody>
          <a:bodyPr/>
          <a:lstStyle>
            <a:lvl1pPr>
              <a:defRPr/>
            </a:lvl1pPr>
          </a:lstStyle>
          <a:p>
            <a:fld id="{68DC0437-1769-448E-9088-EDE4388FFB9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04021644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80F8D90-1CE5-4FE3-BE02-14EA951D4E73}" type="datetime1">
              <a:rPr lang="zh-CN" altLang="en-US" smtClean="0">
                <a:solidFill>
                  <a:prstClr val="black">
                    <a:tint val="75000"/>
                  </a:prstClr>
                </a:solidFill>
              </a:rPr>
              <a:pPr/>
              <a:t>2024/4/10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95CB440-EFB7-4903-ADF4-B973DB18663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3518465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C1070B73-1039-4CCE-86E8-C4707B09B9A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661354938"/>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C05E7444-5299-4A58-9505-0669237B535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498738375"/>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B4E94BDD-B1CA-4886-866E-ED7EA519942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069234367"/>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92EB048C-5858-4D3B-A3DB-C1BE57B7DB5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184834400"/>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B19179D2-E389-4C54-AD71-3D20246E8A1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689298359"/>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D81F75FD-1786-4322-9FA5-34E96E791FB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03441000"/>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C81BAC7F-DCF0-4A1D-9E9D-7AFABFE81F1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91519317"/>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E6B6EC54-88E9-4483-80C8-03351DE7708A}"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097070028"/>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72A2B08B-8186-4E24-8F8A-97F41B7A2CF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662729313"/>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E64D0DA1-F2CD-4F55-87E0-CE67F9C18D1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71920965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9D69D09-F3E3-4D74-8D5E-0E5D6F91FE72}" type="datetime1">
              <a:rPr lang="zh-CN" altLang="en-US" smtClean="0">
                <a:solidFill>
                  <a:prstClr val="black">
                    <a:tint val="75000"/>
                  </a:prstClr>
                </a:solidFill>
              </a:rPr>
              <a:pPr/>
              <a:t>2024/4/10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95CB440-EFB7-4903-ADF4-B973DB18663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2228220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A963050C-DD1A-45BD-A9B5-54C614BF27E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82340108"/>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3938588"/>
            <a:ext cx="40386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5"/>
          <p:cNvSpPr>
            <a:spLocks noGrp="1"/>
          </p:cNvSpPr>
          <p:nvPr>
            <p:ph type="dt" sz="half" idx="10"/>
          </p:nvPr>
        </p:nvSpPr>
        <p:spPr>
          <a:xfrm>
            <a:off x="457200" y="6245225"/>
            <a:ext cx="2133600" cy="476250"/>
          </a:xfrm>
        </p:spPr>
        <p:txBody>
          <a:bodyPr/>
          <a:lstStyle>
            <a:lvl1pPr>
              <a:defRPr/>
            </a:lvl1pPr>
          </a:lstStyle>
          <a:p>
            <a:endParaRPr lang="en-US" altLang="zh-CN">
              <a:solidFill>
                <a:srgbClr val="000000"/>
              </a:solidFill>
            </a:endParaRPr>
          </a:p>
        </p:txBody>
      </p:sp>
      <p:sp>
        <p:nvSpPr>
          <p:cNvPr id="7" name="页脚占位符 6"/>
          <p:cNvSpPr>
            <a:spLocks noGrp="1"/>
          </p:cNvSpPr>
          <p:nvPr>
            <p:ph type="ftr" sz="quarter" idx="11"/>
          </p:nvPr>
        </p:nvSpPr>
        <p:spPr>
          <a:xfrm>
            <a:off x="3124200" y="6245225"/>
            <a:ext cx="2895600" cy="476250"/>
          </a:xfrm>
        </p:spPr>
        <p:txBody>
          <a:bodyPr/>
          <a:lstStyle>
            <a:lvl1pPr>
              <a:defRPr/>
            </a:lvl1pPr>
          </a:lstStyle>
          <a:p>
            <a:endParaRPr lang="en-US" altLang="zh-CN">
              <a:solidFill>
                <a:srgbClr val="000000"/>
              </a:solidFill>
            </a:endParaRPr>
          </a:p>
        </p:txBody>
      </p:sp>
      <p:sp>
        <p:nvSpPr>
          <p:cNvPr id="8" name="灯片编号占位符 7"/>
          <p:cNvSpPr>
            <a:spLocks noGrp="1"/>
          </p:cNvSpPr>
          <p:nvPr>
            <p:ph type="sldNum" sz="quarter" idx="12"/>
          </p:nvPr>
        </p:nvSpPr>
        <p:spPr>
          <a:xfrm>
            <a:off x="6553200" y="6245225"/>
            <a:ext cx="2133600" cy="476250"/>
          </a:xfrm>
        </p:spPr>
        <p:txBody>
          <a:bodyPr/>
          <a:lstStyle>
            <a:lvl1pPr>
              <a:defRPr/>
            </a:lvl1pPr>
          </a:lstStyle>
          <a:p>
            <a:fld id="{68DC0437-1769-448E-9088-EDE4388FFB9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91263786"/>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A55817-533D-499F-B9EA-B6F302650A68}"/>
              </a:ext>
            </a:extLst>
          </p:cNvPr>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AA78C1D9-8993-41EA-8022-CD8ABD28F0D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B1E9D0D-0361-40F4-B4CD-394AFE9B5258}"/>
              </a:ext>
            </a:extLst>
          </p:cNvPr>
          <p:cNvSpPr>
            <a:spLocks noGrp="1"/>
          </p:cNvSpPr>
          <p:nvPr>
            <p:ph type="dt" sz="half" idx="10"/>
          </p:nvPr>
        </p:nvSpPr>
        <p:spPr/>
        <p:txBody>
          <a:bodyPr/>
          <a:lstStyle/>
          <a:p>
            <a:pPr defTabSz="685800" fontAlgn="auto">
              <a:spcBef>
                <a:spcPts val="0"/>
              </a:spcBef>
              <a:spcAft>
                <a:spcPts val="0"/>
              </a:spcAft>
            </a:pPr>
            <a:fld id="{9A7245E6-DC8C-4848-8112-B211B653E088}" type="datetimeFigureOut">
              <a:rPr lang="zh-CN" altLang="en-US" smtClean="0">
                <a:solidFill>
                  <a:prstClr val="black">
                    <a:tint val="75000"/>
                  </a:prstClr>
                </a:solidFill>
                <a:latin typeface="等线" panose="020F0502020204030204"/>
                <a:ea typeface="等线" panose="02010600030101010101" pitchFamily="2" charset="-122"/>
              </a:rPr>
              <a:pPr defTabSz="685800" fontAlgn="auto">
                <a:spcBef>
                  <a:spcPts val="0"/>
                </a:spcBef>
                <a:spcAft>
                  <a:spcPts val="0"/>
                </a:spcAft>
              </a:pPr>
              <a:t>2024/4/10</a:t>
            </a:fld>
            <a:endParaRPr lang="zh-CN" altLang="en-US">
              <a:solidFill>
                <a:prstClr val="black">
                  <a:tint val="75000"/>
                </a:prstClr>
              </a:solidFill>
              <a:latin typeface="等线" panose="020F0502020204030204"/>
              <a:ea typeface="等线" panose="02010600030101010101" pitchFamily="2" charset="-122"/>
            </a:endParaRPr>
          </a:p>
        </p:txBody>
      </p:sp>
      <p:sp>
        <p:nvSpPr>
          <p:cNvPr id="5" name="页脚占位符 4">
            <a:extLst>
              <a:ext uri="{FF2B5EF4-FFF2-40B4-BE49-F238E27FC236}">
                <a16:creationId xmlns:a16="http://schemas.microsoft.com/office/drawing/2014/main" id="{11A122E2-66F1-4ADC-90F3-28B351483B0B}"/>
              </a:ext>
            </a:extLst>
          </p:cNvPr>
          <p:cNvSpPr>
            <a:spLocks noGrp="1"/>
          </p:cNvSpPr>
          <p:nvPr>
            <p:ph type="ftr" sz="quarter" idx="11"/>
          </p:nvPr>
        </p:nvSpPr>
        <p:spPr/>
        <p:txBody>
          <a:bodyPr/>
          <a:lstStyle/>
          <a:p>
            <a:pPr defTabSz="685800" fontAlgn="auto">
              <a:spcBef>
                <a:spcPts val="0"/>
              </a:spcBef>
              <a:spcAft>
                <a:spcPts val="0"/>
              </a:spcAft>
            </a:pPr>
            <a:endParaRPr lang="zh-CN" altLang="en-US">
              <a:solidFill>
                <a:prstClr val="black">
                  <a:tint val="75000"/>
                </a:prstClr>
              </a:solidFill>
              <a:latin typeface="等线" panose="020F0502020204030204"/>
              <a:ea typeface="等线" panose="02010600030101010101" pitchFamily="2" charset="-122"/>
            </a:endParaRPr>
          </a:p>
        </p:txBody>
      </p:sp>
      <p:sp>
        <p:nvSpPr>
          <p:cNvPr id="6" name="灯片编号占位符 5">
            <a:extLst>
              <a:ext uri="{FF2B5EF4-FFF2-40B4-BE49-F238E27FC236}">
                <a16:creationId xmlns:a16="http://schemas.microsoft.com/office/drawing/2014/main" id="{7183378D-2A0A-46E9-89A4-9D606CF0942D}"/>
              </a:ext>
            </a:extLst>
          </p:cNvPr>
          <p:cNvSpPr>
            <a:spLocks noGrp="1"/>
          </p:cNvSpPr>
          <p:nvPr>
            <p:ph type="sldNum" sz="quarter" idx="12"/>
          </p:nvPr>
        </p:nvSpPr>
        <p:spPr/>
        <p:txBody>
          <a:bodyPr/>
          <a:lstStyle/>
          <a:p>
            <a:pPr defTabSz="685800" fontAlgn="auto">
              <a:spcBef>
                <a:spcPts val="0"/>
              </a:spcBef>
              <a:spcAft>
                <a:spcPts val="0"/>
              </a:spcAft>
            </a:pPr>
            <a:fld id="{45F7EC0B-0A1B-43F4-B6F0-29E371101391}" type="slidenum">
              <a:rPr lang="zh-CN" altLang="en-US" smtClean="0">
                <a:solidFill>
                  <a:prstClr val="black">
                    <a:tint val="75000"/>
                  </a:prstClr>
                </a:solidFill>
                <a:latin typeface="等线" panose="020F0502020204030204"/>
                <a:ea typeface="等线" panose="02010600030101010101" pitchFamily="2" charset="-122"/>
              </a:rPr>
              <a:pPr defTabSz="685800" fontAlgn="auto">
                <a:spcBef>
                  <a:spcPts val="0"/>
                </a:spcBef>
                <a:spcAft>
                  <a:spcPts val="0"/>
                </a:spcAft>
              </a:pPr>
              <a:t>‹#›</a:t>
            </a:fld>
            <a:endParaRPr lang="zh-CN" altLang="en-US">
              <a:solidFill>
                <a:prstClr val="black">
                  <a:tint val="75000"/>
                </a:prstClr>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3932957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0BF85B-E7BA-44EE-96A2-4449255584A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2621081-69BB-4F33-B259-8EF092BC6F9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728131E-56CE-4054-9A4F-578F5A727236}"/>
              </a:ext>
            </a:extLst>
          </p:cNvPr>
          <p:cNvSpPr>
            <a:spLocks noGrp="1"/>
          </p:cNvSpPr>
          <p:nvPr>
            <p:ph type="dt" sz="half" idx="10"/>
          </p:nvPr>
        </p:nvSpPr>
        <p:spPr/>
        <p:txBody>
          <a:bodyPr/>
          <a:lstStyle/>
          <a:p>
            <a:pPr defTabSz="685800" fontAlgn="auto">
              <a:spcBef>
                <a:spcPts val="0"/>
              </a:spcBef>
              <a:spcAft>
                <a:spcPts val="0"/>
              </a:spcAft>
            </a:pPr>
            <a:fld id="{9A7245E6-DC8C-4848-8112-B211B653E088}" type="datetimeFigureOut">
              <a:rPr lang="zh-CN" altLang="en-US" smtClean="0">
                <a:solidFill>
                  <a:prstClr val="black">
                    <a:tint val="75000"/>
                  </a:prstClr>
                </a:solidFill>
                <a:latin typeface="等线" panose="020F0502020204030204"/>
                <a:ea typeface="等线" panose="02010600030101010101" pitchFamily="2" charset="-122"/>
              </a:rPr>
              <a:pPr defTabSz="685800" fontAlgn="auto">
                <a:spcBef>
                  <a:spcPts val="0"/>
                </a:spcBef>
                <a:spcAft>
                  <a:spcPts val="0"/>
                </a:spcAft>
              </a:pPr>
              <a:t>2024/4/10</a:t>
            </a:fld>
            <a:endParaRPr lang="zh-CN" altLang="en-US">
              <a:solidFill>
                <a:prstClr val="black">
                  <a:tint val="75000"/>
                </a:prstClr>
              </a:solidFill>
              <a:latin typeface="等线" panose="020F0502020204030204"/>
              <a:ea typeface="等线" panose="02010600030101010101" pitchFamily="2" charset="-122"/>
            </a:endParaRPr>
          </a:p>
        </p:txBody>
      </p:sp>
      <p:sp>
        <p:nvSpPr>
          <p:cNvPr id="5" name="页脚占位符 4">
            <a:extLst>
              <a:ext uri="{FF2B5EF4-FFF2-40B4-BE49-F238E27FC236}">
                <a16:creationId xmlns:a16="http://schemas.microsoft.com/office/drawing/2014/main" id="{A5DFCE7A-168A-4326-B233-FECCF1A0141D}"/>
              </a:ext>
            </a:extLst>
          </p:cNvPr>
          <p:cNvSpPr>
            <a:spLocks noGrp="1"/>
          </p:cNvSpPr>
          <p:nvPr>
            <p:ph type="ftr" sz="quarter" idx="11"/>
          </p:nvPr>
        </p:nvSpPr>
        <p:spPr/>
        <p:txBody>
          <a:bodyPr/>
          <a:lstStyle/>
          <a:p>
            <a:pPr defTabSz="685800" fontAlgn="auto">
              <a:spcBef>
                <a:spcPts val="0"/>
              </a:spcBef>
              <a:spcAft>
                <a:spcPts val="0"/>
              </a:spcAft>
            </a:pPr>
            <a:endParaRPr lang="zh-CN" altLang="en-US">
              <a:solidFill>
                <a:prstClr val="black">
                  <a:tint val="75000"/>
                </a:prstClr>
              </a:solidFill>
              <a:latin typeface="等线" panose="020F0502020204030204"/>
              <a:ea typeface="等线" panose="02010600030101010101" pitchFamily="2" charset="-122"/>
            </a:endParaRPr>
          </a:p>
        </p:txBody>
      </p:sp>
      <p:sp>
        <p:nvSpPr>
          <p:cNvPr id="6" name="灯片编号占位符 5">
            <a:extLst>
              <a:ext uri="{FF2B5EF4-FFF2-40B4-BE49-F238E27FC236}">
                <a16:creationId xmlns:a16="http://schemas.microsoft.com/office/drawing/2014/main" id="{2D99C0AB-7E67-4A64-928A-99C07BDDA7CA}"/>
              </a:ext>
            </a:extLst>
          </p:cNvPr>
          <p:cNvSpPr>
            <a:spLocks noGrp="1"/>
          </p:cNvSpPr>
          <p:nvPr>
            <p:ph type="sldNum" sz="quarter" idx="12"/>
          </p:nvPr>
        </p:nvSpPr>
        <p:spPr/>
        <p:txBody>
          <a:bodyPr/>
          <a:lstStyle/>
          <a:p>
            <a:pPr defTabSz="685800" fontAlgn="auto">
              <a:spcBef>
                <a:spcPts val="0"/>
              </a:spcBef>
              <a:spcAft>
                <a:spcPts val="0"/>
              </a:spcAft>
            </a:pPr>
            <a:fld id="{45F7EC0B-0A1B-43F4-B6F0-29E371101391}" type="slidenum">
              <a:rPr lang="zh-CN" altLang="en-US" smtClean="0">
                <a:solidFill>
                  <a:prstClr val="black">
                    <a:tint val="75000"/>
                  </a:prstClr>
                </a:solidFill>
                <a:latin typeface="等线" panose="020F0502020204030204"/>
                <a:ea typeface="等线" panose="02010600030101010101" pitchFamily="2" charset="-122"/>
              </a:rPr>
              <a:pPr defTabSz="685800" fontAlgn="auto">
                <a:spcBef>
                  <a:spcPts val="0"/>
                </a:spcBef>
                <a:spcAft>
                  <a:spcPts val="0"/>
                </a:spcAft>
              </a:pPr>
              <a:t>‹#›</a:t>
            </a:fld>
            <a:endParaRPr lang="zh-CN" altLang="en-US">
              <a:solidFill>
                <a:prstClr val="black">
                  <a:tint val="75000"/>
                </a:prstClr>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84105460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849D1D-0BD6-47D4-AD90-40534D324549}"/>
              </a:ext>
            </a:extLst>
          </p:cNvPr>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EC2B2E84-A4AF-493B-B50E-6A87395548F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5110302-10BA-4642-8870-A614912D3F38}"/>
              </a:ext>
            </a:extLst>
          </p:cNvPr>
          <p:cNvSpPr>
            <a:spLocks noGrp="1"/>
          </p:cNvSpPr>
          <p:nvPr>
            <p:ph type="dt" sz="half" idx="10"/>
          </p:nvPr>
        </p:nvSpPr>
        <p:spPr/>
        <p:txBody>
          <a:bodyPr/>
          <a:lstStyle/>
          <a:p>
            <a:pPr defTabSz="685800" fontAlgn="auto">
              <a:spcBef>
                <a:spcPts val="0"/>
              </a:spcBef>
              <a:spcAft>
                <a:spcPts val="0"/>
              </a:spcAft>
            </a:pPr>
            <a:fld id="{9A7245E6-DC8C-4848-8112-B211B653E088}" type="datetimeFigureOut">
              <a:rPr lang="zh-CN" altLang="en-US" smtClean="0">
                <a:solidFill>
                  <a:prstClr val="black">
                    <a:tint val="75000"/>
                  </a:prstClr>
                </a:solidFill>
                <a:latin typeface="等线" panose="020F0502020204030204"/>
                <a:ea typeface="等线" panose="02010600030101010101" pitchFamily="2" charset="-122"/>
              </a:rPr>
              <a:pPr defTabSz="685800" fontAlgn="auto">
                <a:spcBef>
                  <a:spcPts val="0"/>
                </a:spcBef>
                <a:spcAft>
                  <a:spcPts val="0"/>
                </a:spcAft>
              </a:pPr>
              <a:t>2024/4/10</a:t>
            </a:fld>
            <a:endParaRPr lang="zh-CN" altLang="en-US">
              <a:solidFill>
                <a:prstClr val="black">
                  <a:tint val="75000"/>
                </a:prstClr>
              </a:solidFill>
              <a:latin typeface="等线" panose="020F0502020204030204"/>
              <a:ea typeface="等线" panose="02010600030101010101" pitchFamily="2" charset="-122"/>
            </a:endParaRPr>
          </a:p>
        </p:txBody>
      </p:sp>
      <p:sp>
        <p:nvSpPr>
          <p:cNvPr id="5" name="页脚占位符 4">
            <a:extLst>
              <a:ext uri="{FF2B5EF4-FFF2-40B4-BE49-F238E27FC236}">
                <a16:creationId xmlns:a16="http://schemas.microsoft.com/office/drawing/2014/main" id="{18BF466C-0365-4E48-964E-4CCB72D9F9D9}"/>
              </a:ext>
            </a:extLst>
          </p:cNvPr>
          <p:cNvSpPr>
            <a:spLocks noGrp="1"/>
          </p:cNvSpPr>
          <p:nvPr>
            <p:ph type="ftr" sz="quarter" idx="11"/>
          </p:nvPr>
        </p:nvSpPr>
        <p:spPr/>
        <p:txBody>
          <a:bodyPr/>
          <a:lstStyle/>
          <a:p>
            <a:pPr defTabSz="685800" fontAlgn="auto">
              <a:spcBef>
                <a:spcPts val="0"/>
              </a:spcBef>
              <a:spcAft>
                <a:spcPts val="0"/>
              </a:spcAft>
            </a:pPr>
            <a:endParaRPr lang="zh-CN" altLang="en-US">
              <a:solidFill>
                <a:prstClr val="black">
                  <a:tint val="75000"/>
                </a:prstClr>
              </a:solidFill>
              <a:latin typeface="等线" panose="020F0502020204030204"/>
              <a:ea typeface="等线" panose="02010600030101010101" pitchFamily="2" charset="-122"/>
            </a:endParaRPr>
          </a:p>
        </p:txBody>
      </p:sp>
      <p:sp>
        <p:nvSpPr>
          <p:cNvPr id="6" name="灯片编号占位符 5">
            <a:extLst>
              <a:ext uri="{FF2B5EF4-FFF2-40B4-BE49-F238E27FC236}">
                <a16:creationId xmlns:a16="http://schemas.microsoft.com/office/drawing/2014/main" id="{33B74DAE-A38D-4C46-A07A-5ACE1EDB8AC0}"/>
              </a:ext>
            </a:extLst>
          </p:cNvPr>
          <p:cNvSpPr>
            <a:spLocks noGrp="1"/>
          </p:cNvSpPr>
          <p:nvPr>
            <p:ph type="sldNum" sz="quarter" idx="12"/>
          </p:nvPr>
        </p:nvSpPr>
        <p:spPr/>
        <p:txBody>
          <a:bodyPr/>
          <a:lstStyle/>
          <a:p>
            <a:pPr defTabSz="685800" fontAlgn="auto">
              <a:spcBef>
                <a:spcPts val="0"/>
              </a:spcBef>
              <a:spcAft>
                <a:spcPts val="0"/>
              </a:spcAft>
            </a:pPr>
            <a:fld id="{45F7EC0B-0A1B-43F4-B6F0-29E371101391}" type="slidenum">
              <a:rPr lang="zh-CN" altLang="en-US" smtClean="0">
                <a:solidFill>
                  <a:prstClr val="black">
                    <a:tint val="75000"/>
                  </a:prstClr>
                </a:solidFill>
                <a:latin typeface="等线" panose="020F0502020204030204"/>
                <a:ea typeface="等线" panose="02010600030101010101" pitchFamily="2" charset="-122"/>
              </a:rPr>
              <a:pPr defTabSz="685800" fontAlgn="auto">
                <a:spcBef>
                  <a:spcPts val="0"/>
                </a:spcBef>
                <a:spcAft>
                  <a:spcPts val="0"/>
                </a:spcAft>
              </a:pPr>
              <a:t>‹#›</a:t>
            </a:fld>
            <a:endParaRPr lang="zh-CN" altLang="en-US">
              <a:solidFill>
                <a:prstClr val="black">
                  <a:tint val="75000"/>
                </a:prstClr>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403121475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5C5D3D-3E3B-4DB7-A10E-149FF9A287C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67BFB47-5D9E-46A7-A442-7DE5FC54E142}"/>
              </a:ext>
            </a:extLst>
          </p:cNvPr>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E3FF20C-E34C-4EA8-BA9B-F98DC0876465}"/>
              </a:ext>
            </a:extLst>
          </p:cNvPr>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3A148AC-9EB1-4DC3-864B-40CED31BB47C}"/>
              </a:ext>
            </a:extLst>
          </p:cNvPr>
          <p:cNvSpPr>
            <a:spLocks noGrp="1"/>
          </p:cNvSpPr>
          <p:nvPr>
            <p:ph type="dt" sz="half" idx="10"/>
          </p:nvPr>
        </p:nvSpPr>
        <p:spPr/>
        <p:txBody>
          <a:bodyPr/>
          <a:lstStyle/>
          <a:p>
            <a:pPr defTabSz="685800" fontAlgn="auto">
              <a:spcBef>
                <a:spcPts val="0"/>
              </a:spcBef>
              <a:spcAft>
                <a:spcPts val="0"/>
              </a:spcAft>
            </a:pPr>
            <a:fld id="{9A7245E6-DC8C-4848-8112-B211B653E088}" type="datetimeFigureOut">
              <a:rPr lang="zh-CN" altLang="en-US" smtClean="0">
                <a:solidFill>
                  <a:prstClr val="black">
                    <a:tint val="75000"/>
                  </a:prstClr>
                </a:solidFill>
                <a:latin typeface="等线" panose="020F0502020204030204"/>
                <a:ea typeface="等线" panose="02010600030101010101" pitchFamily="2" charset="-122"/>
              </a:rPr>
              <a:pPr defTabSz="685800" fontAlgn="auto">
                <a:spcBef>
                  <a:spcPts val="0"/>
                </a:spcBef>
                <a:spcAft>
                  <a:spcPts val="0"/>
                </a:spcAft>
              </a:pPr>
              <a:t>2024/4/10</a:t>
            </a:fld>
            <a:endParaRPr lang="zh-CN" altLang="en-US">
              <a:solidFill>
                <a:prstClr val="black">
                  <a:tint val="75000"/>
                </a:prstClr>
              </a:solidFill>
              <a:latin typeface="等线" panose="020F0502020204030204"/>
              <a:ea typeface="等线" panose="02010600030101010101" pitchFamily="2" charset="-122"/>
            </a:endParaRPr>
          </a:p>
        </p:txBody>
      </p:sp>
      <p:sp>
        <p:nvSpPr>
          <p:cNvPr id="6" name="页脚占位符 5">
            <a:extLst>
              <a:ext uri="{FF2B5EF4-FFF2-40B4-BE49-F238E27FC236}">
                <a16:creationId xmlns:a16="http://schemas.microsoft.com/office/drawing/2014/main" id="{70632447-F106-4BB1-B9CF-6C0CFEA11FF1}"/>
              </a:ext>
            </a:extLst>
          </p:cNvPr>
          <p:cNvSpPr>
            <a:spLocks noGrp="1"/>
          </p:cNvSpPr>
          <p:nvPr>
            <p:ph type="ftr" sz="quarter" idx="11"/>
          </p:nvPr>
        </p:nvSpPr>
        <p:spPr/>
        <p:txBody>
          <a:bodyPr/>
          <a:lstStyle/>
          <a:p>
            <a:pPr defTabSz="685800" fontAlgn="auto">
              <a:spcBef>
                <a:spcPts val="0"/>
              </a:spcBef>
              <a:spcAft>
                <a:spcPts val="0"/>
              </a:spcAft>
            </a:pPr>
            <a:endParaRPr lang="zh-CN" altLang="en-US">
              <a:solidFill>
                <a:prstClr val="black">
                  <a:tint val="75000"/>
                </a:prstClr>
              </a:solidFill>
              <a:latin typeface="等线" panose="020F0502020204030204"/>
              <a:ea typeface="等线" panose="02010600030101010101" pitchFamily="2" charset="-122"/>
            </a:endParaRPr>
          </a:p>
        </p:txBody>
      </p:sp>
      <p:sp>
        <p:nvSpPr>
          <p:cNvPr id="7" name="灯片编号占位符 6">
            <a:extLst>
              <a:ext uri="{FF2B5EF4-FFF2-40B4-BE49-F238E27FC236}">
                <a16:creationId xmlns:a16="http://schemas.microsoft.com/office/drawing/2014/main" id="{F9680A12-5051-4B37-BA1D-099119B459ED}"/>
              </a:ext>
            </a:extLst>
          </p:cNvPr>
          <p:cNvSpPr>
            <a:spLocks noGrp="1"/>
          </p:cNvSpPr>
          <p:nvPr>
            <p:ph type="sldNum" sz="quarter" idx="12"/>
          </p:nvPr>
        </p:nvSpPr>
        <p:spPr/>
        <p:txBody>
          <a:bodyPr/>
          <a:lstStyle/>
          <a:p>
            <a:pPr defTabSz="685800" fontAlgn="auto">
              <a:spcBef>
                <a:spcPts val="0"/>
              </a:spcBef>
              <a:spcAft>
                <a:spcPts val="0"/>
              </a:spcAft>
            </a:pPr>
            <a:fld id="{45F7EC0B-0A1B-43F4-B6F0-29E371101391}" type="slidenum">
              <a:rPr lang="zh-CN" altLang="en-US" smtClean="0">
                <a:solidFill>
                  <a:prstClr val="black">
                    <a:tint val="75000"/>
                  </a:prstClr>
                </a:solidFill>
                <a:latin typeface="等线" panose="020F0502020204030204"/>
                <a:ea typeface="等线" panose="02010600030101010101" pitchFamily="2" charset="-122"/>
              </a:rPr>
              <a:pPr defTabSz="685800" fontAlgn="auto">
                <a:spcBef>
                  <a:spcPts val="0"/>
                </a:spcBef>
                <a:spcAft>
                  <a:spcPts val="0"/>
                </a:spcAft>
              </a:pPr>
              <a:t>‹#›</a:t>
            </a:fld>
            <a:endParaRPr lang="zh-CN" altLang="en-US">
              <a:solidFill>
                <a:prstClr val="black">
                  <a:tint val="75000"/>
                </a:prstClr>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42997358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52CFC9-E199-4FE2-B1D1-325F71A2B1EA}"/>
              </a:ext>
            </a:extLst>
          </p:cNvPr>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602F676-5B4C-46F0-A069-9D533A9AA17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A1FFA84-C90F-4FA7-A87F-DA0320294186}"/>
              </a:ext>
            </a:extLst>
          </p:cNvPr>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3C9C015-F129-46CA-BEE2-3DD79C9F09E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6129358-CBDD-4B99-A0FA-0B1351EE8787}"/>
              </a:ext>
            </a:extLst>
          </p:cNvPr>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BFC5A14-C475-413D-BCE8-3D3F0092F9D5}"/>
              </a:ext>
            </a:extLst>
          </p:cNvPr>
          <p:cNvSpPr>
            <a:spLocks noGrp="1"/>
          </p:cNvSpPr>
          <p:nvPr>
            <p:ph type="dt" sz="half" idx="10"/>
          </p:nvPr>
        </p:nvSpPr>
        <p:spPr/>
        <p:txBody>
          <a:bodyPr/>
          <a:lstStyle/>
          <a:p>
            <a:pPr defTabSz="685800" fontAlgn="auto">
              <a:spcBef>
                <a:spcPts val="0"/>
              </a:spcBef>
              <a:spcAft>
                <a:spcPts val="0"/>
              </a:spcAft>
            </a:pPr>
            <a:fld id="{9A7245E6-DC8C-4848-8112-B211B653E088}" type="datetimeFigureOut">
              <a:rPr lang="zh-CN" altLang="en-US" smtClean="0">
                <a:solidFill>
                  <a:prstClr val="black">
                    <a:tint val="75000"/>
                  </a:prstClr>
                </a:solidFill>
                <a:latin typeface="等线" panose="020F0502020204030204"/>
                <a:ea typeface="等线" panose="02010600030101010101" pitchFamily="2" charset="-122"/>
              </a:rPr>
              <a:pPr defTabSz="685800" fontAlgn="auto">
                <a:spcBef>
                  <a:spcPts val="0"/>
                </a:spcBef>
                <a:spcAft>
                  <a:spcPts val="0"/>
                </a:spcAft>
              </a:pPr>
              <a:t>2024/4/10</a:t>
            </a:fld>
            <a:endParaRPr lang="zh-CN" altLang="en-US">
              <a:solidFill>
                <a:prstClr val="black">
                  <a:tint val="75000"/>
                </a:prstClr>
              </a:solidFill>
              <a:latin typeface="等线" panose="020F0502020204030204"/>
              <a:ea typeface="等线" panose="02010600030101010101" pitchFamily="2" charset="-122"/>
            </a:endParaRPr>
          </a:p>
        </p:txBody>
      </p:sp>
      <p:sp>
        <p:nvSpPr>
          <p:cNvPr id="8" name="页脚占位符 7">
            <a:extLst>
              <a:ext uri="{FF2B5EF4-FFF2-40B4-BE49-F238E27FC236}">
                <a16:creationId xmlns:a16="http://schemas.microsoft.com/office/drawing/2014/main" id="{F415EF28-41E6-468E-B5E9-CA599AF05B5C}"/>
              </a:ext>
            </a:extLst>
          </p:cNvPr>
          <p:cNvSpPr>
            <a:spLocks noGrp="1"/>
          </p:cNvSpPr>
          <p:nvPr>
            <p:ph type="ftr" sz="quarter" idx="11"/>
          </p:nvPr>
        </p:nvSpPr>
        <p:spPr/>
        <p:txBody>
          <a:bodyPr/>
          <a:lstStyle/>
          <a:p>
            <a:pPr defTabSz="685800" fontAlgn="auto">
              <a:spcBef>
                <a:spcPts val="0"/>
              </a:spcBef>
              <a:spcAft>
                <a:spcPts val="0"/>
              </a:spcAft>
            </a:pPr>
            <a:endParaRPr lang="zh-CN" altLang="en-US">
              <a:solidFill>
                <a:prstClr val="black">
                  <a:tint val="75000"/>
                </a:prstClr>
              </a:solidFill>
              <a:latin typeface="等线" panose="020F0502020204030204"/>
              <a:ea typeface="等线" panose="02010600030101010101" pitchFamily="2" charset="-122"/>
            </a:endParaRPr>
          </a:p>
        </p:txBody>
      </p:sp>
      <p:sp>
        <p:nvSpPr>
          <p:cNvPr id="9" name="灯片编号占位符 8">
            <a:extLst>
              <a:ext uri="{FF2B5EF4-FFF2-40B4-BE49-F238E27FC236}">
                <a16:creationId xmlns:a16="http://schemas.microsoft.com/office/drawing/2014/main" id="{BA52E1C5-1DCF-4E6F-B992-6F84429BE314}"/>
              </a:ext>
            </a:extLst>
          </p:cNvPr>
          <p:cNvSpPr>
            <a:spLocks noGrp="1"/>
          </p:cNvSpPr>
          <p:nvPr>
            <p:ph type="sldNum" sz="quarter" idx="12"/>
          </p:nvPr>
        </p:nvSpPr>
        <p:spPr/>
        <p:txBody>
          <a:bodyPr/>
          <a:lstStyle/>
          <a:p>
            <a:pPr defTabSz="685800" fontAlgn="auto">
              <a:spcBef>
                <a:spcPts val="0"/>
              </a:spcBef>
              <a:spcAft>
                <a:spcPts val="0"/>
              </a:spcAft>
            </a:pPr>
            <a:fld id="{45F7EC0B-0A1B-43F4-B6F0-29E371101391}" type="slidenum">
              <a:rPr lang="zh-CN" altLang="en-US" smtClean="0">
                <a:solidFill>
                  <a:prstClr val="black">
                    <a:tint val="75000"/>
                  </a:prstClr>
                </a:solidFill>
                <a:latin typeface="等线" panose="020F0502020204030204"/>
                <a:ea typeface="等线" panose="02010600030101010101" pitchFamily="2" charset="-122"/>
              </a:rPr>
              <a:pPr defTabSz="685800" fontAlgn="auto">
                <a:spcBef>
                  <a:spcPts val="0"/>
                </a:spcBef>
                <a:spcAft>
                  <a:spcPts val="0"/>
                </a:spcAft>
              </a:pPr>
              <a:t>‹#›</a:t>
            </a:fld>
            <a:endParaRPr lang="zh-CN" altLang="en-US">
              <a:solidFill>
                <a:prstClr val="black">
                  <a:tint val="75000"/>
                </a:prstClr>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202874376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D2C791-3326-4706-BE38-70DBBE3780A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ECF7D48-38A9-4727-A813-F866C505C495}"/>
              </a:ext>
            </a:extLst>
          </p:cNvPr>
          <p:cNvSpPr>
            <a:spLocks noGrp="1"/>
          </p:cNvSpPr>
          <p:nvPr>
            <p:ph type="dt" sz="half" idx="10"/>
          </p:nvPr>
        </p:nvSpPr>
        <p:spPr/>
        <p:txBody>
          <a:bodyPr/>
          <a:lstStyle/>
          <a:p>
            <a:pPr defTabSz="685800" fontAlgn="auto">
              <a:spcBef>
                <a:spcPts val="0"/>
              </a:spcBef>
              <a:spcAft>
                <a:spcPts val="0"/>
              </a:spcAft>
            </a:pPr>
            <a:fld id="{9A7245E6-DC8C-4848-8112-B211B653E088}" type="datetimeFigureOut">
              <a:rPr lang="zh-CN" altLang="en-US" smtClean="0">
                <a:solidFill>
                  <a:prstClr val="black">
                    <a:tint val="75000"/>
                  </a:prstClr>
                </a:solidFill>
                <a:latin typeface="等线" panose="020F0502020204030204"/>
                <a:ea typeface="等线" panose="02010600030101010101" pitchFamily="2" charset="-122"/>
              </a:rPr>
              <a:pPr defTabSz="685800" fontAlgn="auto">
                <a:spcBef>
                  <a:spcPts val="0"/>
                </a:spcBef>
                <a:spcAft>
                  <a:spcPts val="0"/>
                </a:spcAft>
              </a:pPr>
              <a:t>2024/4/10</a:t>
            </a:fld>
            <a:endParaRPr lang="zh-CN" altLang="en-US">
              <a:solidFill>
                <a:prstClr val="black">
                  <a:tint val="75000"/>
                </a:prstClr>
              </a:solidFill>
              <a:latin typeface="等线" panose="020F0502020204030204"/>
              <a:ea typeface="等线" panose="02010600030101010101" pitchFamily="2" charset="-122"/>
            </a:endParaRPr>
          </a:p>
        </p:txBody>
      </p:sp>
      <p:sp>
        <p:nvSpPr>
          <p:cNvPr id="4" name="页脚占位符 3">
            <a:extLst>
              <a:ext uri="{FF2B5EF4-FFF2-40B4-BE49-F238E27FC236}">
                <a16:creationId xmlns:a16="http://schemas.microsoft.com/office/drawing/2014/main" id="{50F6C27F-47E8-4275-BC99-F223B14C7015}"/>
              </a:ext>
            </a:extLst>
          </p:cNvPr>
          <p:cNvSpPr>
            <a:spLocks noGrp="1"/>
          </p:cNvSpPr>
          <p:nvPr>
            <p:ph type="ftr" sz="quarter" idx="11"/>
          </p:nvPr>
        </p:nvSpPr>
        <p:spPr/>
        <p:txBody>
          <a:bodyPr/>
          <a:lstStyle/>
          <a:p>
            <a:pPr defTabSz="685800" fontAlgn="auto">
              <a:spcBef>
                <a:spcPts val="0"/>
              </a:spcBef>
              <a:spcAft>
                <a:spcPts val="0"/>
              </a:spcAft>
            </a:pPr>
            <a:endParaRPr lang="zh-CN" altLang="en-US">
              <a:solidFill>
                <a:prstClr val="black">
                  <a:tint val="75000"/>
                </a:prstClr>
              </a:solidFill>
              <a:latin typeface="等线" panose="020F0502020204030204"/>
              <a:ea typeface="等线" panose="02010600030101010101" pitchFamily="2" charset="-122"/>
            </a:endParaRPr>
          </a:p>
        </p:txBody>
      </p:sp>
      <p:sp>
        <p:nvSpPr>
          <p:cNvPr id="5" name="灯片编号占位符 4">
            <a:extLst>
              <a:ext uri="{FF2B5EF4-FFF2-40B4-BE49-F238E27FC236}">
                <a16:creationId xmlns:a16="http://schemas.microsoft.com/office/drawing/2014/main" id="{415100A5-F676-4557-A115-4EE48BD932FB}"/>
              </a:ext>
            </a:extLst>
          </p:cNvPr>
          <p:cNvSpPr>
            <a:spLocks noGrp="1"/>
          </p:cNvSpPr>
          <p:nvPr>
            <p:ph type="sldNum" sz="quarter" idx="12"/>
          </p:nvPr>
        </p:nvSpPr>
        <p:spPr/>
        <p:txBody>
          <a:bodyPr/>
          <a:lstStyle/>
          <a:p>
            <a:pPr defTabSz="685800" fontAlgn="auto">
              <a:spcBef>
                <a:spcPts val="0"/>
              </a:spcBef>
              <a:spcAft>
                <a:spcPts val="0"/>
              </a:spcAft>
            </a:pPr>
            <a:fld id="{45F7EC0B-0A1B-43F4-B6F0-29E371101391}" type="slidenum">
              <a:rPr lang="zh-CN" altLang="en-US" smtClean="0">
                <a:solidFill>
                  <a:prstClr val="black">
                    <a:tint val="75000"/>
                  </a:prstClr>
                </a:solidFill>
                <a:latin typeface="等线" panose="020F0502020204030204"/>
                <a:ea typeface="等线" panose="02010600030101010101" pitchFamily="2" charset="-122"/>
              </a:rPr>
              <a:pPr defTabSz="685800" fontAlgn="auto">
                <a:spcBef>
                  <a:spcPts val="0"/>
                </a:spcBef>
                <a:spcAft>
                  <a:spcPts val="0"/>
                </a:spcAft>
              </a:pPr>
              <a:t>‹#›</a:t>
            </a:fld>
            <a:endParaRPr lang="zh-CN" altLang="en-US">
              <a:solidFill>
                <a:prstClr val="black">
                  <a:tint val="75000"/>
                </a:prstClr>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953594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C0BA9FD-D464-4932-999E-EEEBF0AA2889}"/>
              </a:ext>
            </a:extLst>
          </p:cNvPr>
          <p:cNvSpPr>
            <a:spLocks noGrp="1"/>
          </p:cNvSpPr>
          <p:nvPr>
            <p:ph type="dt" sz="half" idx="10"/>
          </p:nvPr>
        </p:nvSpPr>
        <p:spPr/>
        <p:txBody>
          <a:bodyPr/>
          <a:lstStyle/>
          <a:p>
            <a:pPr defTabSz="685800" fontAlgn="auto">
              <a:spcBef>
                <a:spcPts val="0"/>
              </a:spcBef>
              <a:spcAft>
                <a:spcPts val="0"/>
              </a:spcAft>
            </a:pPr>
            <a:fld id="{9A7245E6-DC8C-4848-8112-B211B653E088}" type="datetimeFigureOut">
              <a:rPr lang="zh-CN" altLang="en-US" smtClean="0">
                <a:solidFill>
                  <a:prstClr val="black">
                    <a:tint val="75000"/>
                  </a:prstClr>
                </a:solidFill>
                <a:latin typeface="等线" panose="020F0502020204030204"/>
                <a:ea typeface="等线" panose="02010600030101010101" pitchFamily="2" charset="-122"/>
              </a:rPr>
              <a:pPr defTabSz="685800" fontAlgn="auto">
                <a:spcBef>
                  <a:spcPts val="0"/>
                </a:spcBef>
                <a:spcAft>
                  <a:spcPts val="0"/>
                </a:spcAft>
              </a:pPr>
              <a:t>2024/4/10</a:t>
            </a:fld>
            <a:endParaRPr lang="zh-CN" altLang="en-US">
              <a:solidFill>
                <a:prstClr val="black">
                  <a:tint val="75000"/>
                </a:prstClr>
              </a:solidFill>
              <a:latin typeface="等线" panose="020F0502020204030204"/>
              <a:ea typeface="等线" panose="02010600030101010101" pitchFamily="2" charset="-122"/>
            </a:endParaRPr>
          </a:p>
        </p:txBody>
      </p:sp>
      <p:sp>
        <p:nvSpPr>
          <p:cNvPr id="3" name="页脚占位符 2">
            <a:extLst>
              <a:ext uri="{FF2B5EF4-FFF2-40B4-BE49-F238E27FC236}">
                <a16:creationId xmlns:a16="http://schemas.microsoft.com/office/drawing/2014/main" id="{EAB23CCC-D35E-4EC4-B59B-36D3007CDE3A}"/>
              </a:ext>
            </a:extLst>
          </p:cNvPr>
          <p:cNvSpPr>
            <a:spLocks noGrp="1"/>
          </p:cNvSpPr>
          <p:nvPr>
            <p:ph type="ftr" sz="quarter" idx="11"/>
          </p:nvPr>
        </p:nvSpPr>
        <p:spPr/>
        <p:txBody>
          <a:bodyPr/>
          <a:lstStyle/>
          <a:p>
            <a:pPr defTabSz="685800" fontAlgn="auto">
              <a:spcBef>
                <a:spcPts val="0"/>
              </a:spcBef>
              <a:spcAft>
                <a:spcPts val="0"/>
              </a:spcAft>
            </a:pPr>
            <a:endParaRPr lang="zh-CN" altLang="en-US">
              <a:solidFill>
                <a:prstClr val="black">
                  <a:tint val="75000"/>
                </a:prstClr>
              </a:solidFill>
              <a:latin typeface="等线" panose="020F0502020204030204"/>
              <a:ea typeface="等线" panose="02010600030101010101" pitchFamily="2" charset="-122"/>
            </a:endParaRPr>
          </a:p>
        </p:txBody>
      </p:sp>
      <p:sp>
        <p:nvSpPr>
          <p:cNvPr id="4" name="灯片编号占位符 3">
            <a:extLst>
              <a:ext uri="{FF2B5EF4-FFF2-40B4-BE49-F238E27FC236}">
                <a16:creationId xmlns:a16="http://schemas.microsoft.com/office/drawing/2014/main" id="{703570D9-A591-45E6-82C3-D3F6603D4494}"/>
              </a:ext>
            </a:extLst>
          </p:cNvPr>
          <p:cNvSpPr>
            <a:spLocks noGrp="1"/>
          </p:cNvSpPr>
          <p:nvPr>
            <p:ph type="sldNum" sz="quarter" idx="12"/>
          </p:nvPr>
        </p:nvSpPr>
        <p:spPr/>
        <p:txBody>
          <a:bodyPr/>
          <a:lstStyle/>
          <a:p>
            <a:pPr defTabSz="685800" fontAlgn="auto">
              <a:spcBef>
                <a:spcPts val="0"/>
              </a:spcBef>
              <a:spcAft>
                <a:spcPts val="0"/>
              </a:spcAft>
            </a:pPr>
            <a:fld id="{45F7EC0B-0A1B-43F4-B6F0-29E371101391}" type="slidenum">
              <a:rPr lang="zh-CN" altLang="en-US" smtClean="0">
                <a:solidFill>
                  <a:prstClr val="black">
                    <a:tint val="75000"/>
                  </a:prstClr>
                </a:solidFill>
                <a:latin typeface="等线" panose="020F0502020204030204"/>
                <a:ea typeface="等线" panose="02010600030101010101" pitchFamily="2" charset="-122"/>
              </a:rPr>
              <a:pPr defTabSz="685800" fontAlgn="auto">
                <a:spcBef>
                  <a:spcPts val="0"/>
                </a:spcBef>
                <a:spcAft>
                  <a:spcPts val="0"/>
                </a:spcAft>
              </a:pPr>
              <a:t>‹#›</a:t>
            </a:fld>
            <a:endParaRPr lang="zh-CN" altLang="en-US">
              <a:solidFill>
                <a:prstClr val="black">
                  <a:tint val="75000"/>
                </a:prstClr>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12611503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C66D9D-39DD-4A3E-96E9-1A0454315460}"/>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9E2B96FC-5A88-4E1F-8F94-1AD6ED737E8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CCD6650-89E4-422F-827D-6531FD8754B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3EEA608-42C2-4314-9FC0-1E071131A3B3}"/>
              </a:ext>
            </a:extLst>
          </p:cNvPr>
          <p:cNvSpPr>
            <a:spLocks noGrp="1"/>
          </p:cNvSpPr>
          <p:nvPr>
            <p:ph type="dt" sz="half" idx="10"/>
          </p:nvPr>
        </p:nvSpPr>
        <p:spPr/>
        <p:txBody>
          <a:bodyPr/>
          <a:lstStyle/>
          <a:p>
            <a:pPr defTabSz="685800" fontAlgn="auto">
              <a:spcBef>
                <a:spcPts val="0"/>
              </a:spcBef>
              <a:spcAft>
                <a:spcPts val="0"/>
              </a:spcAft>
            </a:pPr>
            <a:fld id="{9A7245E6-DC8C-4848-8112-B211B653E088}" type="datetimeFigureOut">
              <a:rPr lang="zh-CN" altLang="en-US" smtClean="0">
                <a:solidFill>
                  <a:prstClr val="black">
                    <a:tint val="75000"/>
                  </a:prstClr>
                </a:solidFill>
                <a:latin typeface="等线" panose="020F0502020204030204"/>
                <a:ea typeface="等线" panose="02010600030101010101" pitchFamily="2" charset="-122"/>
              </a:rPr>
              <a:pPr defTabSz="685800" fontAlgn="auto">
                <a:spcBef>
                  <a:spcPts val="0"/>
                </a:spcBef>
                <a:spcAft>
                  <a:spcPts val="0"/>
                </a:spcAft>
              </a:pPr>
              <a:t>2024/4/10</a:t>
            </a:fld>
            <a:endParaRPr lang="zh-CN" altLang="en-US">
              <a:solidFill>
                <a:prstClr val="black">
                  <a:tint val="75000"/>
                </a:prstClr>
              </a:solidFill>
              <a:latin typeface="等线" panose="020F0502020204030204"/>
              <a:ea typeface="等线" panose="02010600030101010101" pitchFamily="2" charset="-122"/>
            </a:endParaRPr>
          </a:p>
        </p:txBody>
      </p:sp>
      <p:sp>
        <p:nvSpPr>
          <p:cNvPr id="6" name="页脚占位符 5">
            <a:extLst>
              <a:ext uri="{FF2B5EF4-FFF2-40B4-BE49-F238E27FC236}">
                <a16:creationId xmlns:a16="http://schemas.microsoft.com/office/drawing/2014/main" id="{978C3DCA-8EF9-45AC-AC82-06590A1856ED}"/>
              </a:ext>
            </a:extLst>
          </p:cNvPr>
          <p:cNvSpPr>
            <a:spLocks noGrp="1"/>
          </p:cNvSpPr>
          <p:nvPr>
            <p:ph type="ftr" sz="quarter" idx="11"/>
          </p:nvPr>
        </p:nvSpPr>
        <p:spPr/>
        <p:txBody>
          <a:bodyPr/>
          <a:lstStyle/>
          <a:p>
            <a:pPr defTabSz="685800" fontAlgn="auto">
              <a:spcBef>
                <a:spcPts val="0"/>
              </a:spcBef>
              <a:spcAft>
                <a:spcPts val="0"/>
              </a:spcAft>
            </a:pPr>
            <a:endParaRPr lang="zh-CN" altLang="en-US">
              <a:solidFill>
                <a:prstClr val="black">
                  <a:tint val="75000"/>
                </a:prstClr>
              </a:solidFill>
              <a:latin typeface="等线" panose="020F0502020204030204"/>
              <a:ea typeface="等线" panose="02010600030101010101" pitchFamily="2" charset="-122"/>
            </a:endParaRPr>
          </a:p>
        </p:txBody>
      </p:sp>
      <p:sp>
        <p:nvSpPr>
          <p:cNvPr id="7" name="灯片编号占位符 6">
            <a:extLst>
              <a:ext uri="{FF2B5EF4-FFF2-40B4-BE49-F238E27FC236}">
                <a16:creationId xmlns:a16="http://schemas.microsoft.com/office/drawing/2014/main" id="{87ECE079-BC44-44A0-BD70-CFD0EB6368FE}"/>
              </a:ext>
            </a:extLst>
          </p:cNvPr>
          <p:cNvSpPr>
            <a:spLocks noGrp="1"/>
          </p:cNvSpPr>
          <p:nvPr>
            <p:ph type="sldNum" sz="quarter" idx="12"/>
          </p:nvPr>
        </p:nvSpPr>
        <p:spPr/>
        <p:txBody>
          <a:bodyPr/>
          <a:lstStyle/>
          <a:p>
            <a:pPr defTabSz="685800" fontAlgn="auto">
              <a:spcBef>
                <a:spcPts val="0"/>
              </a:spcBef>
              <a:spcAft>
                <a:spcPts val="0"/>
              </a:spcAft>
            </a:pPr>
            <a:fld id="{45F7EC0B-0A1B-43F4-B6F0-29E371101391}" type="slidenum">
              <a:rPr lang="zh-CN" altLang="en-US" smtClean="0">
                <a:solidFill>
                  <a:prstClr val="black">
                    <a:tint val="75000"/>
                  </a:prstClr>
                </a:solidFill>
                <a:latin typeface="等线" panose="020F0502020204030204"/>
                <a:ea typeface="等线" panose="02010600030101010101" pitchFamily="2" charset="-122"/>
              </a:rPr>
              <a:pPr defTabSz="685800" fontAlgn="auto">
                <a:spcBef>
                  <a:spcPts val="0"/>
                </a:spcBef>
                <a:spcAft>
                  <a:spcPts val="0"/>
                </a:spcAft>
              </a:pPr>
              <a:t>‹#›</a:t>
            </a:fld>
            <a:endParaRPr lang="zh-CN" altLang="en-US">
              <a:solidFill>
                <a:prstClr val="black">
                  <a:tint val="75000"/>
                </a:prstClr>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19721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67C7802-91BB-4797-AE92-41DDBA37737F}" type="datetime1">
              <a:rPr lang="zh-CN" altLang="en-US" smtClean="0">
                <a:solidFill>
                  <a:prstClr val="black">
                    <a:tint val="75000"/>
                  </a:prstClr>
                </a:solidFill>
              </a:rPr>
              <a:pPr/>
              <a:t>2024/4/10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95CB440-EFB7-4903-ADF4-B973DB18663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612361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7CCCF6-49BD-46E6-8C48-0954AD4EC605}"/>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8942D8D5-203D-48CE-92C6-D14C8F4F2BA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F278D304-4FF6-4D3A-8638-F569E193766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A64F69A-E797-4692-B60A-547677C32E8C}"/>
              </a:ext>
            </a:extLst>
          </p:cNvPr>
          <p:cNvSpPr>
            <a:spLocks noGrp="1"/>
          </p:cNvSpPr>
          <p:nvPr>
            <p:ph type="dt" sz="half" idx="10"/>
          </p:nvPr>
        </p:nvSpPr>
        <p:spPr/>
        <p:txBody>
          <a:bodyPr/>
          <a:lstStyle/>
          <a:p>
            <a:pPr defTabSz="685800" fontAlgn="auto">
              <a:spcBef>
                <a:spcPts val="0"/>
              </a:spcBef>
              <a:spcAft>
                <a:spcPts val="0"/>
              </a:spcAft>
            </a:pPr>
            <a:fld id="{9A7245E6-DC8C-4848-8112-B211B653E088}" type="datetimeFigureOut">
              <a:rPr lang="zh-CN" altLang="en-US" smtClean="0">
                <a:solidFill>
                  <a:prstClr val="black">
                    <a:tint val="75000"/>
                  </a:prstClr>
                </a:solidFill>
                <a:latin typeface="等线" panose="020F0502020204030204"/>
                <a:ea typeface="等线" panose="02010600030101010101" pitchFamily="2" charset="-122"/>
              </a:rPr>
              <a:pPr defTabSz="685800" fontAlgn="auto">
                <a:spcBef>
                  <a:spcPts val="0"/>
                </a:spcBef>
                <a:spcAft>
                  <a:spcPts val="0"/>
                </a:spcAft>
              </a:pPr>
              <a:t>2024/4/10</a:t>
            </a:fld>
            <a:endParaRPr lang="zh-CN" altLang="en-US">
              <a:solidFill>
                <a:prstClr val="black">
                  <a:tint val="75000"/>
                </a:prstClr>
              </a:solidFill>
              <a:latin typeface="等线" panose="020F0502020204030204"/>
              <a:ea typeface="等线" panose="02010600030101010101" pitchFamily="2" charset="-122"/>
            </a:endParaRPr>
          </a:p>
        </p:txBody>
      </p:sp>
      <p:sp>
        <p:nvSpPr>
          <p:cNvPr id="6" name="页脚占位符 5">
            <a:extLst>
              <a:ext uri="{FF2B5EF4-FFF2-40B4-BE49-F238E27FC236}">
                <a16:creationId xmlns:a16="http://schemas.microsoft.com/office/drawing/2014/main" id="{A5AD3107-FAA5-4D66-8CEF-27B0A82459DB}"/>
              </a:ext>
            </a:extLst>
          </p:cNvPr>
          <p:cNvSpPr>
            <a:spLocks noGrp="1"/>
          </p:cNvSpPr>
          <p:nvPr>
            <p:ph type="ftr" sz="quarter" idx="11"/>
          </p:nvPr>
        </p:nvSpPr>
        <p:spPr/>
        <p:txBody>
          <a:bodyPr/>
          <a:lstStyle/>
          <a:p>
            <a:pPr defTabSz="685800" fontAlgn="auto">
              <a:spcBef>
                <a:spcPts val="0"/>
              </a:spcBef>
              <a:spcAft>
                <a:spcPts val="0"/>
              </a:spcAft>
            </a:pPr>
            <a:endParaRPr lang="zh-CN" altLang="en-US">
              <a:solidFill>
                <a:prstClr val="black">
                  <a:tint val="75000"/>
                </a:prstClr>
              </a:solidFill>
              <a:latin typeface="等线" panose="020F0502020204030204"/>
              <a:ea typeface="等线" panose="02010600030101010101" pitchFamily="2" charset="-122"/>
            </a:endParaRPr>
          </a:p>
        </p:txBody>
      </p:sp>
      <p:sp>
        <p:nvSpPr>
          <p:cNvPr id="7" name="灯片编号占位符 6">
            <a:extLst>
              <a:ext uri="{FF2B5EF4-FFF2-40B4-BE49-F238E27FC236}">
                <a16:creationId xmlns:a16="http://schemas.microsoft.com/office/drawing/2014/main" id="{3C828AFD-2BCB-4101-A7D4-7D4ED0CEF6E1}"/>
              </a:ext>
            </a:extLst>
          </p:cNvPr>
          <p:cNvSpPr>
            <a:spLocks noGrp="1"/>
          </p:cNvSpPr>
          <p:nvPr>
            <p:ph type="sldNum" sz="quarter" idx="12"/>
          </p:nvPr>
        </p:nvSpPr>
        <p:spPr/>
        <p:txBody>
          <a:bodyPr/>
          <a:lstStyle/>
          <a:p>
            <a:pPr defTabSz="685800" fontAlgn="auto">
              <a:spcBef>
                <a:spcPts val="0"/>
              </a:spcBef>
              <a:spcAft>
                <a:spcPts val="0"/>
              </a:spcAft>
            </a:pPr>
            <a:fld id="{45F7EC0B-0A1B-43F4-B6F0-29E371101391}" type="slidenum">
              <a:rPr lang="zh-CN" altLang="en-US" smtClean="0">
                <a:solidFill>
                  <a:prstClr val="black">
                    <a:tint val="75000"/>
                  </a:prstClr>
                </a:solidFill>
                <a:latin typeface="等线" panose="020F0502020204030204"/>
                <a:ea typeface="等线" panose="02010600030101010101" pitchFamily="2" charset="-122"/>
              </a:rPr>
              <a:pPr defTabSz="685800" fontAlgn="auto">
                <a:spcBef>
                  <a:spcPts val="0"/>
                </a:spcBef>
                <a:spcAft>
                  <a:spcPts val="0"/>
                </a:spcAft>
              </a:pPr>
              <a:t>‹#›</a:t>
            </a:fld>
            <a:endParaRPr lang="zh-CN" altLang="en-US">
              <a:solidFill>
                <a:prstClr val="black">
                  <a:tint val="75000"/>
                </a:prstClr>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83589404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13544-7B31-4D0E-8773-07FE09B8B20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52119E0-C0D0-4310-B2E8-32B689A1FD6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53D6BDD-E672-4467-B739-C20DBCD3717D}"/>
              </a:ext>
            </a:extLst>
          </p:cNvPr>
          <p:cNvSpPr>
            <a:spLocks noGrp="1"/>
          </p:cNvSpPr>
          <p:nvPr>
            <p:ph type="dt" sz="half" idx="10"/>
          </p:nvPr>
        </p:nvSpPr>
        <p:spPr/>
        <p:txBody>
          <a:bodyPr/>
          <a:lstStyle/>
          <a:p>
            <a:pPr defTabSz="685800" fontAlgn="auto">
              <a:spcBef>
                <a:spcPts val="0"/>
              </a:spcBef>
              <a:spcAft>
                <a:spcPts val="0"/>
              </a:spcAft>
            </a:pPr>
            <a:fld id="{9A7245E6-DC8C-4848-8112-B211B653E088}" type="datetimeFigureOut">
              <a:rPr lang="zh-CN" altLang="en-US" smtClean="0">
                <a:solidFill>
                  <a:prstClr val="black">
                    <a:tint val="75000"/>
                  </a:prstClr>
                </a:solidFill>
                <a:latin typeface="等线" panose="020F0502020204030204"/>
                <a:ea typeface="等线" panose="02010600030101010101" pitchFamily="2" charset="-122"/>
              </a:rPr>
              <a:pPr defTabSz="685800" fontAlgn="auto">
                <a:spcBef>
                  <a:spcPts val="0"/>
                </a:spcBef>
                <a:spcAft>
                  <a:spcPts val="0"/>
                </a:spcAft>
              </a:pPr>
              <a:t>2024/4/10</a:t>
            </a:fld>
            <a:endParaRPr lang="zh-CN" altLang="en-US">
              <a:solidFill>
                <a:prstClr val="black">
                  <a:tint val="75000"/>
                </a:prstClr>
              </a:solidFill>
              <a:latin typeface="等线" panose="020F0502020204030204"/>
              <a:ea typeface="等线" panose="02010600030101010101" pitchFamily="2" charset="-122"/>
            </a:endParaRPr>
          </a:p>
        </p:txBody>
      </p:sp>
      <p:sp>
        <p:nvSpPr>
          <p:cNvPr id="5" name="页脚占位符 4">
            <a:extLst>
              <a:ext uri="{FF2B5EF4-FFF2-40B4-BE49-F238E27FC236}">
                <a16:creationId xmlns:a16="http://schemas.microsoft.com/office/drawing/2014/main" id="{C1CE7ACA-3E7C-4804-AB3E-A2290C3387D5}"/>
              </a:ext>
            </a:extLst>
          </p:cNvPr>
          <p:cNvSpPr>
            <a:spLocks noGrp="1"/>
          </p:cNvSpPr>
          <p:nvPr>
            <p:ph type="ftr" sz="quarter" idx="11"/>
          </p:nvPr>
        </p:nvSpPr>
        <p:spPr/>
        <p:txBody>
          <a:bodyPr/>
          <a:lstStyle/>
          <a:p>
            <a:pPr defTabSz="685800" fontAlgn="auto">
              <a:spcBef>
                <a:spcPts val="0"/>
              </a:spcBef>
              <a:spcAft>
                <a:spcPts val="0"/>
              </a:spcAft>
            </a:pPr>
            <a:endParaRPr lang="zh-CN" altLang="en-US">
              <a:solidFill>
                <a:prstClr val="black">
                  <a:tint val="75000"/>
                </a:prstClr>
              </a:solidFill>
              <a:latin typeface="等线" panose="020F0502020204030204"/>
              <a:ea typeface="等线" panose="02010600030101010101" pitchFamily="2" charset="-122"/>
            </a:endParaRPr>
          </a:p>
        </p:txBody>
      </p:sp>
      <p:sp>
        <p:nvSpPr>
          <p:cNvPr id="6" name="灯片编号占位符 5">
            <a:extLst>
              <a:ext uri="{FF2B5EF4-FFF2-40B4-BE49-F238E27FC236}">
                <a16:creationId xmlns:a16="http://schemas.microsoft.com/office/drawing/2014/main" id="{4A5753CE-10BD-4563-8BF6-FC0894DA8D7D}"/>
              </a:ext>
            </a:extLst>
          </p:cNvPr>
          <p:cNvSpPr>
            <a:spLocks noGrp="1"/>
          </p:cNvSpPr>
          <p:nvPr>
            <p:ph type="sldNum" sz="quarter" idx="12"/>
          </p:nvPr>
        </p:nvSpPr>
        <p:spPr/>
        <p:txBody>
          <a:bodyPr/>
          <a:lstStyle/>
          <a:p>
            <a:pPr defTabSz="685800" fontAlgn="auto">
              <a:spcBef>
                <a:spcPts val="0"/>
              </a:spcBef>
              <a:spcAft>
                <a:spcPts val="0"/>
              </a:spcAft>
            </a:pPr>
            <a:fld id="{45F7EC0B-0A1B-43F4-B6F0-29E371101391}" type="slidenum">
              <a:rPr lang="zh-CN" altLang="en-US" smtClean="0">
                <a:solidFill>
                  <a:prstClr val="black">
                    <a:tint val="75000"/>
                  </a:prstClr>
                </a:solidFill>
                <a:latin typeface="等线" panose="020F0502020204030204"/>
                <a:ea typeface="等线" panose="02010600030101010101" pitchFamily="2" charset="-122"/>
              </a:rPr>
              <a:pPr defTabSz="685800" fontAlgn="auto">
                <a:spcBef>
                  <a:spcPts val="0"/>
                </a:spcBef>
                <a:spcAft>
                  <a:spcPts val="0"/>
                </a:spcAft>
              </a:pPr>
              <a:t>‹#›</a:t>
            </a:fld>
            <a:endParaRPr lang="zh-CN" altLang="en-US">
              <a:solidFill>
                <a:prstClr val="black">
                  <a:tint val="75000"/>
                </a:prstClr>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27504790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AE69BD1-C97F-4CA3-A776-AED669327E52}"/>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4DFC988-DFDA-4B8C-BD2A-0A86EA725A4E}"/>
              </a:ext>
            </a:extLst>
          </p:cNvPr>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62450F4-0593-4711-8085-C715BDD57194}"/>
              </a:ext>
            </a:extLst>
          </p:cNvPr>
          <p:cNvSpPr>
            <a:spLocks noGrp="1"/>
          </p:cNvSpPr>
          <p:nvPr>
            <p:ph type="dt" sz="half" idx="10"/>
          </p:nvPr>
        </p:nvSpPr>
        <p:spPr/>
        <p:txBody>
          <a:bodyPr/>
          <a:lstStyle/>
          <a:p>
            <a:pPr defTabSz="685800" fontAlgn="auto">
              <a:spcBef>
                <a:spcPts val="0"/>
              </a:spcBef>
              <a:spcAft>
                <a:spcPts val="0"/>
              </a:spcAft>
            </a:pPr>
            <a:fld id="{9A7245E6-DC8C-4848-8112-B211B653E088}" type="datetimeFigureOut">
              <a:rPr lang="zh-CN" altLang="en-US" smtClean="0">
                <a:solidFill>
                  <a:prstClr val="black">
                    <a:tint val="75000"/>
                  </a:prstClr>
                </a:solidFill>
                <a:latin typeface="等线" panose="020F0502020204030204"/>
                <a:ea typeface="等线" panose="02010600030101010101" pitchFamily="2" charset="-122"/>
              </a:rPr>
              <a:pPr defTabSz="685800" fontAlgn="auto">
                <a:spcBef>
                  <a:spcPts val="0"/>
                </a:spcBef>
                <a:spcAft>
                  <a:spcPts val="0"/>
                </a:spcAft>
              </a:pPr>
              <a:t>2024/4/10</a:t>
            </a:fld>
            <a:endParaRPr lang="zh-CN" altLang="en-US">
              <a:solidFill>
                <a:prstClr val="black">
                  <a:tint val="75000"/>
                </a:prstClr>
              </a:solidFill>
              <a:latin typeface="等线" panose="020F0502020204030204"/>
              <a:ea typeface="等线" panose="02010600030101010101" pitchFamily="2" charset="-122"/>
            </a:endParaRPr>
          </a:p>
        </p:txBody>
      </p:sp>
      <p:sp>
        <p:nvSpPr>
          <p:cNvPr id="5" name="页脚占位符 4">
            <a:extLst>
              <a:ext uri="{FF2B5EF4-FFF2-40B4-BE49-F238E27FC236}">
                <a16:creationId xmlns:a16="http://schemas.microsoft.com/office/drawing/2014/main" id="{426945CE-B0F8-4C83-81C4-4863D756677F}"/>
              </a:ext>
            </a:extLst>
          </p:cNvPr>
          <p:cNvSpPr>
            <a:spLocks noGrp="1"/>
          </p:cNvSpPr>
          <p:nvPr>
            <p:ph type="ftr" sz="quarter" idx="11"/>
          </p:nvPr>
        </p:nvSpPr>
        <p:spPr/>
        <p:txBody>
          <a:bodyPr/>
          <a:lstStyle/>
          <a:p>
            <a:pPr defTabSz="685800" fontAlgn="auto">
              <a:spcBef>
                <a:spcPts val="0"/>
              </a:spcBef>
              <a:spcAft>
                <a:spcPts val="0"/>
              </a:spcAft>
            </a:pPr>
            <a:endParaRPr lang="zh-CN" altLang="en-US">
              <a:solidFill>
                <a:prstClr val="black">
                  <a:tint val="75000"/>
                </a:prstClr>
              </a:solidFill>
              <a:latin typeface="等线" panose="020F0502020204030204"/>
              <a:ea typeface="等线" panose="02010600030101010101" pitchFamily="2" charset="-122"/>
            </a:endParaRPr>
          </a:p>
        </p:txBody>
      </p:sp>
      <p:sp>
        <p:nvSpPr>
          <p:cNvPr id="6" name="灯片编号占位符 5">
            <a:extLst>
              <a:ext uri="{FF2B5EF4-FFF2-40B4-BE49-F238E27FC236}">
                <a16:creationId xmlns:a16="http://schemas.microsoft.com/office/drawing/2014/main" id="{D4A72925-3AEB-4432-A4ED-4106ECC87C55}"/>
              </a:ext>
            </a:extLst>
          </p:cNvPr>
          <p:cNvSpPr>
            <a:spLocks noGrp="1"/>
          </p:cNvSpPr>
          <p:nvPr>
            <p:ph type="sldNum" sz="quarter" idx="12"/>
          </p:nvPr>
        </p:nvSpPr>
        <p:spPr/>
        <p:txBody>
          <a:bodyPr/>
          <a:lstStyle/>
          <a:p>
            <a:pPr defTabSz="685800" fontAlgn="auto">
              <a:spcBef>
                <a:spcPts val="0"/>
              </a:spcBef>
              <a:spcAft>
                <a:spcPts val="0"/>
              </a:spcAft>
            </a:pPr>
            <a:fld id="{45F7EC0B-0A1B-43F4-B6F0-29E371101391}" type="slidenum">
              <a:rPr lang="zh-CN" altLang="en-US" smtClean="0">
                <a:solidFill>
                  <a:prstClr val="black">
                    <a:tint val="75000"/>
                  </a:prstClr>
                </a:solidFill>
                <a:latin typeface="等线" panose="020F0502020204030204"/>
                <a:ea typeface="等线" panose="02010600030101010101" pitchFamily="2" charset="-122"/>
              </a:rPr>
              <a:pPr defTabSz="685800" fontAlgn="auto">
                <a:spcBef>
                  <a:spcPts val="0"/>
                </a:spcBef>
                <a:spcAft>
                  <a:spcPts val="0"/>
                </a:spcAft>
              </a:pPr>
              <a:t>‹#›</a:t>
            </a:fld>
            <a:endParaRPr lang="zh-CN" altLang="en-US">
              <a:solidFill>
                <a:prstClr val="black">
                  <a:tint val="75000"/>
                </a:prstClr>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28936132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2"/>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3938590"/>
            <a:ext cx="40386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5"/>
          <p:cNvSpPr>
            <a:spLocks noGrp="1"/>
          </p:cNvSpPr>
          <p:nvPr>
            <p:ph type="dt" sz="half" idx="10"/>
          </p:nvPr>
        </p:nvSpPr>
        <p:spPr>
          <a:xfrm>
            <a:off x="457200" y="6245225"/>
            <a:ext cx="2133600" cy="476250"/>
          </a:xfrm>
        </p:spPr>
        <p:txBody>
          <a:bodyPr/>
          <a:lstStyle>
            <a:lvl1pPr>
              <a:defRPr/>
            </a:lvl1pPr>
          </a:lstStyle>
          <a:p>
            <a:pPr defTabSz="685800" fontAlgn="auto">
              <a:spcBef>
                <a:spcPts val="0"/>
              </a:spcBef>
              <a:spcAft>
                <a:spcPts val="0"/>
              </a:spcAft>
            </a:pPr>
            <a:endParaRPr lang="en-US" altLang="zh-CN">
              <a:solidFill>
                <a:srgbClr val="000000"/>
              </a:solidFill>
              <a:latin typeface="等线" panose="020F0502020204030204"/>
              <a:ea typeface="等线" panose="02010600030101010101" pitchFamily="2" charset="-122"/>
            </a:endParaRPr>
          </a:p>
        </p:txBody>
      </p:sp>
      <p:sp>
        <p:nvSpPr>
          <p:cNvPr id="7" name="页脚占位符 6"/>
          <p:cNvSpPr>
            <a:spLocks noGrp="1"/>
          </p:cNvSpPr>
          <p:nvPr>
            <p:ph type="ftr" sz="quarter" idx="11"/>
          </p:nvPr>
        </p:nvSpPr>
        <p:spPr>
          <a:xfrm>
            <a:off x="3124200" y="6245225"/>
            <a:ext cx="2895600" cy="476250"/>
          </a:xfrm>
        </p:spPr>
        <p:txBody>
          <a:bodyPr/>
          <a:lstStyle>
            <a:lvl1pPr>
              <a:defRPr/>
            </a:lvl1pPr>
          </a:lstStyle>
          <a:p>
            <a:pPr defTabSz="685800" fontAlgn="auto">
              <a:spcBef>
                <a:spcPts val="0"/>
              </a:spcBef>
              <a:spcAft>
                <a:spcPts val="0"/>
              </a:spcAft>
            </a:pPr>
            <a:endParaRPr lang="en-US" altLang="zh-CN">
              <a:solidFill>
                <a:srgbClr val="000000"/>
              </a:solidFill>
              <a:latin typeface="等线" panose="020F0502020204030204"/>
              <a:ea typeface="等线" panose="02010600030101010101" pitchFamily="2" charset="-122"/>
            </a:endParaRPr>
          </a:p>
        </p:txBody>
      </p:sp>
      <p:sp>
        <p:nvSpPr>
          <p:cNvPr id="8" name="灯片编号占位符 7"/>
          <p:cNvSpPr>
            <a:spLocks noGrp="1"/>
          </p:cNvSpPr>
          <p:nvPr>
            <p:ph type="sldNum" sz="quarter" idx="12"/>
          </p:nvPr>
        </p:nvSpPr>
        <p:spPr>
          <a:xfrm>
            <a:off x="6553200" y="6245225"/>
            <a:ext cx="2133600" cy="476250"/>
          </a:xfrm>
        </p:spPr>
        <p:txBody>
          <a:bodyPr/>
          <a:lstStyle>
            <a:lvl1pPr>
              <a:defRPr/>
            </a:lvl1pPr>
          </a:lstStyle>
          <a:p>
            <a:pPr defTabSz="685800" fontAlgn="auto">
              <a:spcBef>
                <a:spcPts val="0"/>
              </a:spcBef>
              <a:spcAft>
                <a:spcPts val="0"/>
              </a:spcAft>
            </a:pPr>
            <a:fld id="{68DC0437-1769-448E-9088-EDE4388FFB9B}" type="slidenum">
              <a:rPr lang="en-US" altLang="zh-CN" smtClean="0">
                <a:solidFill>
                  <a:srgbClr val="000000"/>
                </a:solidFill>
                <a:latin typeface="等线" panose="020F0502020204030204"/>
                <a:ea typeface="等线" panose="02010600030101010101" pitchFamily="2" charset="-122"/>
              </a:rPr>
              <a:pPr defTabSz="685800" fontAlgn="auto">
                <a:spcBef>
                  <a:spcPts val="0"/>
                </a:spcBef>
                <a:spcAft>
                  <a:spcPts val="0"/>
                </a:spcAft>
              </a:pPr>
              <a:t>‹#›</a:t>
            </a:fld>
            <a:endParaRPr lang="en-US" altLang="zh-CN">
              <a:solidFill>
                <a:srgbClr val="000000"/>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6061394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97E5B09-51EC-436C-AAC7-DCBFE5BEE375}" type="datetime1">
              <a:rPr lang="zh-CN" altLang="en-US" smtClean="0">
                <a:solidFill>
                  <a:prstClr val="black">
                    <a:tint val="75000"/>
                  </a:prstClr>
                </a:solidFill>
              </a:rPr>
              <a:pPr/>
              <a:t>2024/4/10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95CB440-EFB7-4903-ADF4-B973DB18663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0754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E4DC1CE-3EA1-428B-A317-897756379199}" type="datetime1">
              <a:rPr lang="zh-CN" altLang="en-US" smtClean="0">
                <a:solidFill>
                  <a:prstClr val="black">
                    <a:tint val="75000"/>
                  </a:prstClr>
                </a:solidFill>
              </a:rPr>
              <a:pPr/>
              <a:t>2024/4/10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95CB440-EFB7-4903-ADF4-B973DB18663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06809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E7AD8E1-61C7-4EE5-A230-1A4D07601064}" type="datetime1">
              <a:rPr lang="zh-CN" altLang="en-US" smtClean="0">
                <a:solidFill>
                  <a:prstClr val="black">
                    <a:tint val="75000"/>
                  </a:prstClr>
                </a:solidFill>
              </a:rPr>
              <a:pPr/>
              <a:t>2024/4/10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95CB440-EFB7-4903-ADF4-B973DB18663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450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CE95E03-8B58-4684-93A2-A145971311D8}" type="slidenum">
              <a:rPr lang="en-US" altLang="zh-CN"/>
              <a:pPr>
                <a:defRPr/>
              </a:pPr>
              <a:t>‹#›</a:t>
            </a:fld>
            <a:endParaRPr lang="en-US" altLang="zh-CN"/>
          </a:p>
        </p:txBody>
      </p:sp>
    </p:spTree>
    <p:extLst>
      <p:ext uri="{BB962C8B-B14F-4D97-AF65-F5344CB8AC3E}">
        <p14:creationId xmlns:p14="http://schemas.microsoft.com/office/powerpoint/2010/main" val="1532435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1FD6DD0-F5AC-4B29-930D-6E06BD0C3BCA}" type="datetime1">
              <a:rPr lang="zh-CN" altLang="en-US" smtClean="0">
                <a:solidFill>
                  <a:prstClr val="black">
                    <a:tint val="75000"/>
                  </a:prstClr>
                </a:solidFill>
              </a:rPr>
              <a:pPr/>
              <a:t>2024/4/10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95CB440-EFB7-4903-ADF4-B973DB18663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7573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7421A9E-1ADD-4DAE-B4BD-3CC66184125C}" type="datetime1">
              <a:rPr lang="zh-CN" altLang="en-US" smtClean="0">
                <a:solidFill>
                  <a:prstClr val="black">
                    <a:tint val="75000"/>
                  </a:prstClr>
                </a:solidFill>
              </a:rPr>
              <a:pPr/>
              <a:t>2024/4/10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95CB440-EFB7-4903-ADF4-B973DB18663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503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8D7A99D-C191-4AE2-A5FD-F3A2A42B3838}" type="datetime1">
              <a:rPr lang="zh-CN" altLang="en-US" smtClean="0">
                <a:solidFill>
                  <a:prstClr val="black">
                    <a:tint val="75000"/>
                  </a:prstClr>
                </a:solidFill>
              </a:rPr>
              <a:pPr/>
              <a:t>2024/4/10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95CB440-EFB7-4903-ADF4-B973DB18663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9810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43D797D-97BF-4A38-BB57-BFA28BBF8AEC}" type="datetime1">
              <a:rPr lang="zh-CN" altLang="en-US" smtClean="0">
                <a:solidFill>
                  <a:prstClr val="black">
                    <a:tint val="75000"/>
                  </a:prstClr>
                </a:solidFill>
              </a:rPr>
              <a:pPr/>
              <a:t>2024/4/10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95CB440-EFB7-4903-ADF4-B973DB18663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0081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70220839-F48B-491D-B620-6DCB9E1AFE7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69386602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1794B6C2-B1F9-4393-A422-D9BA850F565A}"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4484111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EE8140AA-3256-44EB-9539-4D7B9F7275B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534657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46A710EC-7169-40D7-BCDF-E3013D6606D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6214211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92C376F4-ADC9-4DF7-A25B-AB7AD08A90C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9279685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DE25EBC7-8D6E-49F9-AD28-B65339D5E4E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1862158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E3D58CA-6676-4FFC-A8EA-607CD1D66838}" type="slidenum">
              <a:rPr lang="en-US" altLang="zh-CN"/>
              <a:pPr>
                <a:defRPr/>
              </a:pPr>
              <a:t>‹#›</a:t>
            </a:fld>
            <a:endParaRPr lang="en-US" altLang="zh-CN"/>
          </a:p>
        </p:txBody>
      </p:sp>
    </p:spTree>
    <p:extLst>
      <p:ext uri="{BB962C8B-B14F-4D97-AF65-F5344CB8AC3E}">
        <p14:creationId xmlns:p14="http://schemas.microsoft.com/office/powerpoint/2010/main" val="2558476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77BDAACF-4444-4C7E-9AA7-1824B0DF6FA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7134975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231C3DC6-C09A-4348-B1B9-FB53698BF9F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3966259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910D0A06-1783-46B6-81F2-C4B0FCC1F61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9851792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5E65603A-32FF-4330-8230-365AE967964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6077815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A8C4B06-9B49-477B-AFF6-6BD4018329D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82602144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3938588"/>
            <a:ext cx="40386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5"/>
          <p:cNvSpPr>
            <a:spLocks noGrp="1"/>
          </p:cNvSpPr>
          <p:nvPr>
            <p:ph type="dt" sz="half" idx="10"/>
          </p:nvPr>
        </p:nvSpPr>
        <p:spPr>
          <a:xfrm>
            <a:off x="457200" y="6245225"/>
            <a:ext cx="2133600" cy="476250"/>
          </a:xfrm>
        </p:spPr>
        <p:txBody>
          <a:bodyPr/>
          <a:lstStyle>
            <a:lvl1pPr>
              <a:defRPr/>
            </a:lvl1pPr>
          </a:lstStyle>
          <a:p>
            <a:endParaRPr lang="en-US" altLang="zh-CN">
              <a:solidFill>
                <a:srgbClr val="000000"/>
              </a:solidFill>
            </a:endParaRPr>
          </a:p>
        </p:txBody>
      </p:sp>
      <p:sp>
        <p:nvSpPr>
          <p:cNvPr id="7" name="页脚占位符 6"/>
          <p:cNvSpPr>
            <a:spLocks noGrp="1"/>
          </p:cNvSpPr>
          <p:nvPr>
            <p:ph type="ftr" sz="quarter" idx="11"/>
          </p:nvPr>
        </p:nvSpPr>
        <p:spPr>
          <a:xfrm>
            <a:off x="3124200" y="6245225"/>
            <a:ext cx="2895600" cy="476250"/>
          </a:xfrm>
        </p:spPr>
        <p:txBody>
          <a:bodyPr/>
          <a:lstStyle>
            <a:lvl1pPr>
              <a:defRPr/>
            </a:lvl1pPr>
          </a:lstStyle>
          <a:p>
            <a:endParaRPr lang="en-US" altLang="zh-CN">
              <a:solidFill>
                <a:srgbClr val="000000"/>
              </a:solidFill>
            </a:endParaRPr>
          </a:p>
        </p:txBody>
      </p:sp>
      <p:sp>
        <p:nvSpPr>
          <p:cNvPr id="8" name="灯片编号占位符 7"/>
          <p:cNvSpPr>
            <a:spLocks noGrp="1"/>
          </p:cNvSpPr>
          <p:nvPr>
            <p:ph type="sldNum" sz="quarter" idx="12"/>
          </p:nvPr>
        </p:nvSpPr>
        <p:spPr>
          <a:xfrm>
            <a:off x="6553200" y="6245225"/>
            <a:ext cx="2133600" cy="476250"/>
          </a:xfrm>
        </p:spPr>
        <p:txBody>
          <a:bodyPr/>
          <a:lstStyle>
            <a:lvl1pPr>
              <a:defRPr/>
            </a:lvl1pPr>
          </a:lstStyle>
          <a:p>
            <a:fld id="{68DC0437-1769-448E-9088-EDE4388FFB9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68360385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lgn="l">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smtClean="0"/>
            </a:lvl1pPr>
          </a:lstStyle>
          <a:p>
            <a:pPr>
              <a:defRPr/>
            </a:pPr>
            <a:fld id="{A3799675-6DA6-4AA9-AD42-4DDF1C0C227B}" type="slidenum">
              <a:rPr lang="en-US" altLang="zh-CN"/>
              <a:pPr>
                <a:defRPr/>
              </a:pPr>
              <a:t>‹#›</a:t>
            </a:fld>
            <a:endParaRPr lang="en-US" altLang="zh-CN"/>
          </a:p>
        </p:txBody>
      </p:sp>
    </p:spTree>
    <p:extLst>
      <p:ext uri="{BB962C8B-B14F-4D97-AF65-F5344CB8AC3E}">
        <p14:creationId xmlns:p14="http://schemas.microsoft.com/office/powerpoint/2010/main" val="6199217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lgn="l">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smtClean="0"/>
            </a:lvl1pPr>
          </a:lstStyle>
          <a:p>
            <a:pPr>
              <a:defRPr/>
            </a:pPr>
            <a:fld id="{0CEAF998-59AF-4F19-A510-C3830A5D8D69}" type="slidenum">
              <a:rPr lang="en-US" altLang="zh-CN"/>
              <a:pPr>
                <a:defRPr/>
              </a:pPr>
              <a:t>‹#›</a:t>
            </a:fld>
            <a:endParaRPr lang="en-US" altLang="zh-CN"/>
          </a:p>
        </p:txBody>
      </p:sp>
    </p:spTree>
    <p:extLst>
      <p:ext uri="{BB962C8B-B14F-4D97-AF65-F5344CB8AC3E}">
        <p14:creationId xmlns:p14="http://schemas.microsoft.com/office/powerpoint/2010/main" val="119712475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lgn="l">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smtClean="0"/>
            </a:lvl1pPr>
          </a:lstStyle>
          <a:p>
            <a:pPr>
              <a:defRPr/>
            </a:pPr>
            <a:fld id="{52C2686C-FF03-46F8-A257-48A0318372E5}" type="slidenum">
              <a:rPr lang="en-US" altLang="zh-CN"/>
              <a:pPr>
                <a:defRPr/>
              </a:pPr>
              <a:t>‹#›</a:t>
            </a:fld>
            <a:endParaRPr lang="en-US" altLang="zh-CN"/>
          </a:p>
        </p:txBody>
      </p:sp>
    </p:spTree>
    <p:extLst>
      <p:ext uri="{BB962C8B-B14F-4D97-AF65-F5344CB8AC3E}">
        <p14:creationId xmlns:p14="http://schemas.microsoft.com/office/powerpoint/2010/main" val="353280895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p:txBody>
          <a:bodyPr/>
          <a:lstStyle>
            <a:lvl1pPr>
              <a:defRPr/>
            </a:lvl1pPr>
          </a:lstStyle>
          <a:p>
            <a:pPr>
              <a:defRPr/>
            </a:pPr>
            <a:endParaRPr lang="en-US" altLang="zh-CN"/>
          </a:p>
        </p:txBody>
      </p:sp>
      <p:sp>
        <p:nvSpPr>
          <p:cNvPr id="6" name="Rectangle 7"/>
          <p:cNvSpPr>
            <a:spLocks noGrp="1" noChangeArrowheads="1"/>
          </p:cNvSpPr>
          <p:nvPr>
            <p:ph type="ftr" sz="quarter" idx="11"/>
          </p:nvPr>
        </p:nvSpPr>
        <p:spPr/>
        <p:txBody>
          <a:bodyPr/>
          <a:lstStyle>
            <a:lvl1pPr algn="l">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smtClean="0"/>
            </a:lvl1pPr>
          </a:lstStyle>
          <a:p>
            <a:pPr>
              <a:defRPr/>
            </a:pPr>
            <a:fld id="{F9CCBEB2-9C25-49A2-9981-114BADCE6940}" type="slidenum">
              <a:rPr lang="en-US" altLang="zh-CN"/>
              <a:pPr>
                <a:defRPr/>
              </a:pPr>
              <a:t>‹#›</a:t>
            </a:fld>
            <a:endParaRPr lang="en-US" altLang="zh-CN"/>
          </a:p>
        </p:txBody>
      </p:sp>
    </p:spTree>
    <p:extLst>
      <p:ext uri="{BB962C8B-B14F-4D97-AF65-F5344CB8AC3E}">
        <p14:creationId xmlns:p14="http://schemas.microsoft.com/office/powerpoint/2010/main" val="46588050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5BF8AE2F-46C5-4BF7-8AFC-1782E595BECF}" type="slidenum">
              <a:rPr lang="en-US" altLang="zh-CN"/>
              <a:pPr>
                <a:defRPr/>
              </a:pPr>
              <a:t>‹#›</a:t>
            </a:fld>
            <a:endParaRPr lang="en-US" altLang="zh-CN"/>
          </a:p>
        </p:txBody>
      </p:sp>
    </p:spTree>
    <p:extLst>
      <p:ext uri="{BB962C8B-B14F-4D97-AF65-F5344CB8AC3E}">
        <p14:creationId xmlns:p14="http://schemas.microsoft.com/office/powerpoint/2010/main" val="13225918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lgn="l">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smtClean="0"/>
            </a:lvl1pPr>
          </a:lstStyle>
          <a:p>
            <a:pPr>
              <a:defRPr/>
            </a:pPr>
            <a:fld id="{44F4A04C-CCC7-40B0-BDC0-4B4C0DE2DC44}" type="slidenum">
              <a:rPr lang="en-US" altLang="zh-CN"/>
              <a:pPr>
                <a:defRPr/>
              </a:pPr>
              <a:t>‹#›</a:t>
            </a:fld>
            <a:endParaRPr lang="en-US" altLang="zh-CN"/>
          </a:p>
        </p:txBody>
      </p:sp>
    </p:spTree>
    <p:extLst>
      <p:ext uri="{BB962C8B-B14F-4D97-AF65-F5344CB8AC3E}">
        <p14:creationId xmlns:p14="http://schemas.microsoft.com/office/powerpoint/2010/main" val="105682441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lgn="l">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smtClean="0"/>
            </a:lvl1pPr>
          </a:lstStyle>
          <a:p>
            <a:pPr>
              <a:defRPr/>
            </a:pPr>
            <a:fld id="{C4717E5A-61AE-44CB-8DB7-E09BEEB9A083}" type="slidenum">
              <a:rPr lang="en-US" altLang="zh-CN"/>
              <a:pPr>
                <a:defRPr/>
              </a:pPr>
              <a:t>‹#›</a:t>
            </a:fld>
            <a:endParaRPr lang="en-US" altLang="zh-CN"/>
          </a:p>
        </p:txBody>
      </p:sp>
    </p:spTree>
    <p:extLst>
      <p:ext uri="{BB962C8B-B14F-4D97-AF65-F5344CB8AC3E}">
        <p14:creationId xmlns:p14="http://schemas.microsoft.com/office/powerpoint/2010/main" val="157584501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lgn="l">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smtClean="0"/>
            </a:lvl1pPr>
          </a:lstStyle>
          <a:p>
            <a:pPr>
              <a:defRPr/>
            </a:pPr>
            <a:fld id="{5306FD13-F7E6-451C-A581-4166D5E331C5}" type="slidenum">
              <a:rPr lang="en-US" altLang="zh-CN"/>
              <a:pPr>
                <a:defRPr/>
              </a:pPr>
              <a:t>‹#›</a:t>
            </a:fld>
            <a:endParaRPr lang="en-US" altLang="zh-CN"/>
          </a:p>
        </p:txBody>
      </p:sp>
    </p:spTree>
    <p:extLst>
      <p:ext uri="{BB962C8B-B14F-4D97-AF65-F5344CB8AC3E}">
        <p14:creationId xmlns:p14="http://schemas.microsoft.com/office/powerpoint/2010/main" val="286297479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altLang="zh-CN"/>
          </a:p>
        </p:txBody>
      </p:sp>
      <p:sp>
        <p:nvSpPr>
          <p:cNvPr id="6" name="Rectangle 7"/>
          <p:cNvSpPr>
            <a:spLocks noGrp="1" noChangeArrowheads="1"/>
          </p:cNvSpPr>
          <p:nvPr>
            <p:ph type="ftr" sz="quarter" idx="11"/>
          </p:nvPr>
        </p:nvSpPr>
        <p:spPr/>
        <p:txBody>
          <a:bodyPr/>
          <a:lstStyle>
            <a:lvl1pPr algn="l">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smtClean="0"/>
            </a:lvl1pPr>
          </a:lstStyle>
          <a:p>
            <a:pPr>
              <a:defRPr/>
            </a:pPr>
            <a:fld id="{D5A1ABFA-7090-4BAA-8DFD-572FF1637DC1}" type="slidenum">
              <a:rPr lang="en-US" altLang="zh-CN"/>
              <a:pPr>
                <a:defRPr/>
              </a:pPr>
              <a:t>‹#›</a:t>
            </a:fld>
            <a:endParaRPr lang="en-US" altLang="zh-CN"/>
          </a:p>
        </p:txBody>
      </p:sp>
    </p:spTree>
    <p:extLst>
      <p:ext uri="{BB962C8B-B14F-4D97-AF65-F5344CB8AC3E}">
        <p14:creationId xmlns:p14="http://schemas.microsoft.com/office/powerpoint/2010/main" val="336817730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altLang="zh-CN"/>
          </a:p>
        </p:txBody>
      </p:sp>
      <p:sp>
        <p:nvSpPr>
          <p:cNvPr id="6" name="Rectangle 7"/>
          <p:cNvSpPr>
            <a:spLocks noGrp="1" noChangeArrowheads="1"/>
          </p:cNvSpPr>
          <p:nvPr>
            <p:ph type="ftr" sz="quarter" idx="11"/>
          </p:nvPr>
        </p:nvSpPr>
        <p:spPr/>
        <p:txBody>
          <a:bodyPr/>
          <a:lstStyle>
            <a:lvl1pPr algn="l">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smtClean="0"/>
            </a:lvl1pPr>
          </a:lstStyle>
          <a:p>
            <a:pPr>
              <a:defRPr/>
            </a:pPr>
            <a:fld id="{9121FDC0-209F-43C2-A917-99F21F77DE68}" type="slidenum">
              <a:rPr lang="en-US" altLang="zh-CN"/>
              <a:pPr>
                <a:defRPr/>
              </a:pPr>
              <a:t>‹#›</a:t>
            </a:fld>
            <a:endParaRPr lang="en-US" altLang="zh-CN"/>
          </a:p>
        </p:txBody>
      </p:sp>
    </p:spTree>
    <p:extLst>
      <p:ext uri="{BB962C8B-B14F-4D97-AF65-F5344CB8AC3E}">
        <p14:creationId xmlns:p14="http://schemas.microsoft.com/office/powerpoint/2010/main" val="205936673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lgn="l">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smtClean="0"/>
            </a:lvl1pPr>
          </a:lstStyle>
          <a:p>
            <a:pPr>
              <a:defRPr/>
            </a:pPr>
            <a:fld id="{9CFD4F25-2126-434F-A63C-9F413606E5E7}" type="slidenum">
              <a:rPr lang="en-US" altLang="zh-CN"/>
              <a:pPr>
                <a:defRPr/>
              </a:pPr>
              <a:t>‹#›</a:t>
            </a:fld>
            <a:endParaRPr lang="en-US" altLang="zh-CN"/>
          </a:p>
        </p:txBody>
      </p:sp>
    </p:spTree>
    <p:extLst>
      <p:ext uri="{BB962C8B-B14F-4D97-AF65-F5344CB8AC3E}">
        <p14:creationId xmlns:p14="http://schemas.microsoft.com/office/powerpoint/2010/main" val="279423151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lgn="l">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smtClean="0"/>
            </a:lvl1pPr>
          </a:lstStyle>
          <a:p>
            <a:pPr>
              <a:defRPr/>
            </a:pPr>
            <a:fld id="{15EAFF3F-88DF-41D9-A599-A94BFEAE7BAF}" type="slidenum">
              <a:rPr lang="en-US" altLang="zh-CN"/>
              <a:pPr>
                <a:defRPr/>
              </a:pPr>
              <a:t>‹#›</a:t>
            </a:fld>
            <a:endParaRPr lang="en-US" altLang="zh-CN"/>
          </a:p>
        </p:txBody>
      </p:sp>
    </p:spTree>
    <p:extLst>
      <p:ext uri="{BB962C8B-B14F-4D97-AF65-F5344CB8AC3E}">
        <p14:creationId xmlns:p14="http://schemas.microsoft.com/office/powerpoint/2010/main" val="259883634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70220839-F48B-491D-B620-6DCB9E1AFE7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2248941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1794B6C2-B1F9-4393-A422-D9BA850F565A}"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69701307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EE8140AA-3256-44EB-9539-4D7B9F7275B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595983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DAA0FB89-28B4-4EAF-B8AD-F1BE36412D85}" type="slidenum">
              <a:rPr lang="en-US" altLang="zh-CN"/>
              <a:pPr>
                <a:defRPr/>
              </a:pPr>
              <a:t>‹#›</a:t>
            </a:fld>
            <a:endParaRPr lang="en-US" altLang="zh-CN"/>
          </a:p>
        </p:txBody>
      </p:sp>
    </p:spTree>
    <p:extLst>
      <p:ext uri="{BB962C8B-B14F-4D97-AF65-F5344CB8AC3E}">
        <p14:creationId xmlns:p14="http://schemas.microsoft.com/office/powerpoint/2010/main" val="38198419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46A710EC-7169-40D7-BCDF-E3013D6606D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8709413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92C376F4-ADC9-4DF7-A25B-AB7AD08A90C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7813136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DE25EBC7-8D6E-49F9-AD28-B65339D5E4E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1283437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77BDAACF-4444-4C7E-9AA7-1824B0DF6FA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97670073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231C3DC6-C09A-4348-B1B9-FB53698BF9F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4592657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910D0A06-1783-46B6-81F2-C4B0FCC1F61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03042617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5E65603A-32FF-4330-8230-365AE967964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29408184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A8C4B06-9B49-477B-AFF6-6BD4018329D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11609304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70220839-F48B-491D-B620-6DCB9E1AFE7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1534104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1794B6C2-B1F9-4393-A422-D9BA850F565A}"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404940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D30A3EB3-95A9-4302-A5EC-AE7B3E385676}" type="slidenum">
              <a:rPr lang="en-US" altLang="zh-CN"/>
              <a:pPr>
                <a:defRPr/>
              </a:pPr>
              <a:t>‹#›</a:t>
            </a:fld>
            <a:endParaRPr lang="en-US" altLang="zh-CN"/>
          </a:p>
        </p:txBody>
      </p:sp>
    </p:spTree>
    <p:extLst>
      <p:ext uri="{BB962C8B-B14F-4D97-AF65-F5344CB8AC3E}">
        <p14:creationId xmlns:p14="http://schemas.microsoft.com/office/powerpoint/2010/main" val="12626726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EE8140AA-3256-44EB-9539-4D7B9F7275B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57670188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46A710EC-7169-40D7-BCDF-E3013D6606D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67103651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92C376F4-ADC9-4DF7-A25B-AB7AD08A90C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0150029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DE25EBC7-8D6E-49F9-AD28-B65339D5E4E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5653525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77BDAACF-4444-4C7E-9AA7-1824B0DF6FA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5194187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231C3DC6-C09A-4348-B1B9-FB53698BF9F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450602018"/>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910D0A06-1783-46B6-81F2-C4B0FCC1F61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96074786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5E65603A-32FF-4330-8230-365AE967964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8252433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A8C4B06-9B49-477B-AFF6-6BD4018329D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89280184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70220839-F48B-491D-B620-6DCB9E1AFE7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6154835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728107D9-8077-405E-807D-C8A59536B437}" type="slidenum">
              <a:rPr lang="en-US" altLang="zh-CN"/>
              <a:pPr>
                <a:defRPr/>
              </a:pPr>
              <a:t>‹#›</a:t>
            </a:fld>
            <a:endParaRPr lang="en-US" altLang="zh-CN"/>
          </a:p>
        </p:txBody>
      </p:sp>
    </p:spTree>
    <p:extLst>
      <p:ext uri="{BB962C8B-B14F-4D97-AF65-F5344CB8AC3E}">
        <p14:creationId xmlns:p14="http://schemas.microsoft.com/office/powerpoint/2010/main" val="2699223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1794B6C2-B1F9-4393-A422-D9BA850F565A}"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81433129"/>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EE8140AA-3256-44EB-9539-4D7B9F7275B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298533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46A710EC-7169-40D7-BCDF-E3013D6606D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894686150"/>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92C376F4-ADC9-4DF7-A25B-AB7AD08A90C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002494998"/>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DE25EBC7-8D6E-49F9-AD28-B65339D5E4E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823007197"/>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77BDAACF-4444-4C7E-9AA7-1824B0DF6FA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4159912"/>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231C3DC6-C09A-4348-B1B9-FB53698BF9F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22000185"/>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910D0A06-1783-46B6-81F2-C4B0FCC1F61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653050231"/>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5E65603A-32FF-4330-8230-365AE967964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01653808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A8C4B06-9B49-477B-AFF6-6BD4018329D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08918309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9428961-9A69-4F80-B467-A01C59A6609D}" type="slidenum">
              <a:rPr lang="en-US" altLang="zh-CN"/>
              <a:pPr>
                <a:defRPr/>
              </a:pPr>
              <a:t>‹#›</a:t>
            </a:fld>
            <a:endParaRPr lang="en-US" altLang="zh-CN"/>
          </a:p>
        </p:txBody>
      </p:sp>
    </p:spTree>
    <p:extLst>
      <p:ext uri="{BB962C8B-B14F-4D97-AF65-F5344CB8AC3E}">
        <p14:creationId xmlns:p14="http://schemas.microsoft.com/office/powerpoint/2010/main" val="20180145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C1070B73-1039-4CCE-86E8-C4707B09B9A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38828813"/>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C05E7444-5299-4A58-9505-0669237B535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37284464"/>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B4E94BDD-B1CA-4886-866E-ED7EA519942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320962099"/>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92EB048C-5858-4D3B-A3DB-C1BE57B7DB5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612071615"/>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B19179D2-E389-4C54-AD71-3D20246E8A1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57739737"/>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D81F75FD-1786-4322-9FA5-34E96E791FB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14149075"/>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C81BAC7F-DCF0-4A1D-9E9D-7AFABFE81F1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783015119"/>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E6B6EC54-88E9-4483-80C8-03351DE7708A}"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43997884"/>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72A2B08B-8186-4E24-8F8A-97F41B7A2CF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574760937"/>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E64D0DA1-F2CD-4F55-87E0-CE67F9C18D1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86766996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07D7FAC-4207-47D5-AF7A-09EE88B45015}" type="slidenum">
              <a:rPr lang="en-US" altLang="zh-CN"/>
              <a:pPr>
                <a:defRPr/>
              </a:pPr>
              <a:t>‹#›</a:t>
            </a:fld>
            <a:endParaRPr lang="en-US" altLang="zh-CN"/>
          </a:p>
        </p:txBody>
      </p:sp>
    </p:spTree>
    <p:extLst>
      <p:ext uri="{BB962C8B-B14F-4D97-AF65-F5344CB8AC3E}">
        <p14:creationId xmlns:p14="http://schemas.microsoft.com/office/powerpoint/2010/main" val="30680215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A963050C-DD1A-45BD-A9B5-54C614BF27E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868620350"/>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3938588"/>
            <a:ext cx="40386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5"/>
          <p:cNvSpPr>
            <a:spLocks noGrp="1"/>
          </p:cNvSpPr>
          <p:nvPr>
            <p:ph type="dt" sz="half" idx="10"/>
          </p:nvPr>
        </p:nvSpPr>
        <p:spPr>
          <a:xfrm>
            <a:off x="457200" y="6245225"/>
            <a:ext cx="2133600" cy="476250"/>
          </a:xfrm>
        </p:spPr>
        <p:txBody>
          <a:bodyPr/>
          <a:lstStyle>
            <a:lvl1pPr>
              <a:defRPr/>
            </a:lvl1pPr>
          </a:lstStyle>
          <a:p>
            <a:endParaRPr lang="en-US" altLang="zh-CN">
              <a:solidFill>
                <a:srgbClr val="000000"/>
              </a:solidFill>
            </a:endParaRPr>
          </a:p>
        </p:txBody>
      </p:sp>
      <p:sp>
        <p:nvSpPr>
          <p:cNvPr id="7" name="页脚占位符 6"/>
          <p:cNvSpPr>
            <a:spLocks noGrp="1"/>
          </p:cNvSpPr>
          <p:nvPr>
            <p:ph type="ftr" sz="quarter" idx="11"/>
          </p:nvPr>
        </p:nvSpPr>
        <p:spPr>
          <a:xfrm>
            <a:off x="3124200" y="6245225"/>
            <a:ext cx="2895600" cy="476250"/>
          </a:xfrm>
        </p:spPr>
        <p:txBody>
          <a:bodyPr/>
          <a:lstStyle>
            <a:lvl1pPr>
              <a:defRPr/>
            </a:lvl1pPr>
          </a:lstStyle>
          <a:p>
            <a:endParaRPr lang="en-US" altLang="zh-CN">
              <a:solidFill>
                <a:srgbClr val="000000"/>
              </a:solidFill>
            </a:endParaRPr>
          </a:p>
        </p:txBody>
      </p:sp>
      <p:sp>
        <p:nvSpPr>
          <p:cNvPr id="8" name="灯片编号占位符 7"/>
          <p:cNvSpPr>
            <a:spLocks noGrp="1"/>
          </p:cNvSpPr>
          <p:nvPr>
            <p:ph type="sldNum" sz="quarter" idx="12"/>
          </p:nvPr>
        </p:nvSpPr>
        <p:spPr>
          <a:xfrm>
            <a:off x="6553200" y="6245225"/>
            <a:ext cx="2133600" cy="476250"/>
          </a:xfrm>
        </p:spPr>
        <p:txBody>
          <a:bodyPr/>
          <a:lstStyle>
            <a:lvl1pPr>
              <a:defRPr/>
            </a:lvl1pPr>
          </a:lstStyle>
          <a:p>
            <a:fld id="{68DC0437-1769-448E-9088-EDE4388FFB9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84557571"/>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C1070B73-1039-4CCE-86E8-C4707B09B9A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84739594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C05E7444-5299-4A58-9505-0669237B535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716838265"/>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B4E94BDD-B1CA-4886-866E-ED7EA519942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918938589"/>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92EB048C-5858-4D3B-A3DB-C1BE57B7DB5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85054949"/>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B19179D2-E389-4C54-AD71-3D20246E8A1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19721623"/>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D81F75FD-1786-4322-9FA5-34E96E791FB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5309883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C81BAC7F-DCF0-4A1D-9E9D-7AFABFE81F1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919545219"/>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E6B6EC54-88E9-4483-80C8-03351DE7708A}"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7340954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0.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heme" Target="../theme/theme11.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theme" Target="../theme/theme12.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theme" Target="../theme/theme13.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theme" Target="../theme/theme14.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宋体"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宋体"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pitchFamily="2" charset="-122"/>
              </a:defRPr>
            </a:lvl1pPr>
          </a:lstStyle>
          <a:p>
            <a:pPr>
              <a:defRPr/>
            </a:pPr>
            <a:fld id="{8E11D783-C6BD-485E-9B54-98A688E79337}"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ea typeface="宋体" panose="02010600030101010101" pitchFamily="2" charset="-122"/>
              </a:defRPr>
            </a:lvl1pPr>
          </a:lstStyle>
          <a:p>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宋体" panose="02010600030101010101" pitchFamily="2" charset="-122"/>
              </a:defRPr>
            </a:lvl1pPr>
          </a:lstStyle>
          <a:p>
            <a:pPr algn="ct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ea typeface="宋体" panose="02010600030101010101" pitchFamily="2" charset="-122"/>
              </a:defRPr>
            </a:lvl1pPr>
          </a:lstStyle>
          <a:p>
            <a:fld id="{4818E478-6613-413F-B479-8BF7BE8FA081}" type="slidenum">
              <a:rPr lang="en-US" altLang="zh-CN" smtClean="0">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67078507"/>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 id="2147484396" r:id="rId12"/>
  </p:sldLayoutIdLst>
  <p:transition/>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ea typeface="宋体" panose="02010600030101010101" pitchFamily="2" charset="-122"/>
              </a:defRPr>
            </a:lvl1pPr>
          </a:lstStyle>
          <a:p>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宋体" panose="02010600030101010101" pitchFamily="2" charset="-122"/>
              </a:defRPr>
            </a:lvl1pPr>
          </a:lstStyle>
          <a:p>
            <a:pPr algn="ct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ea typeface="宋体" panose="02010600030101010101" pitchFamily="2" charset="-122"/>
              </a:defRPr>
            </a:lvl1pPr>
          </a:lstStyle>
          <a:p>
            <a:fld id="{4818E478-6613-413F-B479-8BF7BE8FA081}" type="slidenum">
              <a:rPr lang="en-US" altLang="zh-CN" smtClean="0">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8637721"/>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 id="2147484409" r:id="rId12"/>
  </p:sldLayoutIdLst>
  <p:transition/>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ea typeface="宋体" panose="02010600030101010101" pitchFamily="2" charset="-122"/>
              </a:defRPr>
            </a:lvl1pPr>
          </a:lstStyle>
          <a:p>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宋体" panose="02010600030101010101" pitchFamily="2" charset="-122"/>
              </a:defRPr>
            </a:lvl1pPr>
          </a:lstStyle>
          <a:p>
            <a:pPr algn="ct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ea typeface="宋体" panose="02010600030101010101" pitchFamily="2" charset="-122"/>
              </a:defRPr>
            </a:lvl1pPr>
          </a:lstStyle>
          <a:p>
            <a:fld id="{4818E478-6613-413F-B479-8BF7BE8FA081}" type="slidenum">
              <a:rPr lang="en-US" altLang="zh-CN" smtClean="0">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857257281"/>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Lst>
  <p:transition/>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ea typeface="宋体" panose="02010600030101010101" pitchFamily="2" charset="-122"/>
              </a:defRPr>
            </a:lvl1pPr>
          </a:lstStyle>
          <a:p>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宋体" panose="02010600030101010101" pitchFamily="2" charset="-122"/>
              </a:defRPr>
            </a:lvl1pPr>
          </a:lstStyle>
          <a:p>
            <a:pPr algn="ct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ea typeface="宋体" panose="02010600030101010101" pitchFamily="2" charset="-122"/>
              </a:defRPr>
            </a:lvl1pPr>
          </a:lstStyle>
          <a:p>
            <a:fld id="{4818E478-6613-413F-B479-8BF7BE8FA081}" type="slidenum">
              <a:rPr lang="en-US" altLang="zh-CN" smtClean="0">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106260742"/>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 id="2147484435" r:id="rId12"/>
  </p:sldLayoutIdLst>
  <p:transition/>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D72A128-4137-49CB-BB8F-D77D74B2186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493D033-98E2-4113-8581-AE737E8236B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70E56A9-AC7F-4D1A-9742-6726E4C0122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9A7245E6-DC8C-4848-8112-B211B653E088}" type="datetimeFigureOut">
              <a:rPr lang="zh-CN" altLang="en-US" smtClean="0">
                <a:solidFill>
                  <a:prstClr val="black">
                    <a:tint val="75000"/>
                  </a:prstClr>
                </a:solidFill>
                <a:latin typeface="等线" panose="020F0502020204030204"/>
                <a:ea typeface="等线" panose="02010600030101010101" pitchFamily="2" charset="-122"/>
              </a:rPr>
              <a:pPr defTabSz="685800" fontAlgn="auto">
                <a:spcBef>
                  <a:spcPts val="0"/>
                </a:spcBef>
                <a:spcAft>
                  <a:spcPts val="0"/>
                </a:spcAft>
              </a:pPr>
              <a:t>2024/4/10</a:t>
            </a:fld>
            <a:endParaRPr lang="zh-CN" altLang="en-US">
              <a:solidFill>
                <a:prstClr val="black">
                  <a:tint val="75000"/>
                </a:prstClr>
              </a:solidFill>
              <a:latin typeface="等线" panose="020F0502020204030204"/>
              <a:ea typeface="等线" panose="02010600030101010101" pitchFamily="2" charset="-122"/>
            </a:endParaRPr>
          </a:p>
        </p:txBody>
      </p:sp>
      <p:sp>
        <p:nvSpPr>
          <p:cNvPr id="5" name="页脚占位符 4">
            <a:extLst>
              <a:ext uri="{FF2B5EF4-FFF2-40B4-BE49-F238E27FC236}">
                <a16:creationId xmlns:a16="http://schemas.microsoft.com/office/drawing/2014/main" id="{814A7B4F-1BC9-4DEB-BB39-EBD708EC484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zh-CN" altLang="en-US">
              <a:solidFill>
                <a:prstClr val="black">
                  <a:tint val="75000"/>
                </a:prstClr>
              </a:solidFill>
              <a:latin typeface="等线" panose="020F0502020204030204"/>
              <a:ea typeface="等线" panose="02010600030101010101" pitchFamily="2" charset="-122"/>
            </a:endParaRPr>
          </a:p>
        </p:txBody>
      </p:sp>
      <p:sp>
        <p:nvSpPr>
          <p:cNvPr id="6" name="灯片编号占位符 5">
            <a:extLst>
              <a:ext uri="{FF2B5EF4-FFF2-40B4-BE49-F238E27FC236}">
                <a16:creationId xmlns:a16="http://schemas.microsoft.com/office/drawing/2014/main" id="{8A0403AE-6823-4FE7-B976-7E159BE54AB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45F7EC0B-0A1B-43F4-B6F0-29E371101391}" type="slidenum">
              <a:rPr lang="zh-CN" altLang="en-US" smtClean="0">
                <a:solidFill>
                  <a:prstClr val="black">
                    <a:tint val="75000"/>
                  </a:prstClr>
                </a:solidFill>
                <a:latin typeface="等线" panose="020F0502020204030204"/>
                <a:ea typeface="等线" panose="02010600030101010101" pitchFamily="2" charset="-122"/>
              </a:rPr>
              <a:pPr defTabSz="685800" fontAlgn="auto">
                <a:spcBef>
                  <a:spcPts val="0"/>
                </a:spcBef>
                <a:spcAft>
                  <a:spcPts val="0"/>
                </a:spcAft>
              </a:pPr>
              <a:t>‹#›</a:t>
            </a:fld>
            <a:endParaRPr lang="zh-CN" altLang="en-US">
              <a:solidFill>
                <a:prstClr val="black">
                  <a:tint val="75000"/>
                </a:prstClr>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972921337"/>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E3DACB0-1769-4095-8372-AC61BE521B79}" type="datetime1">
              <a:rPr lang="zh-CN" altLang="en-US" smtClean="0">
                <a:solidFill>
                  <a:prstClr val="black">
                    <a:tint val="75000"/>
                  </a:prstClr>
                </a:solidFill>
                <a:latin typeface="Calibri"/>
                <a:ea typeface="宋体"/>
              </a:rPr>
              <a:pPr fontAlgn="auto">
                <a:spcBef>
                  <a:spcPts val="0"/>
                </a:spcBef>
                <a:spcAft>
                  <a:spcPts val="0"/>
                </a:spcAft>
              </a:pPr>
              <a:t>2024/4/10</a:t>
            </a:fld>
            <a:endParaRPr lang="zh-CN" altLang="en-US">
              <a:solidFill>
                <a:prstClr val="black">
                  <a:tint val="75000"/>
                </a:prstClr>
              </a:solidFill>
              <a:latin typeface="Calibri"/>
              <a:ea typeface="宋体"/>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zh-CN" altLang="en-US">
              <a:solidFill>
                <a:prstClr val="black">
                  <a:tint val="75000"/>
                </a:prstClr>
              </a:solidFill>
              <a:latin typeface="Calibri"/>
              <a:ea typeface="宋体"/>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95CB440-EFB7-4903-ADF4-B973DB186639}" type="slidenum">
              <a:rPr lang="zh-CN" altLang="en-US" smtClean="0">
                <a:solidFill>
                  <a:prstClr val="black">
                    <a:tint val="75000"/>
                  </a:prstClr>
                </a:solidFill>
                <a:latin typeface="Calibri"/>
                <a:ea typeface="宋体"/>
              </a:rPr>
              <a:pPr fontAlgn="auto">
                <a:spcBef>
                  <a:spcPts val="0"/>
                </a:spcBef>
                <a:spcAft>
                  <a:spcPts val="0"/>
                </a:spcAft>
              </a:pPr>
              <a:t>‹#›</a:t>
            </a:fld>
            <a:endParaRPr lang="zh-CN" altLang="en-US">
              <a:solidFill>
                <a:prstClr val="black">
                  <a:tint val="75000"/>
                </a:prstClr>
              </a:solidFill>
              <a:latin typeface="Calibri"/>
              <a:ea typeface="宋体"/>
            </a:endParaRPr>
          </a:p>
        </p:txBody>
      </p:sp>
    </p:spTree>
    <p:extLst>
      <p:ext uri="{BB962C8B-B14F-4D97-AF65-F5344CB8AC3E}">
        <p14:creationId xmlns:p14="http://schemas.microsoft.com/office/powerpoint/2010/main" val="1078826915"/>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1345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1345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ea typeface="+mn-ea"/>
              </a:defRPr>
            </a:lvl1pPr>
          </a:lstStyle>
          <a:p>
            <a:endParaRPr lang="en-US" altLang="zh-CN">
              <a:solidFill>
                <a:srgbClr val="000000"/>
              </a:solidFill>
            </a:endParaRPr>
          </a:p>
        </p:txBody>
      </p:sp>
      <p:sp>
        <p:nvSpPr>
          <p:cNvPr id="11345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mn-ea"/>
              </a:defRPr>
            </a:lvl1pPr>
          </a:lstStyle>
          <a:p>
            <a:pPr algn="ctr"/>
            <a:endParaRPr lang="en-US" altLang="zh-CN">
              <a:solidFill>
                <a:srgbClr val="000000"/>
              </a:solidFill>
            </a:endParaRPr>
          </a:p>
        </p:txBody>
      </p:sp>
      <p:sp>
        <p:nvSpPr>
          <p:cNvPr id="11345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ea typeface="+mn-ea"/>
              </a:defRPr>
            </a:lvl1pPr>
          </a:lstStyle>
          <a:p>
            <a:fld id="{C212E380-FEC7-4AF6-9E45-EB68F076449C}" type="slidenum">
              <a:rPr lang="en-US" altLang="zh-CN" smtClean="0">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726120419"/>
      </p:ext>
    </p:extLst>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 id="2147484491" r:id="rId12"/>
  </p:sldLayoutIdLst>
  <p:transition/>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1345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mn-lt"/>
                <a:ea typeface="+mn-ea"/>
              </a:defRPr>
            </a:lvl1pPr>
          </a:lstStyle>
          <a:p>
            <a:pPr>
              <a:defRPr/>
            </a:pPr>
            <a:endParaRPr lang="en-US" altLang="zh-CN"/>
          </a:p>
        </p:txBody>
      </p:sp>
      <p:sp>
        <p:nvSpPr>
          <p:cNvPr id="11345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ea typeface="+mn-ea"/>
              </a:defRPr>
            </a:lvl1pPr>
          </a:lstStyle>
          <a:p>
            <a:pPr>
              <a:defRPr/>
            </a:pPr>
            <a:endParaRPr lang="en-US" altLang="zh-CN"/>
          </a:p>
        </p:txBody>
      </p:sp>
      <p:sp>
        <p:nvSpPr>
          <p:cNvPr id="11345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10F7B152-5937-4784-9525-FCAEF7794EAD}" type="slidenum">
              <a:rPr lang="en-US" altLang="zh-CN">
                <a:latin typeface="Arial" panose="020B0604020202020204" pitchFamily="34" charset="0"/>
              </a:rPr>
              <a:pPr>
                <a:defRPr/>
              </a:pPr>
              <a:t>‹#›</a:t>
            </a:fld>
            <a:endParaRPr lang="en-US" altLang="zh-CN">
              <a:latin typeface="Arial" panose="020B0604020202020204" pitchFamily="34" charset="0"/>
            </a:endParaRPr>
          </a:p>
        </p:txBody>
      </p:sp>
    </p:spTree>
    <p:extLst>
      <p:ext uri="{BB962C8B-B14F-4D97-AF65-F5344CB8AC3E}">
        <p14:creationId xmlns:p14="http://schemas.microsoft.com/office/powerpoint/2010/main" val="3982745783"/>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1345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1345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ea typeface="+mn-ea"/>
              </a:defRPr>
            </a:lvl1pPr>
          </a:lstStyle>
          <a:p>
            <a:endParaRPr lang="en-US" altLang="zh-CN">
              <a:solidFill>
                <a:srgbClr val="000000"/>
              </a:solidFill>
            </a:endParaRPr>
          </a:p>
        </p:txBody>
      </p:sp>
      <p:sp>
        <p:nvSpPr>
          <p:cNvPr id="11345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mn-ea"/>
              </a:defRPr>
            </a:lvl1pPr>
          </a:lstStyle>
          <a:p>
            <a:pPr algn="ctr"/>
            <a:endParaRPr lang="en-US" altLang="zh-CN">
              <a:solidFill>
                <a:srgbClr val="000000"/>
              </a:solidFill>
            </a:endParaRPr>
          </a:p>
        </p:txBody>
      </p:sp>
      <p:sp>
        <p:nvSpPr>
          <p:cNvPr id="11345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ea typeface="+mn-ea"/>
              </a:defRPr>
            </a:lvl1pPr>
          </a:lstStyle>
          <a:p>
            <a:fld id="{C212E380-FEC7-4AF6-9E45-EB68F076449C}" type="slidenum">
              <a:rPr lang="en-US" altLang="zh-CN" smtClean="0">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070062057"/>
      </p:ext>
    </p:extLst>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Lst>
  <p:transition/>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1345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1345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ea typeface="+mn-ea"/>
              </a:defRPr>
            </a:lvl1pPr>
          </a:lstStyle>
          <a:p>
            <a:endParaRPr lang="en-US" altLang="zh-CN">
              <a:solidFill>
                <a:srgbClr val="000000"/>
              </a:solidFill>
            </a:endParaRPr>
          </a:p>
        </p:txBody>
      </p:sp>
      <p:sp>
        <p:nvSpPr>
          <p:cNvPr id="11345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mn-ea"/>
              </a:defRPr>
            </a:lvl1pPr>
          </a:lstStyle>
          <a:p>
            <a:pPr algn="ctr"/>
            <a:endParaRPr lang="en-US" altLang="zh-CN">
              <a:solidFill>
                <a:srgbClr val="000000"/>
              </a:solidFill>
            </a:endParaRPr>
          </a:p>
        </p:txBody>
      </p:sp>
      <p:sp>
        <p:nvSpPr>
          <p:cNvPr id="11345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ea typeface="+mn-ea"/>
              </a:defRPr>
            </a:lvl1pPr>
          </a:lstStyle>
          <a:p>
            <a:fld id="{C212E380-FEC7-4AF6-9E45-EB68F076449C}" type="slidenum">
              <a:rPr lang="en-US" altLang="zh-CN" smtClean="0">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89577467"/>
      </p:ext>
    </p:extLst>
  </p:cSld>
  <p:clrMap bg1="lt1" tx1="dk1" bg2="lt2" tx2="dk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 id="2147484342" r:id="rId8"/>
    <p:sldLayoutId id="2147484343" r:id="rId9"/>
    <p:sldLayoutId id="2147484344" r:id="rId10"/>
    <p:sldLayoutId id="2147484345" r:id="rId11"/>
  </p:sldLayoutIdLst>
  <p:transition/>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1345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1345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ea typeface="+mn-ea"/>
              </a:defRPr>
            </a:lvl1pPr>
          </a:lstStyle>
          <a:p>
            <a:endParaRPr lang="en-US" altLang="zh-CN">
              <a:solidFill>
                <a:srgbClr val="000000"/>
              </a:solidFill>
            </a:endParaRPr>
          </a:p>
        </p:txBody>
      </p:sp>
      <p:sp>
        <p:nvSpPr>
          <p:cNvPr id="11345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mn-ea"/>
              </a:defRPr>
            </a:lvl1pPr>
          </a:lstStyle>
          <a:p>
            <a:pPr algn="ctr"/>
            <a:endParaRPr lang="en-US" altLang="zh-CN">
              <a:solidFill>
                <a:srgbClr val="000000"/>
              </a:solidFill>
            </a:endParaRPr>
          </a:p>
        </p:txBody>
      </p:sp>
      <p:sp>
        <p:nvSpPr>
          <p:cNvPr id="11345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ea typeface="+mn-ea"/>
              </a:defRPr>
            </a:lvl1pPr>
          </a:lstStyle>
          <a:p>
            <a:fld id="{C212E380-FEC7-4AF6-9E45-EB68F076449C}" type="slidenum">
              <a:rPr lang="en-US" altLang="zh-CN" smtClean="0">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74142820"/>
      </p:ext>
    </p:extLst>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Lst>
  <p:transition/>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ea typeface="宋体" panose="02010600030101010101" pitchFamily="2" charset="-122"/>
              </a:defRPr>
            </a:lvl1pPr>
          </a:lstStyle>
          <a:p>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宋体" panose="02010600030101010101" pitchFamily="2" charset="-122"/>
              </a:defRPr>
            </a:lvl1pPr>
          </a:lstStyle>
          <a:p>
            <a:pPr algn="ct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ea typeface="宋体" panose="02010600030101010101" pitchFamily="2" charset="-122"/>
              </a:defRPr>
            </a:lvl1pPr>
          </a:lstStyle>
          <a:p>
            <a:fld id="{4818E478-6613-413F-B479-8BF7BE8FA081}" type="slidenum">
              <a:rPr lang="en-US" altLang="zh-CN" smtClean="0">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847187504"/>
      </p:ext>
    </p:extLst>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 id="2147484370" r:id="rId12"/>
  </p:sldLayoutIdLst>
  <p:transition/>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ea typeface="宋体" panose="02010600030101010101" pitchFamily="2" charset="-122"/>
              </a:defRPr>
            </a:lvl1pPr>
          </a:lstStyle>
          <a:p>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宋体" panose="02010600030101010101" pitchFamily="2" charset="-122"/>
              </a:defRPr>
            </a:lvl1pPr>
          </a:lstStyle>
          <a:p>
            <a:pPr algn="ct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ea typeface="宋体" panose="02010600030101010101" pitchFamily="2" charset="-122"/>
              </a:defRPr>
            </a:lvl1pPr>
          </a:lstStyle>
          <a:p>
            <a:fld id="{4818E478-6613-413F-B479-8BF7BE8FA081}" type="slidenum">
              <a:rPr lang="en-US" altLang="zh-CN" smtClean="0">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10153895"/>
      </p:ext>
    </p:extLst>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 id="2147484383" r:id="rId12"/>
  </p:sldLayoutIdLst>
  <p:transition/>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0.xml"/><Relationship Id="rId1" Type="http://schemas.openxmlformats.org/officeDocument/2006/relationships/slideLayout" Target="../slideLayouts/slideLayout59.xml"/><Relationship Id="rId5" Type="http://schemas.openxmlformats.org/officeDocument/2006/relationships/oleObject" Target="../embeddings/oleObject14.bin"/><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0.wmf"/><Relationship Id="rId2" Type="http://schemas.openxmlformats.org/officeDocument/2006/relationships/notesSlide" Target="../notesSlides/notesSlide12.xml"/><Relationship Id="rId1" Type="http://schemas.openxmlformats.org/officeDocument/2006/relationships/slideLayout" Target="../slideLayouts/slideLayout37.xml"/><Relationship Id="rId6" Type="http://schemas.openxmlformats.org/officeDocument/2006/relationships/image" Target="../media/image16.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19.wmf"/><Relationship Id="rId4" Type="http://schemas.openxmlformats.org/officeDocument/2006/relationships/image" Target="../media/image15.wmf"/><Relationship Id="rId9"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oleObject" Target="../embeddings/oleObject20.bin"/><Relationship Id="rId7"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48.x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image" Target="../media/image12.wmf"/><Relationship Id="rId9" Type="http://schemas.openxmlformats.org/officeDocument/2006/relationships/image" Target="../media/image9.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25.wmf"/><Relationship Id="rId18" Type="http://schemas.openxmlformats.org/officeDocument/2006/relationships/oleObject" Target="../embeddings/oleObject31.bin"/><Relationship Id="rId26" Type="http://schemas.openxmlformats.org/officeDocument/2006/relationships/oleObject" Target="../embeddings/oleObject35.bin"/><Relationship Id="rId3" Type="http://schemas.openxmlformats.org/officeDocument/2006/relationships/oleObject" Target="../embeddings/oleObject24.bin"/><Relationship Id="rId21" Type="http://schemas.openxmlformats.org/officeDocument/2006/relationships/image" Target="../media/image19.wmf"/><Relationship Id="rId7" Type="http://schemas.openxmlformats.org/officeDocument/2006/relationships/image" Target="../media/image31.png"/><Relationship Id="rId12" Type="http://schemas.openxmlformats.org/officeDocument/2006/relationships/oleObject" Target="../embeddings/oleObject28.bin"/><Relationship Id="rId17" Type="http://schemas.openxmlformats.org/officeDocument/2006/relationships/image" Target="../media/image27.wmf"/><Relationship Id="rId25" Type="http://schemas.openxmlformats.org/officeDocument/2006/relationships/image" Target="../media/image16.wmf"/><Relationship Id="rId2" Type="http://schemas.openxmlformats.org/officeDocument/2006/relationships/notesSlide" Target="../notesSlides/notesSlide15.xml"/><Relationship Id="rId16" Type="http://schemas.openxmlformats.org/officeDocument/2006/relationships/oleObject" Target="../embeddings/oleObject30.bin"/><Relationship Id="rId20" Type="http://schemas.openxmlformats.org/officeDocument/2006/relationships/oleObject" Target="../embeddings/oleObject32.bin"/><Relationship Id="rId1" Type="http://schemas.openxmlformats.org/officeDocument/2006/relationships/slideLayout" Target="../slideLayouts/slideLayout91.xml"/><Relationship Id="rId6" Type="http://schemas.openxmlformats.org/officeDocument/2006/relationships/image" Target="../media/image22.wmf"/><Relationship Id="rId11" Type="http://schemas.openxmlformats.org/officeDocument/2006/relationships/image" Target="../media/image24.wmf"/><Relationship Id="rId24" Type="http://schemas.openxmlformats.org/officeDocument/2006/relationships/oleObject" Target="../embeddings/oleObject34.bin"/><Relationship Id="rId5" Type="http://schemas.openxmlformats.org/officeDocument/2006/relationships/oleObject" Target="../embeddings/oleObject25.bin"/><Relationship Id="rId15" Type="http://schemas.openxmlformats.org/officeDocument/2006/relationships/image" Target="../media/image26.wmf"/><Relationship Id="rId23" Type="http://schemas.openxmlformats.org/officeDocument/2006/relationships/image" Target="../media/image20.wmf"/><Relationship Id="rId10" Type="http://schemas.openxmlformats.org/officeDocument/2006/relationships/oleObject" Target="../embeddings/oleObject27.bin"/><Relationship Id="rId19" Type="http://schemas.openxmlformats.org/officeDocument/2006/relationships/image" Target="../media/image28.wmf"/><Relationship Id="rId4" Type="http://schemas.openxmlformats.org/officeDocument/2006/relationships/image" Target="../media/image21.wmf"/><Relationship Id="rId9" Type="http://schemas.openxmlformats.org/officeDocument/2006/relationships/image" Target="../media/image23.wmf"/><Relationship Id="rId14" Type="http://schemas.openxmlformats.org/officeDocument/2006/relationships/oleObject" Target="../embeddings/oleObject29.bin"/><Relationship Id="rId22" Type="http://schemas.openxmlformats.org/officeDocument/2006/relationships/oleObject" Target="../embeddings/oleObject33.bin"/><Relationship Id="rId27" Type="http://schemas.openxmlformats.org/officeDocument/2006/relationships/image" Target="../media/image29.wmf"/></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oleObject" Target="../embeddings/oleObject36.bin"/><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81.xml"/><Relationship Id="rId6" Type="http://schemas.openxmlformats.org/officeDocument/2006/relationships/image" Target="../media/image30.wmf"/><Relationship Id="rId5" Type="http://schemas.openxmlformats.org/officeDocument/2006/relationships/oleObject" Target="../embeddings/oleObject36.bin"/><Relationship Id="rId4" Type="http://schemas.openxmlformats.org/officeDocument/2006/relationships/image" Target="../media/image30.wmf"/><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oleObject" Target="../embeddings/oleObject37.bin"/><Relationship Id="rId7" Type="http://schemas.openxmlformats.org/officeDocument/2006/relationships/image" Target="../media/image8.wmf"/><Relationship Id="rId2" Type="http://schemas.openxmlformats.org/officeDocument/2006/relationships/notesSlide" Target="../notesSlides/notesSlide17.xml"/><Relationship Id="rId1" Type="http://schemas.openxmlformats.org/officeDocument/2006/relationships/slideLayout" Target="../slideLayouts/slideLayout93.x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image" Target="../media/image12.wmf"/><Relationship Id="rId9" Type="http://schemas.openxmlformats.org/officeDocument/2006/relationships/image" Target="../media/image9.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5.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36.wmf"/><Relationship Id="rId3" Type="http://schemas.openxmlformats.org/officeDocument/2006/relationships/image" Target="../media/image31.jpeg"/><Relationship Id="rId7" Type="http://schemas.openxmlformats.org/officeDocument/2006/relationships/image" Target="../media/image33.wmf"/><Relationship Id="rId12" Type="http://schemas.openxmlformats.org/officeDocument/2006/relationships/oleObject" Target="../embeddings/oleObject45.bin"/><Relationship Id="rId2" Type="http://schemas.openxmlformats.org/officeDocument/2006/relationships/notesSlide" Target="../notesSlides/notesSlide19.xml"/><Relationship Id="rId1" Type="http://schemas.openxmlformats.org/officeDocument/2006/relationships/slideLayout" Target="../slideLayouts/slideLayout117.xml"/><Relationship Id="rId6" Type="http://schemas.openxmlformats.org/officeDocument/2006/relationships/oleObject" Target="../embeddings/oleObject42.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34.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42.wmf"/><Relationship Id="rId3" Type="http://schemas.openxmlformats.org/officeDocument/2006/relationships/oleObject" Target="../embeddings/oleObject46.bin"/><Relationship Id="rId7" Type="http://schemas.openxmlformats.org/officeDocument/2006/relationships/image" Target="../media/image39.wmf"/><Relationship Id="rId12" Type="http://schemas.openxmlformats.org/officeDocument/2006/relationships/oleObject" Target="../embeddings/oleObject50.bin"/><Relationship Id="rId2" Type="http://schemas.openxmlformats.org/officeDocument/2006/relationships/notesSlide" Target="../notesSlides/notesSlide20.xml"/><Relationship Id="rId1" Type="http://schemas.openxmlformats.org/officeDocument/2006/relationships/slideLayout" Target="../slideLayouts/slideLayout117.xml"/><Relationship Id="rId6" Type="http://schemas.openxmlformats.org/officeDocument/2006/relationships/oleObject" Target="../embeddings/oleObject47.bin"/><Relationship Id="rId11" Type="http://schemas.openxmlformats.org/officeDocument/2006/relationships/image" Target="../media/image41.wmf"/><Relationship Id="rId5" Type="http://schemas.openxmlformats.org/officeDocument/2006/relationships/image" Target="../media/image38.jpeg"/><Relationship Id="rId10" Type="http://schemas.openxmlformats.org/officeDocument/2006/relationships/oleObject" Target="../embeddings/oleObject49.bin"/><Relationship Id="rId4" Type="http://schemas.openxmlformats.org/officeDocument/2006/relationships/image" Target="../media/image37.wmf"/><Relationship Id="rId9" Type="http://schemas.openxmlformats.org/officeDocument/2006/relationships/image" Target="../media/image40.wmf"/></Relationships>
</file>

<file path=ppt/slides/_rels/slide21.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57.bin"/><Relationship Id="rId18" Type="http://schemas.openxmlformats.org/officeDocument/2006/relationships/oleObject" Target="../embeddings/oleObject60.bin"/><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oleObject" Target="../embeddings/oleObject56.bin"/><Relationship Id="rId17" Type="http://schemas.openxmlformats.org/officeDocument/2006/relationships/oleObject" Target="../embeddings/oleObject59.bin"/><Relationship Id="rId2" Type="http://schemas.openxmlformats.org/officeDocument/2006/relationships/notesSlide" Target="../notesSlides/notesSlide21.xml"/><Relationship Id="rId16" Type="http://schemas.openxmlformats.org/officeDocument/2006/relationships/image" Target="../media/image9.wmf"/><Relationship Id="rId1" Type="http://schemas.openxmlformats.org/officeDocument/2006/relationships/slideLayout" Target="../slideLayouts/slideLayout127.xml"/><Relationship Id="rId6" Type="http://schemas.openxmlformats.org/officeDocument/2006/relationships/image" Target="../media/image45.wmf"/><Relationship Id="rId11" Type="http://schemas.openxmlformats.org/officeDocument/2006/relationships/image" Target="../media/image46.wmf"/><Relationship Id="rId5" Type="http://schemas.openxmlformats.org/officeDocument/2006/relationships/oleObject" Target="../embeddings/oleObject52.bin"/><Relationship Id="rId15" Type="http://schemas.openxmlformats.org/officeDocument/2006/relationships/oleObject" Target="../embeddings/oleObject58.bin"/><Relationship Id="rId10" Type="http://schemas.openxmlformats.org/officeDocument/2006/relationships/oleObject" Target="../embeddings/oleObject55.bin"/><Relationship Id="rId19" Type="http://schemas.openxmlformats.org/officeDocument/2006/relationships/oleObject" Target="../embeddings/oleObject61.bin"/><Relationship Id="rId4" Type="http://schemas.openxmlformats.org/officeDocument/2006/relationships/image" Target="../media/image43.wmf"/><Relationship Id="rId9" Type="http://schemas.openxmlformats.org/officeDocument/2006/relationships/oleObject" Target="../embeddings/oleObject54.bin"/><Relationship Id="rId14" Type="http://schemas.openxmlformats.org/officeDocument/2006/relationships/image" Target="../media/image8.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image" Target="../media/image50.wmf"/><Relationship Id="rId3" Type="http://schemas.openxmlformats.org/officeDocument/2006/relationships/oleObject" Target="../embeddings/oleObject62.bin"/><Relationship Id="rId7" Type="http://schemas.openxmlformats.org/officeDocument/2006/relationships/image" Target="../media/image48.wmf"/><Relationship Id="rId12" Type="http://schemas.openxmlformats.org/officeDocument/2006/relationships/oleObject" Target="../embeddings/oleObject66.bin"/><Relationship Id="rId17" Type="http://schemas.openxmlformats.org/officeDocument/2006/relationships/image" Target="../media/image52.wmf"/><Relationship Id="rId2" Type="http://schemas.openxmlformats.org/officeDocument/2006/relationships/notesSlide" Target="../notesSlides/notesSlide22.xml"/><Relationship Id="rId16" Type="http://schemas.openxmlformats.org/officeDocument/2006/relationships/oleObject" Target="../embeddings/oleObject68.bin"/><Relationship Id="rId1" Type="http://schemas.openxmlformats.org/officeDocument/2006/relationships/slideLayout" Target="../slideLayouts/slideLayout127.xml"/><Relationship Id="rId6" Type="http://schemas.openxmlformats.org/officeDocument/2006/relationships/oleObject" Target="../embeddings/oleObject63.bin"/><Relationship Id="rId11" Type="http://schemas.openxmlformats.org/officeDocument/2006/relationships/image" Target="../media/image19.wmf"/><Relationship Id="rId5" Type="http://schemas.openxmlformats.org/officeDocument/2006/relationships/image" Target="../media/image59.png"/><Relationship Id="rId15" Type="http://schemas.openxmlformats.org/officeDocument/2006/relationships/image" Target="../media/image51.wmf"/><Relationship Id="rId10" Type="http://schemas.openxmlformats.org/officeDocument/2006/relationships/oleObject" Target="../embeddings/oleObject65.bin"/><Relationship Id="rId4" Type="http://schemas.openxmlformats.org/officeDocument/2006/relationships/image" Target="../media/image47.wmf"/><Relationship Id="rId9" Type="http://schemas.openxmlformats.org/officeDocument/2006/relationships/image" Target="../media/image49.wmf"/><Relationship Id="rId14" Type="http://schemas.openxmlformats.org/officeDocument/2006/relationships/oleObject" Target="../embeddings/oleObject67.bin"/></Relationships>
</file>

<file path=ppt/slides/_rels/slide23.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74.bin"/><Relationship Id="rId18" Type="http://schemas.openxmlformats.org/officeDocument/2006/relationships/image" Target="../media/image59.wmf"/><Relationship Id="rId26" Type="http://schemas.openxmlformats.org/officeDocument/2006/relationships/image" Target="../media/image43.wmf"/><Relationship Id="rId3" Type="http://schemas.openxmlformats.org/officeDocument/2006/relationships/oleObject" Target="../embeddings/oleObject69.bin"/><Relationship Id="rId21" Type="http://schemas.openxmlformats.org/officeDocument/2006/relationships/oleObject" Target="../embeddings/oleObject78.bin"/><Relationship Id="rId7" Type="http://schemas.openxmlformats.org/officeDocument/2006/relationships/oleObject" Target="../embeddings/oleObject71.bin"/><Relationship Id="rId12" Type="http://schemas.openxmlformats.org/officeDocument/2006/relationships/image" Target="../media/image56.wmf"/><Relationship Id="rId17" Type="http://schemas.openxmlformats.org/officeDocument/2006/relationships/oleObject" Target="../embeddings/oleObject76.bin"/><Relationship Id="rId25" Type="http://schemas.openxmlformats.org/officeDocument/2006/relationships/oleObject" Target="../embeddings/oleObject80.bin"/><Relationship Id="rId2" Type="http://schemas.openxmlformats.org/officeDocument/2006/relationships/notesSlide" Target="../notesSlides/notesSlide23.xml"/><Relationship Id="rId16" Type="http://schemas.openxmlformats.org/officeDocument/2006/relationships/image" Target="../media/image58.wmf"/><Relationship Id="rId20" Type="http://schemas.openxmlformats.org/officeDocument/2006/relationships/image" Target="../media/image18.wmf"/><Relationship Id="rId1" Type="http://schemas.openxmlformats.org/officeDocument/2006/relationships/slideLayout" Target="../slideLayouts/slideLayout127.xml"/><Relationship Id="rId6" Type="http://schemas.openxmlformats.org/officeDocument/2006/relationships/image" Target="../media/image54.wmf"/><Relationship Id="rId11" Type="http://schemas.openxmlformats.org/officeDocument/2006/relationships/oleObject" Target="../embeddings/oleObject73.bin"/><Relationship Id="rId24" Type="http://schemas.openxmlformats.org/officeDocument/2006/relationships/image" Target="../media/image20.wmf"/><Relationship Id="rId5" Type="http://schemas.openxmlformats.org/officeDocument/2006/relationships/oleObject" Target="../embeddings/oleObject70.bin"/><Relationship Id="rId15" Type="http://schemas.openxmlformats.org/officeDocument/2006/relationships/oleObject" Target="../embeddings/oleObject75.bin"/><Relationship Id="rId23" Type="http://schemas.openxmlformats.org/officeDocument/2006/relationships/oleObject" Target="../embeddings/oleObject79.bin"/><Relationship Id="rId10" Type="http://schemas.openxmlformats.org/officeDocument/2006/relationships/image" Target="../media/image55.wmf"/><Relationship Id="rId19" Type="http://schemas.openxmlformats.org/officeDocument/2006/relationships/oleObject" Target="../embeddings/oleObject77.bin"/><Relationship Id="rId4" Type="http://schemas.openxmlformats.org/officeDocument/2006/relationships/image" Target="../media/image53.wmf"/><Relationship Id="rId9" Type="http://schemas.openxmlformats.org/officeDocument/2006/relationships/oleObject" Target="../embeddings/oleObject72.bin"/><Relationship Id="rId14" Type="http://schemas.openxmlformats.org/officeDocument/2006/relationships/image" Target="../media/image57.wmf"/><Relationship Id="rId22" Type="http://schemas.openxmlformats.org/officeDocument/2006/relationships/image" Target="../media/image19.wmf"/></Relationships>
</file>

<file path=ppt/slides/_rels/slide24.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81.bin"/><Relationship Id="rId7" Type="http://schemas.openxmlformats.org/officeDocument/2006/relationships/oleObject" Target="../embeddings/oleObject83.bin"/><Relationship Id="rId12" Type="http://schemas.openxmlformats.org/officeDocument/2006/relationships/image" Target="../media/image64.wmf"/><Relationship Id="rId2" Type="http://schemas.openxmlformats.org/officeDocument/2006/relationships/notesSlide" Target="../notesSlides/notesSlide24.xml"/><Relationship Id="rId1" Type="http://schemas.openxmlformats.org/officeDocument/2006/relationships/slideLayout" Target="../slideLayouts/slideLayout127.xml"/><Relationship Id="rId6" Type="http://schemas.openxmlformats.org/officeDocument/2006/relationships/image" Target="../media/image61.wmf"/><Relationship Id="rId11" Type="http://schemas.openxmlformats.org/officeDocument/2006/relationships/oleObject" Target="../embeddings/oleObject85.bin"/><Relationship Id="rId5" Type="http://schemas.openxmlformats.org/officeDocument/2006/relationships/oleObject" Target="../embeddings/oleObject82.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84.bin"/><Relationship Id="rId14" Type="http://schemas.openxmlformats.org/officeDocument/2006/relationships/image" Target="../media/image80.png"/></Relationships>
</file>

<file path=ppt/slides/_rels/slide25.xml.rels><?xml version="1.0" encoding="UTF-8" standalone="yes"?>
<Relationships xmlns="http://schemas.openxmlformats.org/package/2006/relationships"><Relationship Id="rId13" Type="http://schemas.openxmlformats.org/officeDocument/2006/relationships/oleObject" Target="../embeddings/oleObject92.bin"/><Relationship Id="rId18" Type="http://schemas.openxmlformats.org/officeDocument/2006/relationships/oleObject" Target="../embeddings/oleObject95.bin"/><Relationship Id="rId26" Type="http://schemas.openxmlformats.org/officeDocument/2006/relationships/oleObject" Target="../embeddings/oleObject100.bin"/><Relationship Id="rId3" Type="http://schemas.openxmlformats.org/officeDocument/2006/relationships/oleObject" Target="../embeddings/oleObject86.bin"/><Relationship Id="rId21" Type="http://schemas.openxmlformats.org/officeDocument/2006/relationships/image" Target="../media/image25.wmf"/><Relationship Id="rId34" Type="http://schemas.openxmlformats.org/officeDocument/2006/relationships/image" Target="../media/image68.wmf"/><Relationship Id="rId7" Type="http://schemas.openxmlformats.org/officeDocument/2006/relationships/oleObject" Target="../embeddings/oleObject88.bin"/><Relationship Id="rId12" Type="http://schemas.openxmlformats.org/officeDocument/2006/relationships/oleObject" Target="../embeddings/oleObject91.bin"/><Relationship Id="rId17" Type="http://schemas.openxmlformats.org/officeDocument/2006/relationships/oleObject" Target="../embeddings/oleObject94.bin"/><Relationship Id="rId25" Type="http://schemas.openxmlformats.org/officeDocument/2006/relationships/image" Target="../media/image27.wmf"/><Relationship Id="rId33" Type="http://schemas.openxmlformats.org/officeDocument/2006/relationships/oleObject" Target="../embeddings/oleObject105.bin"/><Relationship Id="rId2" Type="http://schemas.openxmlformats.org/officeDocument/2006/relationships/notesSlide" Target="../notesSlides/notesSlide25.xml"/><Relationship Id="rId16" Type="http://schemas.openxmlformats.org/officeDocument/2006/relationships/image" Target="../media/image9.wmf"/><Relationship Id="rId20" Type="http://schemas.openxmlformats.org/officeDocument/2006/relationships/oleObject" Target="../embeddings/oleObject97.bin"/><Relationship Id="rId29" Type="http://schemas.openxmlformats.org/officeDocument/2006/relationships/oleObject" Target="../embeddings/oleObject102.bin"/><Relationship Id="rId1" Type="http://schemas.openxmlformats.org/officeDocument/2006/relationships/slideLayout" Target="../slideLayouts/slideLayout127.xml"/><Relationship Id="rId6" Type="http://schemas.openxmlformats.org/officeDocument/2006/relationships/image" Target="../media/image12.wmf"/><Relationship Id="rId11" Type="http://schemas.openxmlformats.org/officeDocument/2006/relationships/image" Target="../media/image66.wmf"/><Relationship Id="rId24" Type="http://schemas.openxmlformats.org/officeDocument/2006/relationships/oleObject" Target="../embeddings/oleObject99.bin"/><Relationship Id="rId32" Type="http://schemas.openxmlformats.org/officeDocument/2006/relationships/image" Target="../media/image67.wmf"/><Relationship Id="rId5" Type="http://schemas.openxmlformats.org/officeDocument/2006/relationships/oleObject" Target="../embeddings/oleObject87.bin"/><Relationship Id="rId15" Type="http://schemas.openxmlformats.org/officeDocument/2006/relationships/oleObject" Target="../embeddings/oleObject93.bin"/><Relationship Id="rId23" Type="http://schemas.openxmlformats.org/officeDocument/2006/relationships/image" Target="../media/image26.wmf"/><Relationship Id="rId28" Type="http://schemas.openxmlformats.org/officeDocument/2006/relationships/oleObject" Target="../embeddings/oleObject101.bin"/><Relationship Id="rId10" Type="http://schemas.openxmlformats.org/officeDocument/2006/relationships/oleObject" Target="../embeddings/oleObject90.bin"/><Relationship Id="rId19" Type="http://schemas.openxmlformats.org/officeDocument/2006/relationships/oleObject" Target="../embeddings/oleObject96.bin"/><Relationship Id="rId31" Type="http://schemas.openxmlformats.org/officeDocument/2006/relationships/oleObject" Target="../embeddings/oleObject104.bin"/><Relationship Id="rId4" Type="http://schemas.openxmlformats.org/officeDocument/2006/relationships/image" Target="../media/image65.wmf"/><Relationship Id="rId9" Type="http://schemas.openxmlformats.org/officeDocument/2006/relationships/image" Target="../media/image43.wmf"/><Relationship Id="rId14" Type="http://schemas.openxmlformats.org/officeDocument/2006/relationships/image" Target="../media/image8.wmf"/><Relationship Id="rId22" Type="http://schemas.openxmlformats.org/officeDocument/2006/relationships/oleObject" Target="../embeddings/oleObject98.bin"/><Relationship Id="rId27" Type="http://schemas.openxmlformats.org/officeDocument/2006/relationships/image" Target="../media/image28.wmf"/><Relationship Id="rId30" Type="http://schemas.openxmlformats.org/officeDocument/2006/relationships/oleObject" Target="../embeddings/oleObject103.bin"/><Relationship Id="rId8" Type="http://schemas.openxmlformats.org/officeDocument/2006/relationships/oleObject" Target="../embeddings/oleObject89.bin"/></Relationships>
</file>

<file path=ppt/slides/_rels/slide26.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110.bin"/><Relationship Id="rId18" Type="http://schemas.openxmlformats.org/officeDocument/2006/relationships/oleObject" Target="../embeddings/oleObject115.bin"/><Relationship Id="rId7" Type="http://schemas.openxmlformats.org/officeDocument/2006/relationships/oleObject" Target="../embeddings/oleObject107.bin"/><Relationship Id="rId12" Type="http://schemas.openxmlformats.org/officeDocument/2006/relationships/image" Target="../media/image57.wmf"/><Relationship Id="rId17" Type="http://schemas.openxmlformats.org/officeDocument/2006/relationships/oleObject" Target="../embeddings/oleObject114.bin"/><Relationship Id="rId2" Type="http://schemas.openxmlformats.org/officeDocument/2006/relationships/notesSlide" Target="../notesSlides/notesSlide26.xml"/><Relationship Id="rId16" Type="http://schemas.openxmlformats.org/officeDocument/2006/relationships/oleObject" Target="../embeddings/oleObject113.bin"/><Relationship Id="rId20" Type="http://schemas.openxmlformats.org/officeDocument/2006/relationships/oleObject" Target="../embeddings/oleObject117.bin"/><Relationship Id="rId1" Type="http://schemas.openxmlformats.org/officeDocument/2006/relationships/slideLayout" Target="../slideLayouts/slideLayout127.xml"/><Relationship Id="rId6" Type="http://schemas.openxmlformats.org/officeDocument/2006/relationships/image" Target="../media/image27.wmf"/><Relationship Id="rId11" Type="http://schemas.openxmlformats.org/officeDocument/2006/relationships/oleObject" Target="../embeddings/oleObject109.bin"/><Relationship Id="rId5" Type="http://schemas.openxmlformats.org/officeDocument/2006/relationships/oleObject" Target="../embeddings/oleObject106.bin"/><Relationship Id="rId15" Type="http://schemas.openxmlformats.org/officeDocument/2006/relationships/oleObject" Target="../embeddings/oleObject112.bin"/><Relationship Id="rId10" Type="http://schemas.openxmlformats.org/officeDocument/2006/relationships/image" Target="../media/image56.wmf"/><Relationship Id="rId19" Type="http://schemas.openxmlformats.org/officeDocument/2006/relationships/oleObject" Target="../embeddings/oleObject116.bin"/><Relationship Id="rId4" Type="http://schemas.openxmlformats.org/officeDocument/2006/relationships/image" Target="../media/image85.png"/><Relationship Id="rId9" Type="http://schemas.openxmlformats.org/officeDocument/2006/relationships/oleObject" Target="../embeddings/oleObject108.bin"/><Relationship Id="rId14" Type="http://schemas.openxmlformats.org/officeDocument/2006/relationships/oleObject" Target="../embeddings/oleObject11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7.xml"/></Relationships>
</file>

<file path=ppt/slides/_rels/slide28.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oleObject" Target="../embeddings/oleObject123.bin"/><Relationship Id="rId18" Type="http://schemas.openxmlformats.org/officeDocument/2006/relationships/oleObject" Target="../embeddings/oleObject127.bin"/><Relationship Id="rId3" Type="http://schemas.openxmlformats.org/officeDocument/2006/relationships/oleObject" Target="../embeddings/oleObject118.bin"/><Relationship Id="rId7" Type="http://schemas.openxmlformats.org/officeDocument/2006/relationships/oleObject" Target="../embeddings/oleObject120.bin"/><Relationship Id="rId12" Type="http://schemas.openxmlformats.org/officeDocument/2006/relationships/image" Target="../media/image72.wmf"/><Relationship Id="rId17" Type="http://schemas.openxmlformats.org/officeDocument/2006/relationships/oleObject" Target="../embeddings/oleObject126.bin"/><Relationship Id="rId2" Type="http://schemas.openxmlformats.org/officeDocument/2006/relationships/notesSlide" Target="../notesSlides/notesSlide28.xml"/><Relationship Id="rId16" Type="http://schemas.openxmlformats.org/officeDocument/2006/relationships/oleObject" Target="../embeddings/oleObject125.bin"/><Relationship Id="rId1" Type="http://schemas.openxmlformats.org/officeDocument/2006/relationships/slideLayout" Target="../slideLayouts/slideLayout139.xml"/><Relationship Id="rId6" Type="http://schemas.openxmlformats.org/officeDocument/2006/relationships/image" Target="../media/image70.wmf"/><Relationship Id="rId11" Type="http://schemas.openxmlformats.org/officeDocument/2006/relationships/oleObject" Target="../embeddings/oleObject122.bin"/><Relationship Id="rId5" Type="http://schemas.openxmlformats.org/officeDocument/2006/relationships/oleObject" Target="../embeddings/oleObject119.bin"/><Relationship Id="rId15" Type="http://schemas.openxmlformats.org/officeDocument/2006/relationships/oleObject" Target="../embeddings/oleObject124.bin"/><Relationship Id="rId10" Type="http://schemas.openxmlformats.org/officeDocument/2006/relationships/image" Target="../media/image20.wmf"/><Relationship Id="rId4" Type="http://schemas.openxmlformats.org/officeDocument/2006/relationships/image" Target="../media/image69.wmf"/><Relationship Id="rId9" Type="http://schemas.openxmlformats.org/officeDocument/2006/relationships/oleObject" Target="../embeddings/oleObject121.bin"/><Relationship Id="rId14" Type="http://schemas.openxmlformats.org/officeDocument/2006/relationships/image" Target="../media/image73.wmf"/></Relationships>
</file>

<file path=ppt/slides/_rels/slide29.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oleObject" Target="../embeddings/oleObject133.bin"/><Relationship Id="rId18" Type="http://schemas.openxmlformats.org/officeDocument/2006/relationships/image" Target="../media/image81.wmf"/><Relationship Id="rId3" Type="http://schemas.openxmlformats.org/officeDocument/2006/relationships/oleObject" Target="../embeddings/oleObject128.bin"/><Relationship Id="rId21" Type="http://schemas.openxmlformats.org/officeDocument/2006/relationships/image" Target="../media/image99.png"/><Relationship Id="rId7" Type="http://schemas.openxmlformats.org/officeDocument/2006/relationships/oleObject" Target="../embeddings/oleObject130.bin"/><Relationship Id="rId12" Type="http://schemas.openxmlformats.org/officeDocument/2006/relationships/image" Target="../media/image78.wmf"/><Relationship Id="rId17" Type="http://schemas.openxmlformats.org/officeDocument/2006/relationships/oleObject" Target="../embeddings/oleObject135.bin"/><Relationship Id="rId2" Type="http://schemas.openxmlformats.org/officeDocument/2006/relationships/notesSlide" Target="../notesSlides/notesSlide29.xml"/><Relationship Id="rId16" Type="http://schemas.openxmlformats.org/officeDocument/2006/relationships/image" Target="../media/image80.wmf"/><Relationship Id="rId20" Type="http://schemas.openxmlformats.org/officeDocument/2006/relationships/image" Target="../media/image98.png"/><Relationship Id="rId1" Type="http://schemas.openxmlformats.org/officeDocument/2006/relationships/slideLayout" Target="../slideLayouts/slideLayout139.xml"/><Relationship Id="rId6" Type="http://schemas.openxmlformats.org/officeDocument/2006/relationships/image" Target="../media/image75.wmf"/><Relationship Id="rId11" Type="http://schemas.openxmlformats.org/officeDocument/2006/relationships/oleObject" Target="../embeddings/oleObject132.bin"/><Relationship Id="rId5" Type="http://schemas.openxmlformats.org/officeDocument/2006/relationships/oleObject" Target="../embeddings/oleObject129.bin"/><Relationship Id="rId15" Type="http://schemas.openxmlformats.org/officeDocument/2006/relationships/oleObject" Target="../embeddings/oleObject134.bin"/><Relationship Id="rId10" Type="http://schemas.openxmlformats.org/officeDocument/2006/relationships/image" Target="../media/image77.wmf"/><Relationship Id="rId4" Type="http://schemas.openxmlformats.org/officeDocument/2006/relationships/image" Target="../media/image74.wmf"/><Relationship Id="rId9" Type="http://schemas.openxmlformats.org/officeDocument/2006/relationships/oleObject" Target="../embeddings/oleObject131.bin"/><Relationship Id="rId14" Type="http://schemas.openxmlformats.org/officeDocument/2006/relationships/image" Target="../media/image79.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oleObject" Target="../embeddings/oleObject140.bin"/><Relationship Id="rId18" Type="http://schemas.openxmlformats.org/officeDocument/2006/relationships/oleObject" Target="../embeddings/oleObject143.bin"/><Relationship Id="rId3" Type="http://schemas.openxmlformats.org/officeDocument/2006/relationships/oleObject" Target="../embeddings/oleObject136.bin"/><Relationship Id="rId7" Type="http://schemas.openxmlformats.org/officeDocument/2006/relationships/oleObject" Target="../embeddings/oleObject138.bin"/><Relationship Id="rId12" Type="http://schemas.openxmlformats.org/officeDocument/2006/relationships/image" Target="../media/image103.png"/><Relationship Id="rId17" Type="http://schemas.openxmlformats.org/officeDocument/2006/relationships/image" Target="../media/image86.wmf"/><Relationship Id="rId2" Type="http://schemas.openxmlformats.org/officeDocument/2006/relationships/notesSlide" Target="../notesSlides/notesSlide30.xml"/><Relationship Id="rId16" Type="http://schemas.openxmlformats.org/officeDocument/2006/relationships/oleObject" Target="../embeddings/oleObject142.bin"/><Relationship Id="rId1" Type="http://schemas.openxmlformats.org/officeDocument/2006/relationships/slideLayout" Target="../slideLayouts/slideLayout139.xml"/><Relationship Id="rId6" Type="http://schemas.openxmlformats.org/officeDocument/2006/relationships/image" Target="../media/image83.wmf"/><Relationship Id="rId5" Type="http://schemas.openxmlformats.org/officeDocument/2006/relationships/oleObject" Target="../embeddings/oleObject137.bin"/><Relationship Id="rId15" Type="http://schemas.openxmlformats.org/officeDocument/2006/relationships/oleObject" Target="../embeddings/oleObject141.bin"/><Relationship Id="rId10" Type="http://schemas.openxmlformats.org/officeDocument/2006/relationships/image" Target="../media/image85.wmf"/><Relationship Id="rId19" Type="http://schemas.openxmlformats.org/officeDocument/2006/relationships/image" Target="../media/image87.wmf"/><Relationship Id="rId4" Type="http://schemas.openxmlformats.org/officeDocument/2006/relationships/image" Target="../media/image82.wmf"/><Relationship Id="rId9" Type="http://schemas.openxmlformats.org/officeDocument/2006/relationships/oleObject" Target="../embeddings/oleObject139.bin"/><Relationship Id="rId14" Type="http://schemas.openxmlformats.org/officeDocument/2006/relationships/image" Target="../media/image70.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9.xml"/></Relationships>
</file>

<file path=ppt/slides/_rels/slide32.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32.xml"/><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8" Type="http://schemas.openxmlformats.org/officeDocument/2006/relationships/image" Target="../media/image1160.png"/><Relationship Id="rId13" Type="http://schemas.openxmlformats.org/officeDocument/2006/relationships/image" Target="../media/image121.png"/><Relationship Id="rId3" Type="http://schemas.openxmlformats.org/officeDocument/2006/relationships/image" Target="../media/image118.png"/><Relationship Id="rId7" Type="http://schemas.openxmlformats.org/officeDocument/2006/relationships/image" Target="../media/image119.png"/><Relationship Id="rId12" Type="http://schemas.openxmlformats.org/officeDocument/2006/relationships/image" Target="../media/image120.png"/><Relationship Id="rId2" Type="http://schemas.openxmlformats.org/officeDocument/2006/relationships/notesSlide" Target="../notesSlides/notesSlide33.xml"/><Relationship Id="rId1" Type="http://schemas.openxmlformats.org/officeDocument/2006/relationships/slideLayout" Target="../slideLayouts/slideLayout163.xml"/><Relationship Id="rId6" Type="http://schemas.openxmlformats.org/officeDocument/2006/relationships/image" Target="../media/image114.png"/><Relationship Id="rId11" Type="http://schemas.openxmlformats.org/officeDocument/2006/relationships/image" Target="../media/image1190.png"/><Relationship Id="rId5" Type="http://schemas.openxmlformats.org/officeDocument/2006/relationships/image" Target="../media/image113.png"/><Relationship Id="rId10" Type="http://schemas.openxmlformats.org/officeDocument/2006/relationships/image" Target="../media/image1180.png"/><Relationship Id="rId4" Type="http://schemas.openxmlformats.org/officeDocument/2006/relationships/image" Target="../media/image112.png"/><Relationship Id="rId9" Type="http://schemas.openxmlformats.org/officeDocument/2006/relationships/image" Target="../media/image1171.png"/><Relationship Id="rId14" Type="http://schemas.openxmlformats.org/officeDocument/2006/relationships/image" Target="../media/image122.png"/></Relationships>
</file>

<file path=ppt/slides/_rels/slide34.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90.png"/><Relationship Id="rId7" Type="http://schemas.openxmlformats.org/officeDocument/2006/relationships/image" Target="../media/image131.png"/><Relationship Id="rId12" Type="http://schemas.openxmlformats.org/officeDocument/2006/relationships/image" Target="../media/image136.png"/><Relationship Id="rId2" Type="http://schemas.openxmlformats.org/officeDocument/2006/relationships/image" Target="../media/image89.png"/><Relationship Id="rId1" Type="http://schemas.openxmlformats.org/officeDocument/2006/relationships/slideLayout" Target="../slideLayouts/slideLayout152.xml"/><Relationship Id="rId6" Type="http://schemas.openxmlformats.org/officeDocument/2006/relationships/image" Target="../media/image130.png"/><Relationship Id="rId11" Type="http://schemas.openxmlformats.org/officeDocument/2006/relationships/image" Target="../media/image135.png"/><Relationship Id="rId5" Type="http://schemas.openxmlformats.org/officeDocument/2006/relationships/image" Target="../media/image127.png"/><Relationship Id="rId10" Type="http://schemas.openxmlformats.org/officeDocument/2006/relationships/image" Target="../media/image134.png"/><Relationship Id="rId4" Type="http://schemas.openxmlformats.org/officeDocument/2006/relationships/image" Target="../media/image126.png"/><Relationship Id="rId9" Type="http://schemas.openxmlformats.org/officeDocument/2006/relationships/image" Target="../media/image133.png"/></Relationships>
</file>

<file path=ppt/slides/_rels/slide35.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image" Target="../media/image146.png"/><Relationship Id="rId3" Type="http://schemas.openxmlformats.org/officeDocument/2006/relationships/image" Target="../media/image137.png"/><Relationship Id="rId7" Type="http://schemas.openxmlformats.org/officeDocument/2006/relationships/image" Target="../media/image141.png"/><Relationship Id="rId12" Type="http://schemas.openxmlformats.org/officeDocument/2006/relationships/image" Target="../media/image94.png"/><Relationship Id="rId2" Type="http://schemas.openxmlformats.org/officeDocument/2006/relationships/image" Target="../media/image90.png"/><Relationship Id="rId1" Type="http://schemas.openxmlformats.org/officeDocument/2006/relationships/slideLayout" Target="../slideLayouts/slideLayout152.xml"/><Relationship Id="rId6" Type="http://schemas.openxmlformats.org/officeDocument/2006/relationships/image" Target="../media/image140.png"/><Relationship Id="rId11" Type="http://schemas.openxmlformats.org/officeDocument/2006/relationships/image" Target="../media/image93.png"/><Relationship Id="rId5" Type="http://schemas.openxmlformats.org/officeDocument/2006/relationships/image" Target="../media/image139.png"/><Relationship Id="rId10" Type="http://schemas.openxmlformats.org/officeDocument/2006/relationships/image" Target="../media/image143.png"/><Relationship Id="rId4" Type="http://schemas.openxmlformats.org/officeDocument/2006/relationships/image" Target="../media/image138.png"/><Relationship Id="rId9" Type="http://schemas.openxmlformats.org/officeDocument/2006/relationships/image" Target="../media/image92.png"/><Relationship Id="rId14" Type="http://schemas.openxmlformats.org/officeDocument/2006/relationships/image" Target="../media/image14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1.xml"/></Relationships>
</file>

<file path=ppt/slides/_rels/slide3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6.xml"/><Relationship Id="rId1" Type="http://schemas.openxmlformats.org/officeDocument/2006/relationships/slideLayout" Target="../slideLayouts/slideLayout141.xml"/><Relationship Id="rId4" Type="http://schemas.openxmlformats.org/officeDocument/2006/relationships/image" Target="../media/image96.png"/></Relationships>
</file>

<file path=ppt/slides/_rels/slide39.x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notesSlide" Target="../notesSlides/notesSlide37.xml"/><Relationship Id="rId1" Type="http://schemas.openxmlformats.org/officeDocument/2006/relationships/slideLayout" Target="../slideLayouts/slideLayout141.xml"/></Relationships>
</file>

<file path=ppt/slides/_rels/slide4.xml.rels><?xml version="1.0" encoding="UTF-8" standalone="yes"?>
<Relationships xmlns="http://schemas.openxmlformats.org/package/2006/relationships"><Relationship Id="rId3" Type="http://schemas.openxmlformats.org/officeDocument/2006/relationships/hyperlink" Target="http://community.webshots.com/inlinePhoto?photoId=1021108997027250922&amp;src=c&amp;referPage=http://travel.webshots.com/photo/1021108997027250922HVhvXdvWl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notesSlide" Target="../notesSlides/notesSlide38.xml"/><Relationship Id="rId1" Type="http://schemas.openxmlformats.org/officeDocument/2006/relationships/slideLayout" Target="../slideLayouts/slideLayout141.xml"/><Relationship Id="rId5" Type="http://schemas.openxmlformats.org/officeDocument/2006/relationships/image" Target="../media/image101.png"/><Relationship Id="rId4" Type="http://schemas.openxmlformats.org/officeDocument/2006/relationships/image" Target="../media/image100.png"/></Relationships>
</file>

<file path=ppt/slides/_rels/slide41.x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oleObject" Target="../embeddings/oleObject149.bin"/><Relationship Id="rId18" Type="http://schemas.openxmlformats.org/officeDocument/2006/relationships/oleObject" Target="../embeddings/oleObject151.bin"/><Relationship Id="rId3" Type="http://schemas.openxmlformats.org/officeDocument/2006/relationships/oleObject" Target="../embeddings/oleObject144.bin"/><Relationship Id="rId21" Type="http://schemas.openxmlformats.org/officeDocument/2006/relationships/image" Target="../media/image109.wmf"/><Relationship Id="rId7" Type="http://schemas.openxmlformats.org/officeDocument/2006/relationships/oleObject" Target="../embeddings/oleObject146.bin"/><Relationship Id="rId12" Type="http://schemas.openxmlformats.org/officeDocument/2006/relationships/image" Target="../media/image106.wmf"/><Relationship Id="rId17" Type="http://schemas.openxmlformats.org/officeDocument/2006/relationships/image" Target="../media/image1480.png"/><Relationship Id="rId2" Type="http://schemas.openxmlformats.org/officeDocument/2006/relationships/notesSlide" Target="../notesSlides/notesSlide39.xml"/><Relationship Id="rId20" Type="http://schemas.openxmlformats.org/officeDocument/2006/relationships/oleObject" Target="../embeddings/oleObject152.bin"/><Relationship Id="rId1" Type="http://schemas.openxmlformats.org/officeDocument/2006/relationships/slideLayout" Target="../slideLayouts/slideLayout141.xml"/><Relationship Id="rId6" Type="http://schemas.openxmlformats.org/officeDocument/2006/relationships/image" Target="../media/image103.wmf"/><Relationship Id="rId11" Type="http://schemas.openxmlformats.org/officeDocument/2006/relationships/oleObject" Target="../embeddings/oleObject148.bin"/><Relationship Id="rId5" Type="http://schemas.openxmlformats.org/officeDocument/2006/relationships/oleObject" Target="../embeddings/oleObject145.bin"/><Relationship Id="rId15" Type="http://schemas.openxmlformats.org/officeDocument/2006/relationships/image" Target="../media/image107.wmf"/><Relationship Id="rId10" Type="http://schemas.openxmlformats.org/officeDocument/2006/relationships/image" Target="../media/image105.wmf"/><Relationship Id="rId19" Type="http://schemas.openxmlformats.org/officeDocument/2006/relationships/image" Target="../media/image108.wmf"/><Relationship Id="rId4" Type="http://schemas.openxmlformats.org/officeDocument/2006/relationships/image" Target="../media/image102.wmf"/><Relationship Id="rId9" Type="http://schemas.openxmlformats.org/officeDocument/2006/relationships/oleObject" Target="../embeddings/oleObject147.bin"/><Relationship Id="rId14" Type="http://schemas.openxmlformats.org/officeDocument/2006/relationships/oleObject" Target="../embeddings/oleObject150.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56.bin"/><Relationship Id="rId3" Type="http://schemas.openxmlformats.org/officeDocument/2006/relationships/oleObject" Target="../embeddings/oleObject153.bin"/><Relationship Id="rId7" Type="http://schemas.openxmlformats.org/officeDocument/2006/relationships/image" Target="../media/image8.wmf"/><Relationship Id="rId2" Type="http://schemas.openxmlformats.org/officeDocument/2006/relationships/notesSlide" Target="../notesSlides/notesSlide40.xml"/><Relationship Id="rId1" Type="http://schemas.openxmlformats.org/officeDocument/2006/relationships/slideLayout" Target="../slideLayouts/slideLayout141.xml"/><Relationship Id="rId6" Type="http://schemas.openxmlformats.org/officeDocument/2006/relationships/oleObject" Target="../embeddings/oleObject155.bin"/><Relationship Id="rId5" Type="http://schemas.openxmlformats.org/officeDocument/2006/relationships/oleObject" Target="../embeddings/oleObject154.bin"/><Relationship Id="rId10" Type="http://schemas.openxmlformats.org/officeDocument/2006/relationships/image" Target="../media/image1.jpeg"/><Relationship Id="rId4" Type="http://schemas.openxmlformats.org/officeDocument/2006/relationships/image" Target="../media/image12.wmf"/><Relationship Id="rId9" Type="http://schemas.openxmlformats.org/officeDocument/2006/relationships/image" Target="../media/image9.wmf"/></Relationships>
</file>

<file path=ppt/slides/_rels/slide43.x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notesSlide" Target="../notesSlides/notesSlide41.xml"/><Relationship Id="rId1" Type="http://schemas.openxmlformats.org/officeDocument/2006/relationships/slideLayout" Target="../slideLayouts/slideLayout141.xml"/><Relationship Id="rId5" Type="http://schemas.openxmlformats.org/officeDocument/2006/relationships/image" Target="../media/image112.wmf"/><Relationship Id="rId4" Type="http://schemas.openxmlformats.org/officeDocument/2006/relationships/image" Target="../media/image111.w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60.bin"/><Relationship Id="rId13" Type="http://schemas.openxmlformats.org/officeDocument/2006/relationships/oleObject" Target="../embeddings/oleObject163.bin"/><Relationship Id="rId18" Type="http://schemas.openxmlformats.org/officeDocument/2006/relationships/image" Target="../media/image35.wmf"/><Relationship Id="rId3" Type="http://schemas.openxmlformats.org/officeDocument/2006/relationships/image" Target="../media/image113.wmf"/><Relationship Id="rId7" Type="http://schemas.openxmlformats.org/officeDocument/2006/relationships/image" Target="../media/image115.wmf"/><Relationship Id="rId12" Type="http://schemas.openxmlformats.org/officeDocument/2006/relationships/image" Target="../media/image117.wmf"/><Relationship Id="rId17" Type="http://schemas.openxmlformats.org/officeDocument/2006/relationships/oleObject" Target="../embeddings/oleObject165.bin"/><Relationship Id="rId2" Type="http://schemas.openxmlformats.org/officeDocument/2006/relationships/oleObject" Target="../embeddings/oleObject157.bin"/><Relationship Id="rId16" Type="http://schemas.openxmlformats.org/officeDocument/2006/relationships/image" Target="../media/image34.wmf"/><Relationship Id="rId20" Type="http://schemas.openxmlformats.org/officeDocument/2006/relationships/image" Target="../media/image119.wmf"/><Relationship Id="rId1" Type="http://schemas.openxmlformats.org/officeDocument/2006/relationships/slideLayout" Target="../slideLayouts/slideLayout141.xml"/><Relationship Id="rId6" Type="http://schemas.openxmlformats.org/officeDocument/2006/relationships/oleObject" Target="../embeddings/oleObject159.bin"/><Relationship Id="rId11" Type="http://schemas.openxmlformats.org/officeDocument/2006/relationships/oleObject" Target="../embeddings/oleObject162.bin"/><Relationship Id="rId5" Type="http://schemas.openxmlformats.org/officeDocument/2006/relationships/image" Target="../media/image114.wmf"/><Relationship Id="rId15" Type="http://schemas.openxmlformats.org/officeDocument/2006/relationships/oleObject" Target="../embeddings/oleObject164.bin"/><Relationship Id="rId10" Type="http://schemas.openxmlformats.org/officeDocument/2006/relationships/image" Target="../media/image116.wmf"/><Relationship Id="rId19" Type="http://schemas.openxmlformats.org/officeDocument/2006/relationships/oleObject" Target="../embeddings/oleObject166.bin"/><Relationship Id="rId4" Type="http://schemas.openxmlformats.org/officeDocument/2006/relationships/oleObject" Target="../embeddings/oleObject158.bin"/><Relationship Id="rId9" Type="http://schemas.openxmlformats.org/officeDocument/2006/relationships/oleObject" Target="../embeddings/oleObject161.bin"/><Relationship Id="rId14" Type="http://schemas.openxmlformats.org/officeDocument/2006/relationships/image" Target="../media/image118.wmf"/></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oleObject" Target="../embeddings/oleObject2.bin"/><Relationship Id="rId10" Type="http://schemas.openxmlformats.org/officeDocument/2006/relationships/image" Target="../media/image11.png"/><Relationship Id="rId4" Type="http://schemas.openxmlformats.org/officeDocument/2006/relationships/image" Target="../media/image3.wmf"/><Relationship Id="rId9"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oleObject" Target="../embeddings/oleObject4.bin"/><Relationship Id="rId11" Type="http://schemas.openxmlformats.org/officeDocument/2006/relationships/image" Target="../media/image21.png"/><Relationship Id="rId5" Type="http://schemas.openxmlformats.org/officeDocument/2006/relationships/image" Target="../media/image7.wmf"/><Relationship Id="rId10" Type="http://schemas.openxmlformats.org/officeDocument/2006/relationships/image" Target="../media/image20.png"/><Relationship Id="rId4" Type="http://schemas.openxmlformats.org/officeDocument/2006/relationships/oleObject" Target="../embeddings/oleObject4.bin"/><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2.wmf"/><Relationship Id="rId2" Type="http://schemas.openxmlformats.org/officeDocument/2006/relationships/notesSlide" Target="../notesSlides/notesSlide8.xml"/><Relationship Id="rId16" Type="http://schemas.openxmlformats.org/officeDocument/2006/relationships/image" Target="../media/image27.png"/><Relationship Id="rId1" Type="http://schemas.openxmlformats.org/officeDocument/2006/relationships/slideLayout" Target="../slideLayouts/slideLayout25.xml"/><Relationship Id="rId6" Type="http://schemas.openxmlformats.org/officeDocument/2006/relationships/image" Target="../media/image9.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2.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8.bin"/><Relationship Id="rId14"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6"/>
          <p:cNvSpPr txBox="1">
            <a:spLocks noChangeArrowheads="1"/>
          </p:cNvSpPr>
          <p:nvPr/>
        </p:nvSpPr>
        <p:spPr bwMode="auto">
          <a:xfrm>
            <a:off x="5936457" y="6415339"/>
            <a:ext cx="2897428" cy="26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95000"/>
              </a:lnSpc>
              <a:spcBef>
                <a:spcPct val="0"/>
              </a:spcBef>
              <a:buFontTx/>
              <a:buNone/>
            </a:pPr>
            <a:r>
              <a:rPr lang="en-US" altLang="zh-CN" sz="1800" dirty="0">
                <a:solidFill>
                  <a:srgbClr val="000000"/>
                </a:solidFill>
              </a:rPr>
              <a:t>04/10/2024, Westlake Univ. </a:t>
            </a:r>
          </a:p>
        </p:txBody>
      </p:sp>
      <p:sp>
        <p:nvSpPr>
          <p:cNvPr id="75780" name="Text Box 3"/>
          <p:cNvSpPr txBox="1">
            <a:spLocks noChangeArrowheads="1"/>
          </p:cNvSpPr>
          <p:nvPr/>
        </p:nvSpPr>
        <p:spPr bwMode="auto">
          <a:xfrm>
            <a:off x="1267389" y="1766387"/>
            <a:ext cx="654268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0"/>
              </a:spcBef>
              <a:buFontTx/>
              <a:buNone/>
            </a:pPr>
            <a:r>
              <a:rPr kumimoji="1" lang="en-US" altLang="ja-JP" sz="2400" dirty="0" err="1">
                <a:latin typeface="Tahoma" pitchFamily="34" charset="0"/>
                <a:ea typeface="MS PGothic" pitchFamily="34" charset="-128"/>
              </a:rPr>
              <a:t>Congjun</a:t>
            </a:r>
            <a:r>
              <a:rPr kumimoji="1" lang="en-US" altLang="ja-JP" sz="2400" dirty="0">
                <a:latin typeface="Tahoma" pitchFamily="34" charset="0"/>
                <a:ea typeface="MS PGothic" pitchFamily="34" charset="-128"/>
              </a:rPr>
              <a:t> Wu (</a:t>
            </a:r>
            <a:r>
              <a:rPr kumimoji="1" lang="en-US" altLang="zh-CN" sz="2400" dirty="0">
                <a:latin typeface="Tahoma" pitchFamily="34" charset="0"/>
                <a:ea typeface="MS PGothic" pitchFamily="34" charset="-128"/>
              </a:rPr>
              <a:t>Westlake University)</a:t>
            </a:r>
            <a:endParaRPr kumimoji="1" lang="en-US" altLang="ja-JP" sz="2400" dirty="0">
              <a:latin typeface="Tahoma" pitchFamily="34" charset="0"/>
              <a:ea typeface="MS PGothic" pitchFamily="34" charset="-128"/>
            </a:endParaRPr>
          </a:p>
        </p:txBody>
      </p:sp>
      <p:sp>
        <p:nvSpPr>
          <p:cNvPr id="75781" name="AutoShape 2"/>
          <p:cNvSpPr>
            <a:spLocks noChangeArrowheads="1"/>
          </p:cNvSpPr>
          <p:nvPr/>
        </p:nvSpPr>
        <p:spPr bwMode="auto">
          <a:xfrm>
            <a:off x="297073" y="345391"/>
            <a:ext cx="8536811" cy="1212092"/>
          </a:xfrm>
          <a:prstGeom prst="roundRect">
            <a:avLst>
              <a:gd name="adj" fmla="val 16667"/>
            </a:avLst>
          </a:prstGeom>
          <a:solidFill>
            <a:srgbClr val="99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0"/>
              </a:spcBef>
              <a:buFontTx/>
              <a:buNone/>
            </a:pPr>
            <a:r>
              <a:rPr lang="en-US" altLang="zh-CN" sz="2800" dirty="0">
                <a:solidFill>
                  <a:srgbClr val="0000CC"/>
                </a:solidFill>
                <a:latin typeface="Tahoma" pitchFamily="34" charset="0"/>
                <a:cs typeface="Tahoma" pitchFamily="34" charset="0"/>
              </a:rPr>
              <a:t>Unconventional magnetism and spontaneous </a:t>
            </a:r>
          </a:p>
          <a:p>
            <a:pPr algn="ctr" eaLnBrk="1" hangingPunct="1">
              <a:spcBef>
                <a:spcPct val="0"/>
              </a:spcBef>
              <a:buFontTx/>
              <a:buNone/>
            </a:pPr>
            <a:r>
              <a:rPr lang="en-US" altLang="zh-CN" sz="2800" dirty="0">
                <a:solidFill>
                  <a:srgbClr val="0000CC"/>
                </a:solidFill>
                <a:latin typeface="Tahoma" pitchFamily="34" charset="0"/>
                <a:cs typeface="Tahoma" pitchFamily="34" charset="0"/>
              </a:rPr>
              <a:t>spin-orbit ordering</a:t>
            </a:r>
          </a:p>
        </p:txBody>
      </p:sp>
      <p:sp>
        <p:nvSpPr>
          <p:cNvPr id="9" name="Text Box 4"/>
          <p:cNvSpPr txBox="1">
            <a:spLocks noChangeArrowheads="1"/>
          </p:cNvSpPr>
          <p:nvPr/>
        </p:nvSpPr>
        <p:spPr bwMode="auto">
          <a:xfrm>
            <a:off x="639713" y="4664026"/>
            <a:ext cx="781367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1600" dirty="0">
                <a:solidFill>
                  <a:schemeClr val="tx1"/>
                </a:solidFill>
                <a:ea typeface="宋体" panose="02010600030101010101" pitchFamily="2" charset="-122"/>
              </a:rPr>
              <a:t>Ref. 1) C. Wu and S. C. Zhang, PRL 93, 36403 (2004); </a:t>
            </a:r>
          </a:p>
          <a:p>
            <a:pPr algn="l">
              <a:spcBef>
                <a:spcPct val="50000"/>
              </a:spcBef>
            </a:pPr>
            <a:r>
              <a:rPr lang="en-US" altLang="zh-CN" sz="1600" dirty="0">
                <a:solidFill>
                  <a:schemeClr val="tx1"/>
                </a:solidFill>
                <a:ea typeface="宋体" panose="02010600030101010101" pitchFamily="2" charset="-122"/>
              </a:rPr>
              <a:t>        2) C. Wu, K. Sun, E. </a:t>
            </a:r>
            <a:r>
              <a:rPr lang="en-US" altLang="zh-CN" sz="1600" dirty="0" err="1">
                <a:solidFill>
                  <a:schemeClr val="tx1"/>
                </a:solidFill>
                <a:ea typeface="宋体" panose="02010600030101010101" pitchFamily="2" charset="-122"/>
              </a:rPr>
              <a:t>Fradkin</a:t>
            </a:r>
            <a:r>
              <a:rPr lang="en-US" altLang="zh-CN" sz="1600" dirty="0">
                <a:solidFill>
                  <a:schemeClr val="tx1"/>
                </a:solidFill>
                <a:ea typeface="宋体" panose="02010600030101010101" pitchFamily="2" charset="-122"/>
              </a:rPr>
              <a:t>, and S. C. Zhang, PRB 75, 115103 (2007).</a:t>
            </a:r>
          </a:p>
          <a:p>
            <a:pPr>
              <a:spcBef>
                <a:spcPct val="50000"/>
              </a:spcBef>
            </a:pPr>
            <a:r>
              <a:rPr lang="en-US" altLang="zh-CN" sz="1600" dirty="0"/>
              <a:t>        3) C. L. Song, et al, </a:t>
            </a:r>
            <a:r>
              <a:rPr lang="en-US" altLang="zh-CN" sz="1600" dirty="0">
                <a:latin typeface="Tahoma" panose="020B0604030504040204" pitchFamily="34" charset="0"/>
              </a:rPr>
              <a:t>Science 332, 1410 (2011).</a:t>
            </a:r>
            <a:endParaRPr lang="en-US" altLang="zh-CN" sz="1600" dirty="0">
              <a:solidFill>
                <a:schemeClr val="tx1"/>
              </a:solidFill>
              <a:ea typeface="宋体" panose="02010600030101010101" pitchFamily="2" charset="-122"/>
            </a:endParaRPr>
          </a:p>
          <a:p>
            <a:pPr algn="l">
              <a:spcBef>
                <a:spcPct val="50000"/>
              </a:spcBef>
            </a:pPr>
            <a:r>
              <a:rPr lang="en-US" altLang="zh-CN" sz="1600" dirty="0"/>
              <a:t>        4) Y. Li, C. Wu, PRB 85, 205126 (2012). </a:t>
            </a:r>
          </a:p>
          <a:p>
            <a:pPr algn="l">
              <a:spcBef>
                <a:spcPct val="50000"/>
              </a:spcBef>
            </a:pPr>
            <a:r>
              <a:rPr lang="en-US" altLang="zh-CN" sz="1600" dirty="0"/>
              <a:t>        5) Z. Pan, </a:t>
            </a:r>
            <a:r>
              <a:rPr lang="en-US" altLang="zh-CN" sz="1600" dirty="0" err="1"/>
              <a:t>C.Wu</a:t>
            </a:r>
            <a:r>
              <a:rPr lang="en-US" altLang="zh-CN" sz="1600" dirty="0"/>
              <a:t>, in preparation.</a:t>
            </a:r>
          </a:p>
        </p:txBody>
      </p:sp>
      <p:grpSp>
        <p:nvGrpSpPr>
          <p:cNvPr id="19" name="Group 120"/>
          <p:cNvGrpSpPr>
            <a:grpSpLocks/>
          </p:cNvGrpSpPr>
          <p:nvPr/>
        </p:nvGrpSpPr>
        <p:grpSpPr bwMode="auto">
          <a:xfrm>
            <a:off x="3736016" y="2730602"/>
            <a:ext cx="1658923" cy="1645000"/>
            <a:chOff x="240" y="1584"/>
            <a:chExt cx="2016" cy="2016"/>
          </a:xfrm>
        </p:grpSpPr>
        <p:sp>
          <p:nvSpPr>
            <p:cNvPr id="20" name="Oval 121"/>
            <p:cNvSpPr>
              <a:spLocks noChangeArrowheads="1"/>
            </p:cNvSpPr>
            <p:nvPr/>
          </p:nvSpPr>
          <p:spPr bwMode="auto">
            <a:xfrm>
              <a:off x="240" y="1584"/>
              <a:ext cx="2015" cy="2016"/>
            </a:xfrm>
            <a:prstGeom prst="ellipse">
              <a:avLst/>
            </a:prstGeom>
            <a:noFill/>
            <a:ln w="38100"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21" name="Oval 122"/>
            <p:cNvSpPr>
              <a:spLocks noChangeArrowheads="1"/>
            </p:cNvSpPr>
            <p:nvPr/>
          </p:nvSpPr>
          <p:spPr bwMode="auto">
            <a:xfrm>
              <a:off x="688" y="2015"/>
              <a:ext cx="1119" cy="1154"/>
            </a:xfrm>
            <a:prstGeom prst="ellipse">
              <a:avLst/>
            </a:prstGeom>
            <a:noFill/>
            <a:ln w="38100"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22" name="Line 123"/>
            <p:cNvSpPr>
              <a:spLocks noChangeShapeType="1"/>
            </p:cNvSpPr>
            <p:nvPr/>
          </p:nvSpPr>
          <p:spPr bwMode="auto">
            <a:xfrm>
              <a:off x="380" y="2544"/>
              <a:ext cx="198"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23" name="Oval 124"/>
            <p:cNvSpPr>
              <a:spLocks noChangeArrowheads="1"/>
            </p:cNvSpPr>
            <p:nvPr/>
          </p:nvSpPr>
          <p:spPr bwMode="auto">
            <a:xfrm>
              <a:off x="474" y="1819"/>
              <a:ext cx="1574" cy="1584"/>
            </a:xfrm>
            <a:prstGeom prst="ellipse">
              <a:avLst/>
            </a:prstGeom>
            <a:noFill/>
            <a:ln w="9525" algn="ctr">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24" name="Line 125"/>
            <p:cNvSpPr>
              <a:spLocks noChangeShapeType="1"/>
            </p:cNvSpPr>
            <p:nvPr/>
          </p:nvSpPr>
          <p:spPr bwMode="auto">
            <a:xfrm flipH="1">
              <a:off x="240" y="2568"/>
              <a:ext cx="10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25" name="Line 126"/>
            <p:cNvSpPr>
              <a:spLocks noChangeShapeType="1"/>
            </p:cNvSpPr>
            <p:nvPr/>
          </p:nvSpPr>
          <p:spPr bwMode="auto">
            <a:xfrm>
              <a:off x="1928" y="2544"/>
              <a:ext cx="197"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26" name="Line 127"/>
            <p:cNvSpPr>
              <a:spLocks noChangeShapeType="1"/>
            </p:cNvSpPr>
            <p:nvPr/>
          </p:nvSpPr>
          <p:spPr bwMode="auto">
            <a:xfrm>
              <a:off x="1272" y="2568"/>
              <a:ext cx="9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27" name="Line 128"/>
            <p:cNvSpPr>
              <a:spLocks noChangeShapeType="1"/>
            </p:cNvSpPr>
            <p:nvPr/>
          </p:nvSpPr>
          <p:spPr bwMode="auto">
            <a:xfrm flipV="1">
              <a:off x="1225" y="1584"/>
              <a:ext cx="0" cy="9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28" name="Line 129"/>
            <p:cNvSpPr>
              <a:spLocks noChangeShapeType="1"/>
            </p:cNvSpPr>
            <p:nvPr/>
          </p:nvSpPr>
          <p:spPr bwMode="auto">
            <a:xfrm>
              <a:off x="1225" y="2568"/>
              <a:ext cx="0" cy="10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29" name="Line 130"/>
            <p:cNvSpPr>
              <a:spLocks noChangeShapeType="1"/>
            </p:cNvSpPr>
            <p:nvPr/>
          </p:nvSpPr>
          <p:spPr bwMode="auto">
            <a:xfrm rot="-5400000">
              <a:off x="1149" y="1777"/>
              <a:ext cx="197"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30" name="Line 131"/>
            <p:cNvSpPr>
              <a:spLocks noChangeShapeType="1"/>
            </p:cNvSpPr>
            <p:nvPr/>
          </p:nvSpPr>
          <p:spPr bwMode="auto">
            <a:xfrm rot="5400000" flipV="1">
              <a:off x="1149" y="3370"/>
              <a:ext cx="198"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31" name="Line 132"/>
            <p:cNvSpPr>
              <a:spLocks noChangeShapeType="1"/>
            </p:cNvSpPr>
            <p:nvPr/>
          </p:nvSpPr>
          <p:spPr bwMode="auto">
            <a:xfrm flipV="1">
              <a:off x="1225" y="2194"/>
              <a:ext cx="421" cy="37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32" name="Line 133"/>
            <p:cNvSpPr>
              <a:spLocks noChangeShapeType="1"/>
            </p:cNvSpPr>
            <p:nvPr/>
          </p:nvSpPr>
          <p:spPr bwMode="auto">
            <a:xfrm flipH="1">
              <a:off x="1444" y="2212"/>
              <a:ext cx="140" cy="14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33" name="Line 134"/>
            <p:cNvSpPr>
              <a:spLocks noChangeShapeType="1"/>
            </p:cNvSpPr>
            <p:nvPr/>
          </p:nvSpPr>
          <p:spPr bwMode="auto">
            <a:xfrm flipH="1">
              <a:off x="803" y="2568"/>
              <a:ext cx="422" cy="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34" name="Line 135"/>
            <p:cNvSpPr>
              <a:spLocks noChangeShapeType="1"/>
            </p:cNvSpPr>
            <p:nvPr/>
          </p:nvSpPr>
          <p:spPr bwMode="auto">
            <a:xfrm flipV="1">
              <a:off x="868" y="2739"/>
              <a:ext cx="140" cy="141"/>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35" name="Line 136"/>
            <p:cNvSpPr>
              <a:spLocks noChangeShapeType="1"/>
            </p:cNvSpPr>
            <p:nvPr/>
          </p:nvSpPr>
          <p:spPr bwMode="auto">
            <a:xfrm flipH="1" flipV="1">
              <a:off x="850" y="2194"/>
              <a:ext cx="375" cy="37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36" name="Line 137"/>
            <p:cNvSpPr>
              <a:spLocks noChangeShapeType="1"/>
            </p:cNvSpPr>
            <p:nvPr/>
          </p:nvSpPr>
          <p:spPr bwMode="auto">
            <a:xfrm>
              <a:off x="960" y="2260"/>
              <a:ext cx="140" cy="14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37" name="Line 138"/>
            <p:cNvSpPr>
              <a:spLocks noChangeShapeType="1"/>
            </p:cNvSpPr>
            <p:nvPr/>
          </p:nvSpPr>
          <p:spPr bwMode="auto">
            <a:xfrm>
              <a:off x="1225" y="2568"/>
              <a:ext cx="421" cy="4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38" name="Line 139"/>
            <p:cNvSpPr>
              <a:spLocks noChangeShapeType="1"/>
            </p:cNvSpPr>
            <p:nvPr/>
          </p:nvSpPr>
          <p:spPr bwMode="auto">
            <a:xfrm flipH="1" flipV="1">
              <a:off x="1392" y="2692"/>
              <a:ext cx="140" cy="188"/>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mc:AlternateContent xmlns:mc="http://schemas.openxmlformats.org/markup-compatibility/2006" xmlns:a14="http://schemas.microsoft.com/office/drawing/2010/main">
          <mc:Choice Requires="a14">
            <p:sp>
              <p:nvSpPr>
                <p:cNvPr id="39" name="Object 140"/>
                <p:cNvSpPr txBox="1"/>
                <p:nvPr/>
              </p:nvSpPr>
              <p:spPr bwMode="auto">
                <a:xfrm>
                  <a:off x="1053" y="2701"/>
                  <a:ext cx="337" cy="327"/>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zh-CN" altLang="en-US" i="1" smtClean="0">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𝑓</m:t>
                            </m:r>
                            <m:r>
                              <a:rPr lang="en-US" altLang="zh-CN" b="0" i="1" smtClean="0">
                                <a:solidFill>
                                  <a:srgbClr val="000000"/>
                                </a:solidFill>
                                <a:latin typeface="Cambria Math" panose="02040503050406030204" pitchFamily="18" charset="0"/>
                              </a:rPr>
                              <m:t>2</m:t>
                            </m:r>
                          </m:sub>
                        </m:sSub>
                      </m:oMath>
                    </m:oMathPara>
                  </a14:m>
                  <a:endParaRPr lang="zh-CN" altLang="en-US" dirty="0"/>
                </a:p>
              </p:txBody>
            </p:sp>
          </mc:Choice>
          <mc:Fallback xmlns="">
            <p:sp>
              <p:nvSpPr>
                <p:cNvPr id="39" name="Object 140"/>
                <p:cNvSpPr txBox="1">
                  <a:spLocks noRot="1" noChangeAspect="1" noMove="1" noResize="1" noEditPoints="1" noAdjustHandles="1" noChangeArrowheads="1" noChangeShapeType="1" noTextEdit="1"/>
                </p:cNvSpPr>
                <p:nvPr/>
              </p:nvSpPr>
              <p:spPr bwMode="auto">
                <a:xfrm>
                  <a:off x="1053" y="2701"/>
                  <a:ext cx="337" cy="327"/>
                </a:xfrm>
                <a:prstGeom prst="rect">
                  <a:avLst/>
                </a:prstGeom>
                <a:blipFill>
                  <a:blip r:embed="rId3"/>
                  <a:stretch>
                    <a:fillRect r="-68889" b="-61364"/>
                  </a:stretch>
                </a:blipFill>
                <a:ln>
                  <a:noFill/>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Object 141"/>
                <p:cNvSpPr txBox="1"/>
                <p:nvPr/>
              </p:nvSpPr>
              <p:spPr bwMode="auto">
                <a:xfrm>
                  <a:off x="522" y="3098"/>
                  <a:ext cx="391" cy="419"/>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1</m:t>
                            </m:r>
                          </m:sub>
                        </m:sSub>
                      </m:oMath>
                    </m:oMathPara>
                  </a14:m>
                  <a:endParaRPr lang="zh-CN" altLang="en-US" dirty="0"/>
                </a:p>
              </p:txBody>
            </p:sp>
          </mc:Choice>
          <mc:Fallback xmlns="">
            <p:sp>
              <p:nvSpPr>
                <p:cNvPr id="40" name="Object 141"/>
                <p:cNvSpPr txBox="1">
                  <a:spLocks noRot="1" noChangeAspect="1" noMove="1" noResize="1" noEditPoints="1" noAdjustHandles="1" noChangeArrowheads="1" noChangeShapeType="1" noTextEdit="1"/>
                </p:cNvSpPr>
                <p:nvPr/>
              </p:nvSpPr>
              <p:spPr bwMode="auto">
                <a:xfrm>
                  <a:off x="522" y="3098"/>
                  <a:ext cx="391" cy="419"/>
                </a:xfrm>
                <a:prstGeom prst="rect">
                  <a:avLst/>
                </a:prstGeom>
                <a:blipFill>
                  <a:blip r:embed="rId4"/>
                  <a:stretch>
                    <a:fillRect r="-26415" b="-5357"/>
                  </a:stretch>
                </a:blipFill>
                <a:ln>
                  <a:noFill/>
                </a:ln>
                <a:effectLst/>
              </p:spPr>
              <p:txBody>
                <a:bodyPr/>
                <a:lstStyle/>
                <a:p>
                  <a:r>
                    <a:rPr lang="zh-CN" altLang="en-US">
                      <a:noFill/>
                    </a:rPr>
                    <a:t> </a:t>
                  </a:r>
                </a:p>
              </p:txBody>
            </p:sp>
          </mc:Fallback>
        </mc:AlternateContent>
      </p:grpSp>
      <p:grpSp>
        <p:nvGrpSpPr>
          <p:cNvPr id="42" name="Group 145"/>
          <p:cNvGrpSpPr>
            <a:grpSpLocks/>
          </p:cNvGrpSpPr>
          <p:nvPr/>
        </p:nvGrpSpPr>
        <p:grpSpPr bwMode="auto">
          <a:xfrm>
            <a:off x="1132193" y="2723736"/>
            <a:ext cx="1866064" cy="1568749"/>
            <a:chOff x="3216" y="1152"/>
            <a:chExt cx="2064" cy="1680"/>
          </a:xfrm>
        </p:grpSpPr>
        <p:sp>
          <p:nvSpPr>
            <p:cNvPr id="43" name="Oval 146"/>
            <p:cNvSpPr>
              <a:spLocks noChangeArrowheads="1"/>
            </p:cNvSpPr>
            <p:nvPr/>
          </p:nvSpPr>
          <p:spPr bwMode="auto">
            <a:xfrm>
              <a:off x="3401" y="1152"/>
              <a:ext cx="1680" cy="1680"/>
            </a:xfrm>
            <a:prstGeom prst="ellipse">
              <a:avLst/>
            </a:prstGeom>
            <a:noFill/>
            <a:ln w="28575" algn="ctr">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0000CC"/>
                </a:solidFill>
                <a:latin typeface="Arial" panose="020B0604020202020204" pitchFamily="34" charset="0"/>
              </a:endParaRPr>
            </a:p>
          </p:txBody>
        </p:sp>
        <p:sp>
          <p:nvSpPr>
            <p:cNvPr id="44" name="Oval 147"/>
            <p:cNvSpPr>
              <a:spLocks noChangeArrowheads="1"/>
            </p:cNvSpPr>
            <p:nvPr/>
          </p:nvSpPr>
          <p:spPr bwMode="auto">
            <a:xfrm>
              <a:off x="3216" y="1152"/>
              <a:ext cx="1680" cy="1680"/>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0000CC"/>
                </a:solidFill>
                <a:latin typeface="Arial" panose="020B0604020202020204" pitchFamily="34" charset="0"/>
              </a:endParaRPr>
            </a:p>
          </p:txBody>
        </p:sp>
        <p:sp>
          <p:nvSpPr>
            <p:cNvPr id="45" name="Line 148"/>
            <p:cNvSpPr>
              <a:spLocks noChangeShapeType="1"/>
            </p:cNvSpPr>
            <p:nvPr/>
          </p:nvSpPr>
          <p:spPr bwMode="auto">
            <a:xfrm rot="-5400000">
              <a:off x="4987" y="1972"/>
              <a:ext cx="315"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mc:AlternateContent xmlns:mc="http://schemas.openxmlformats.org/markup-compatibility/2006" xmlns:a14="http://schemas.microsoft.com/office/drawing/2010/main">
          <mc:Choice Requires="a14">
            <p:sp>
              <p:nvSpPr>
                <p:cNvPr id="46" name="Object 149"/>
                <p:cNvSpPr txBox="1"/>
                <p:nvPr/>
              </p:nvSpPr>
              <p:spPr bwMode="auto">
                <a:xfrm>
                  <a:off x="4874" y="1828"/>
                  <a:ext cx="220" cy="279"/>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zh-CN" altLang="en-US" sz="2000" i="1">
                                <a:solidFill>
                                  <a:srgbClr val="000000"/>
                                </a:solidFill>
                                <a:latin typeface="Cambria Math" panose="02040503050406030204" pitchFamily="18" charset="0"/>
                              </a:rPr>
                            </m:ctrlPr>
                          </m:accPr>
                          <m:e>
                            <m:r>
                              <a:rPr lang="zh-CN" altLang="en-US" sz="2000" i="1">
                                <a:solidFill>
                                  <a:srgbClr val="000000"/>
                                </a:solidFill>
                                <a:latin typeface="Cambria Math" panose="02040503050406030204" pitchFamily="18" charset="0"/>
                              </a:rPr>
                              <m:t>𝑠</m:t>
                            </m:r>
                          </m:e>
                        </m:acc>
                      </m:oMath>
                    </m:oMathPara>
                  </a14:m>
                  <a:endParaRPr lang="zh-CN" altLang="en-US" sz="2000" dirty="0"/>
                </a:p>
              </p:txBody>
            </p:sp>
          </mc:Choice>
          <mc:Fallback xmlns="">
            <p:sp>
              <p:nvSpPr>
                <p:cNvPr id="46" name="Object 149"/>
                <p:cNvSpPr txBox="1">
                  <a:spLocks noRot="1" noChangeAspect="1" noMove="1" noResize="1" noEditPoints="1" noAdjustHandles="1" noChangeArrowheads="1" noChangeShapeType="1" noTextEdit="1"/>
                </p:cNvSpPr>
                <p:nvPr/>
              </p:nvSpPr>
              <p:spPr bwMode="auto">
                <a:xfrm>
                  <a:off x="4874" y="1828"/>
                  <a:ext cx="220" cy="279"/>
                </a:xfrm>
                <a:prstGeom prst="rect">
                  <a:avLst/>
                </a:prstGeom>
                <a:blipFill>
                  <a:blip r:embed="rId5"/>
                  <a:stretch>
                    <a:fillRect t="-2326"/>
                  </a:stretch>
                </a:blipFill>
                <a:ln>
                  <a:noFill/>
                </a:ln>
                <a:effectLst/>
              </p:spPr>
              <p:txBody>
                <a:bodyPr/>
                <a:lstStyle/>
                <a:p>
                  <a:r>
                    <a:rPr lang="zh-CN" altLang="en-US">
                      <a:noFill/>
                    </a:rPr>
                    <a:t> </a:t>
                  </a:r>
                </a:p>
              </p:txBody>
            </p:sp>
          </mc:Fallback>
        </mc:AlternateContent>
        <p:sp>
          <p:nvSpPr>
            <p:cNvPr id="47" name="Line 150"/>
            <p:cNvSpPr>
              <a:spLocks noChangeShapeType="1"/>
            </p:cNvSpPr>
            <p:nvPr/>
          </p:nvSpPr>
          <p:spPr bwMode="auto">
            <a:xfrm rot="5400000" flipV="1">
              <a:off x="3143" y="1972"/>
              <a:ext cx="316"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mc:AlternateContent xmlns:mc="http://schemas.openxmlformats.org/markup-compatibility/2006" xmlns:a14="http://schemas.microsoft.com/office/drawing/2010/main">
          <mc:Choice Requires="a14">
            <p:sp>
              <p:nvSpPr>
                <p:cNvPr id="48" name="Object 151"/>
                <p:cNvSpPr txBox="1"/>
                <p:nvPr/>
              </p:nvSpPr>
              <p:spPr bwMode="auto">
                <a:xfrm>
                  <a:off x="3400" y="1828"/>
                  <a:ext cx="179" cy="286"/>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zh-CN" altLang="en-US" sz="2000" i="1">
                                <a:solidFill>
                                  <a:srgbClr val="000000"/>
                                </a:solidFill>
                                <a:latin typeface="Cambria Math" panose="02040503050406030204" pitchFamily="18" charset="0"/>
                              </a:rPr>
                            </m:ctrlPr>
                          </m:accPr>
                          <m:e>
                            <m:r>
                              <a:rPr lang="zh-CN" altLang="en-US" sz="2000" i="1">
                                <a:solidFill>
                                  <a:srgbClr val="000000"/>
                                </a:solidFill>
                                <a:latin typeface="Cambria Math" panose="02040503050406030204" pitchFamily="18" charset="0"/>
                              </a:rPr>
                              <m:t>𝑠</m:t>
                            </m:r>
                          </m:e>
                        </m:acc>
                      </m:oMath>
                    </m:oMathPara>
                  </a14:m>
                  <a:endParaRPr lang="zh-CN" altLang="en-US" sz="2000" dirty="0"/>
                </a:p>
              </p:txBody>
            </p:sp>
          </mc:Choice>
          <mc:Fallback xmlns="">
            <p:sp>
              <p:nvSpPr>
                <p:cNvPr id="48" name="Object 151"/>
                <p:cNvSpPr txBox="1">
                  <a:spLocks noRot="1" noChangeAspect="1" noMove="1" noResize="1" noEditPoints="1" noAdjustHandles="1" noChangeArrowheads="1" noChangeShapeType="1" noTextEdit="1"/>
                </p:cNvSpPr>
                <p:nvPr/>
              </p:nvSpPr>
              <p:spPr bwMode="auto">
                <a:xfrm>
                  <a:off x="3400" y="1828"/>
                  <a:ext cx="179" cy="286"/>
                </a:xfrm>
                <a:prstGeom prst="rect">
                  <a:avLst/>
                </a:prstGeom>
                <a:blipFill>
                  <a:blip r:embed="rId6"/>
                  <a:stretch>
                    <a:fillRect t="-2273" r="-11111"/>
                  </a:stretch>
                </a:blipFill>
                <a:ln>
                  <a:noFill/>
                </a:ln>
                <a:effectLst/>
              </p:spPr>
              <p:txBody>
                <a:bodyPr/>
                <a:lstStyle/>
                <a:p>
                  <a:r>
                    <a:rPr lang="zh-CN" altLang="en-US">
                      <a:noFill/>
                    </a:rPr>
                    <a:t> </a:t>
                  </a:r>
                </a:p>
              </p:txBody>
            </p:sp>
          </mc:Fallback>
        </mc:AlternateContent>
        <p:sp>
          <p:nvSpPr>
            <p:cNvPr id="49" name="Oval 152"/>
            <p:cNvSpPr>
              <a:spLocks noChangeArrowheads="1"/>
            </p:cNvSpPr>
            <p:nvPr/>
          </p:nvSpPr>
          <p:spPr bwMode="auto">
            <a:xfrm>
              <a:off x="3600" y="1152"/>
              <a:ext cx="1680" cy="1680"/>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0000CC"/>
                </a:solidFill>
                <a:latin typeface="Arial" panose="020B0604020202020204" pitchFamily="34" charset="0"/>
              </a:endParaRPr>
            </a:p>
          </p:txBody>
        </p:sp>
      </p:grpSp>
      <p:pic>
        <p:nvPicPr>
          <p:cNvPr id="50" name="Picture 361" descr="Image result for hetu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934" t="21537" r="5772" b="28432"/>
          <a:stretch/>
        </p:blipFill>
        <p:spPr bwMode="auto">
          <a:xfrm>
            <a:off x="6352773" y="2711110"/>
            <a:ext cx="1711736" cy="15971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灯片编号占位符 5"/>
          <p:cNvSpPr>
            <a:spLocks noGrp="1"/>
          </p:cNvSpPr>
          <p:nvPr>
            <p:ph type="sldNum" sz="quarter" idx="12"/>
          </p:nvPr>
        </p:nvSpPr>
        <p:spPr/>
        <p:txBody>
          <a:bodyPr/>
          <a:lstStyle/>
          <a:p>
            <a:fld id="{84587187-508E-4ECE-ACBF-1895D5C404E9}" type="slidenum">
              <a:rPr lang="en-US" altLang="zh-CN">
                <a:solidFill>
                  <a:srgbClr val="000000"/>
                </a:solidFill>
              </a:rPr>
              <a:pPr/>
              <a:t>10</a:t>
            </a:fld>
            <a:endParaRPr lang="en-US" altLang="zh-CN">
              <a:solidFill>
                <a:srgbClr val="000000"/>
              </a:solidFill>
            </a:endParaRPr>
          </a:p>
        </p:txBody>
      </p:sp>
      <p:grpSp>
        <p:nvGrpSpPr>
          <p:cNvPr id="1402882" name="Group 2"/>
          <p:cNvGrpSpPr>
            <a:grpSpLocks/>
          </p:cNvGrpSpPr>
          <p:nvPr/>
        </p:nvGrpSpPr>
        <p:grpSpPr bwMode="auto">
          <a:xfrm>
            <a:off x="6389688" y="5157788"/>
            <a:ext cx="2070100" cy="936625"/>
            <a:chOff x="408" y="3180"/>
            <a:chExt cx="1304" cy="590"/>
          </a:xfrm>
        </p:grpSpPr>
        <p:sp>
          <p:nvSpPr>
            <p:cNvPr id="1402883" name="Oval 3"/>
            <p:cNvSpPr>
              <a:spLocks noChangeArrowheads="1"/>
            </p:cNvSpPr>
            <p:nvPr/>
          </p:nvSpPr>
          <p:spPr bwMode="auto">
            <a:xfrm>
              <a:off x="408" y="3180"/>
              <a:ext cx="1304" cy="590"/>
            </a:xfrm>
            <a:prstGeom prst="ellipse">
              <a:avLst/>
            </a:prstGeom>
            <a:solidFill>
              <a:srgbClr val="CCFFFF"/>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402884" name="Text Box 4"/>
            <p:cNvSpPr txBox="1">
              <a:spLocks noChangeArrowheads="1"/>
            </p:cNvSpPr>
            <p:nvPr/>
          </p:nvSpPr>
          <p:spPr bwMode="auto">
            <a:xfrm>
              <a:off x="584" y="3249"/>
              <a:ext cx="96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200">
                  <a:solidFill>
                    <a:srgbClr val="0000CC"/>
                  </a:solidFill>
                  <a:latin typeface="Tahoma" panose="020B0604030504040204" pitchFamily="34" charset="0"/>
                </a:rPr>
                <a:t>Spin-orbit coupling</a:t>
              </a:r>
            </a:p>
          </p:txBody>
        </p:sp>
      </p:grpSp>
      <p:sp>
        <p:nvSpPr>
          <p:cNvPr id="1402885" name="Line 5"/>
          <p:cNvSpPr>
            <a:spLocks noChangeShapeType="1"/>
          </p:cNvSpPr>
          <p:nvPr/>
        </p:nvSpPr>
        <p:spPr bwMode="auto">
          <a:xfrm>
            <a:off x="6300788" y="4437063"/>
            <a:ext cx="755650" cy="468312"/>
          </a:xfrm>
          <a:prstGeom prst="line">
            <a:avLst/>
          </a:prstGeom>
          <a:noFill/>
          <a:ln w="127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402886" name="Line 6"/>
          <p:cNvSpPr>
            <a:spLocks noChangeShapeType="1"/>
          </p:cNvSpPr>
          <p:nvPr/>
        </p:nvSpPr>
        <p:spPr bwMode="auto">
          <a:xfrm flipV="1">
            <a:off x="2736850" y="4616450"/>
            <a:ext cx="647700" cy="461963"/>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grpSp>
        <p:nvGrpSpPr>
          <p:cNvPr id="1402887" name="Group 7"/>
          <p:cNvGrpSpPr>
            <a:grpSpLocks/>
          </p:cNvGrpSpPr>
          <p:nvPr/>
        </p:nvGrpSpPr>
        <p:grpSpPr bwMode="auto">
          <a:xfrm>
            <a:off x="3311525" y="3500438"/>
            <a:ext cx="2773363" cy="1368425"/>
            <a:chOff x="227" y="1940"/>
            <a:chExt cx="1451" cy="628"/>
          </a:xfrm>
        </p:grpSpPr>
        <p:sp>
          <p:nvSpPr>
            <p:cNvPr id="1402888" name="Oval 8"/>
            <p:cNvSpPr>
              <a:spLocks noChangeArrowheads="1"/>
            </p:cNvSpPr>
            <p:nvPr/>
          </p:nvSpPr>
          <p:spPr bwMode="auto">
            <a:xfrm>
              <a:off x="249" y="1940"/>
              <a:ext cx="1429" cy="628"/>
            </a:xfrm>
            <a:prstGeom prst="ellipse">
              <a:avLst/>
            </a:prstGeom>
            <a:solidFill>
              <a:srgbClr val="FFCC00"/>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402889" name="Text Box 9"/>
            <p:cNvSpPr txBox="1">
              <a:spLocks noChangeArrowheads="1"/>
            </p:cNvSpPr>
            <p:nvPr/>
          </p:nvSpPr>
          <p:spPr bwMode="auto">
            <a:xfrm>
              <a:off x="227" y="2058"/>
              <a:ext cx="1451"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200" b="1">
                  <a:solidFill>
                    <a:srgbClr val="0000CC"/>
                  </a:solidFill>
                  <a:latin typeface="Tahoma" panose="020B0604030504040204" pitchFamily="34" charset="0"/>
                </a:rPr>
                <a:t>unconventional magnetism</a:t>
              </a:r>
            </a:p>
          </p:txBody>
        </p:sp>
      </p:grpSp>
      <p:grpSp>
        <p:nvGrpSpPr>
          <p:cNvPr id="1402890" name="Group 10"/>
          <p:cNvGrpSpPr>
            <a:grpSpLocks/>
          </p:cNvGrpSpPr>
          <p:nvPr/>
        </p:nvGrpSpPr>
        <p:grpSpPr bwMode="auto">
          <a:xfrm>
            <a:off x="3311525" y="1484313"/>
            <a:ext cx="2555875" cy="1079500"/>
            <a:chOff x="1882" y="2883"/>
            <a:chExt cx="1610" cy="680"/>
          </a:xfrm>
        </p:grpSpPr>
        <p:sp>
          <p:nvSpPr>
            <p:cNvPr id="1402891" name="Oval 11"/>
            <p:cNvSpPr>
              <a:spLocks noChangeArrowheads="1"/>
            </p:cNvSpPr>
            <p:nvPr/>
          </p:nvSpPr>
          <p:spPr bwMode="auto">
            <a:xfrm>
              <a:off x="1928" y="2883"/>
              <a:ext cx="1564" cy="680"/>
            </a:xfrm>
            <a:prstGeom prst="ellipse">
              <a:avLst/>
            </a:prstGeom>
            <a:solidFill>
              <a:srgbClr val="CCFFFF"/>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402892" name="Text Box 12"/>
            <p:cNvSpPr txBox="1">
              <a:spLocks noChangeArrowheads="1"/>
            </p:cNvSpPr>
            <p:nvPr/>
          </p:nvSpPr>
          <p:spPr bwMode="auto">
            <a:xfrm>
              <a:off x="1882" y="2985"/>
              <a:ext cx="161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a:solidFill>
                    <a:srgbClr val="0000CC"/>
                  </a:solidFill>
                  <a:latin typeface="Tahoma" panose="020B0604030504040204" pitchFamily="34" charset="0"/>
                </a:rPr>
                <a:t>unconventional superconductivity</a:t>
              </a:r>
            </a:p>
          </p:txBody>
        </p:sp>
      </p:grpSp>
      <p:sp>
        <p:nvSpPr>
          <p:cNvPr id="1402893" name="Line 13"/>
          <p:cNvSpPr>
            <a:spLocks noChangeShapeType="1"/>
          </p:cNvSpPr>
          <p:nvPr/>
        </p:nvSpPr>
        <p:spPr bwMode="auto">
          <a:xfrm flipV="1">
            <a:off x="4716463" y="2636838"/>
            <a:ext cx="0" cy="720725"/>
          </a:xfrm>
          <a:prstGeom prst="line">
            <a:avLst/>
          </a:prstGeom>
          <a:noFill/>
          <a:ln w="2857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402894" name="Rectangle 14"/>
          <p:cNvSpPr>
            <a:spLocks noChangeArrowheads="1"/>
          </p:cNvSpPr>
          <p:nvPr/>
        </p:nvSpPr>
        <p:spPr bwMode="auto">
          <a:xfrm>
            <a:off x="468313" y="3105150"/>
            <a:ext cx="5759450" cy="3060700"/>
          </a:xfrm>
          <a:prstGeom prst="rect">
            <a:avLst/>
          </a:prstGeom>
          <a:noFill/>
          <a:ln w="28575">
            <a:solidFill>
              <a:schemeClr val="tx1"/>
            </a:solidFill>
            <a:prstDash val="dash"/>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grpSp>
        <p:nvGrpSpPr>
          <p:cNvPr id="1402895" name="Group 15"/>
          <p:cNvGrpSpPr>
            <a:grpSpLocks/>
          </p:cNvGrpSpPr>
          <p:nvPr/>
        </p:nvGrpSpPr>
        <p:grpSpPr bwMode="auto">
          <a:xfrm>
            <a:off x="844550" y="5049838"/>
            <a:ext cx="2143125" cy="1008062"/>
            <a:chOff x="3719" y="3226"/>
            <a:chExt cx="1350" cy="635"/>
          </a:xfrm>
        </p:grpSpPr>
        <p:sp>
          <p:nvSpPr>
            <p:cNvPr id="1402896" name="Oval 16"/>
            <p:cNvSpPr>
              <a:spLocks noChangeArrowheads="1"/>
            </p:cNvSpPr>
            <p:nvPr/>
          </p:nvSpPr>
          <p:spPr bwMode="auto">
            <a:xfrm>
              <a:off x="3719" y="3226"/>
              <a:ext cx="1350" cy="635"/>
            </a:xfrm>
            <a:prstGeom prst="ellipse">
              <a:avLst/>
            </a:prstGeom>
            <a:solidFill>
              <a:srgbClr val="CCFFFF"/>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402897" name="Text Box 17"/>
            <p:cNvSpPr txBox="1">
              <a:spLocks noChangeArrowheads="1"/>
            </p:cNvSpPr>
            <p:nvPr/>
          </p:nvSpPr>
          <p:spPr bwMode="auto">
            <a:xfrm>
              <a:off x="3833" y="3306"/>
              <a:ext cx="117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a:solidFill>
                    <a:srgbClr val="0000CC"/>
                  </a:solidFill>
                  <a:latin typeface="Tahoma" panose="020B0604030504040204" pitchFamily="34" charset="0"/>
                </a:rPr>
                <a:t>anisotropic electron liquid </a:t>
              </a:r>
            </a:p>
          </p:txBody>
        </p:sp>
      </p:grpSp>
      <p:sp>
        <p:nvSpPr>
          <p:cNvPr id="1402898" name="AutoShape 18"/>
          <p:cNvSpPr>
            <a:spLocks noChangeArrowheads="1"/>
          </p:cNvSpPr>
          <p:nvPr/>
        </p:nvSpPr>
        <p:spPr bwMode="auto">
          <a:xfrm>
            <a:off x="431800" y="441325"/>
            <a:ext cx="8388350" cy="808038"/>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402899" name="Text Box 19"/>
          <p:cNvSpPr txBox="1">
            <a:spLocks noChangeArrowheads="1"/>
          </p:cNvSpPr>
          <p:nvPr/>
        </p:nvSpPr>
        <p:spPr bwMode="auto">
          <a:xfrm>
            <a:off x="468313" y="584200"/>
            <a:ext cx="82438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800" dirty="0">
                <a:solidFill>
                  <a:srgbClr val="0000CC"/>
                </a:solidFill>
                <a:latin typeface="Tahoma" panose="020B0604030504040204" pitchFamily="34" charset="0"/>
              </a:rPr>
              <a:t>Introduction: electron spin liquid-crystal  </a:t>
            </a:r>
          </a:p>
        </p:txBody>
      </p:sp>
      <p:grpSp>
        <p:nvGrpSpPr>
          <p:cNvPr id="1402919" name="Group 39"/>
          <p:cNvGrpSpPr>
            <a:grpSpLocks/>
          </p:cNvGrpSpPr>
          <p:nvPr/>
        </p:nvGrpSpPr>
        <p:grpSpPr bwMode="auto">
          <a:xfrm>
            <a:off x="827088" y="3284538"/>
            <a:ext cx="2124075" cy="1646237"/>
            <a:chOff x="3991" y="1933"/>
            <a:chExt cx="1338" cy="1037"/>
          </a:xfrm>
        </p:grpSpPr>
        <p:sp>
          <p:nvSpPr>
            <p:cNvPr id="1402920" name="Oval 40"/>
            <p:cNvSpPr>
              <a:spLocks noChangeArrowheads="1"/>
            </p:cNvSpPr>
            <p:nvPr/>
          </p:nvSpPr>
          <p:spPr bwMode="auto">
            <a:xfrm>
              <a:off x="3991" y="1933"/>
              <a:ext cx="1089" cy="1037"/>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0000CC"/>
                </a:solidFill>
                <a:latin typeface="Arial" panose="020B0604020202020204" pitchFamily="34" charset="0"/>
              </a:endParaRPr>
            </a:p>
          </p:txBody>
        </p:sp>
        <p:sp>
          <p:nvSpPr>
            <p:cNvPr id="1402921" name="Line 41"/>
            <p:cNvSpPr>
              <a:spLocks noChangeShapeType="1"/>
            </p:cNvSpPr>
            <p:nvPr/>
          </p:nvSpPr>
          <p:spPr bwMode="auto">
            <a:xfrm rot="-5400000">
              <a:off x="5144" y="2439"/>
              <a:ext cx="194"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graphicFrame>
          <p:nvGraphicFramePr>
            <p:cNvPr id="1402922" name="Object 42"/>
            <p:cNvGraphicFramePr>
              <a:graphicFrameLocks noChangeAspect="1"/>
            </p:cNvGraphicFramePr>
            <p:nvPr/>
          </p:nvGraphicFramePr>
          <p:xfrm>
            <a:off x="5098" y="2373"/>
            <a:ext cx="111" cy="150"/>
          </p:xfrm>
          <a:graphic>
            <a:graphicData uri="http://schemas.openxmlformats.org/presentationml/2006/ole">
              <mc:AlternateContent xmlns:mc="http://schemas.openxmlformats.org/markup-compatibility/2006">
                <mc:Choice xmlns:v="urn:schemas-microsoft-com:vml" Requires="v">
                  <p:oleObj name="Equation" r:id="rId3" imgW="126720" imgH="177480" progId="Equation.3">
                    <p:embed/>
                  </p:oleObj>
                </mc:Choice>
                <mc:Fallback>
                  <p:oleObj name="Equation" r:id="rId3" imgW="12672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8" y="2373"/>
                          <a:ext cx="111" cy="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402923" name="Line 43"/>
            <p:cNvSpPr>
              <a:spLocks noChangeShapeType="1"/>
            </p:cNvSpPr>
            <p:nvPr/>
          </p:nvSpPr>
          <p:spPr bwMode="auto">
            <a:xfrm rot="5400000" flipV="1">
              <a:off x="3961" y="2439"/>
              <a:ext cx="195"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graphicFrame>
          <p:nvGraphicFramePr>
            <p:cNvPr id="1402924" name="Object 44"/>
            <p:cNvGraphicFramePr>
              <a:graphicFrameLocks noChangeAspect="1"/>
            </p:cNvGraphicFramePr>
            <p:nvPr/>
          </p:nvGraphicFramePr>
          <p:xfrm>
            <a:off x="4115" y="2377"/>
            <a:ext cx="112" cy="150"/>
          </p:xfrm>
          <a:graphic>
            <a:graphicData uri="http://schemas.openxmlformats.org/presentationml/2006/ole">
              <mc:AlternateContent xmlns:mc="http://schemas.openxmlformats.org/markup-compatibility/2006">
                <mc:Choice xmlns:v="urn:schemas-microsoft-com:vml" Requires="v">
                  <p:oleObj name="Equation" r:id="rId5" imgW="126720" imgH="177480" progId="Equation.3">
                    <p:embed/>
                  </p:oleObj>
                </mc:Choice>
                <mc:Fallback>
                  <p:oleObj name="Equation" r:id="rId5" imgW="12672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5" y="2377"/>
                          <a:ext cx="112" cy="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402925" name="Oval 45"/>
            <p:cNvSpPr>
              <a:spLocks noChangeArrowheads="1"/>
            </p:cNvSpPr>
            <p:nvPr/>
          </p:nvSpPr>
          <p:spPr bwMode="auto">
            <a:xfrm>
              <a:off x="4240" y="1933"/>
              <a:ext cx="1089" cy="1037"/>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0000CC"/>
                </a:solidFill>
                <a:latin typeface="Arial" panose="020B0604020202020204" pitchFamily="34" charset="0"/>
              </a:endParaRPr>
            </a:p>
          </p:txBody>
        </p:sp>
      </p:grpSp>
    </p:spTree>
    <p:extLst>
      <p:ext uri="{BB962C8B-B14F-4D97-AF65-F5344CB8AC3E}">
        <p14:creationId xmlns:p14="http://schemas.microsoft.com/office/powerpoint/2010/main" val="209663734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A57D7FD1-A4E8-45D4-BD64-99A6E5CE9E30}" type="slidenum">
              <a:rPr lang="en-US" altLang="zh-CN" sz="1400">
                <a:solidFill>
                  <a:srgbClr val="000000"/>
                </a:solidFill>
              </a:rPr>
              <a:pPr>
                <a:spcBef>
                  <a:spcPct val="0"/>
                </a:spcBef>
                <a:buFontTx/>
                <a:buNone/>
              </a:pPr>
              <a:t>11</a:t>
            </a:fld>
            <a:endParaRPr lang="en-US" altLang="zh-CN" sz="1400">
              <a:solidFill>
                <a:srgbClr val="000000"/>
              </a:solidFill>
            </a:endParaRPr>
          </a:p>
        </p:txBody>
      </p:sp>
      <p:sp>
        <p:nvSpPr>
          <p:cNvPr id="162819" name="AutoShape 2"/>
          <p:cNvSpPr>
            <a:spLocks noChangeArrowheads="1"/>
          </p:cNvSpPr>
          <p:nvPr/>
        </p:nvSpPr>
        <p:spPr bwMode="auto">
          <a:xfrm>
            <a:off x="358775" y="3608388"/>
            <a:ext cx="8208963" cy="684212"/>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endParaRPr lang="en-US" altLang="zh-CN" sz="2200">
              <a:solidFill>
                <a:srgbClr val="0000CC"/>
              </a:solidFill>
              <a:latin typeface="Tahoma" panose="020B0604030504040204" pitchFamily="34" charset="0"/>
            </a:endParaRPr>
          </a:p>
        </p:txBody>
      </p:sp>
      <p:sp>
        <p:nvSpPr>
          <p:cNvPr id="162820" name="Rectangle 3"/>
          <p:cNvSpPr>
            <a:spLocks noChangeArrowheads="1"/>
          </p:cNvSpPr>
          <p:nvPr/>
        </p:nvSpPr>
        <p:spPr bwMode="auto">
          <a:xfrm>
            <a:off x="503238" y="368300"/>
            <a:ext cx="8208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2800" u="sng">
                <a:solidFill>
                  <a:srgbClr val="000000"/>
                </a:solidFill>
                <a:latin typeface="Tahoma" panose="020B0604030504040204" pitchFamily="34" charset="0"/>
              </a:rPr>
              <a:t>Anisotropy: liquid crystalline order</a:t>
            </a:r>
          </a:p>
        </p:txBody>
      </p:sp>
      <p:sp>
        <p:nvSpPr>
          <p:cNvPr id="162821" name="Text Box 4"/>
          <p:cNvSpPr txBox="1">
            <a:spLocks noChangeArrowheads="1"/>
          </p:cNvSpPr>
          <p:nvPr/>
        </p:nvSpPr>
        <p:spPr bwMode="auto">
          <a:xfrm>
            <a:off x="395288" y="981075"/>
            <a:ext cx="74882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200">
                <a:solidFill>
                  <a:srgbClr val="0000CC"/>
                </a:solidFill>
                <a:latin typeface="Tahoma" panose="020B0604030504040204" pitchFamily="34" charset="0"/>
              </a:rPr>
              <a:t> </a:t>
            </a:r>
            <a:r>
              <a:rPr lang="en-US" altLang="zh-CN" sz="2200">
                <a:solidFill>
                  <a:srgbClr val="0000CC"/>
                </a:solidFill>
                <a:latin typeface="Tahoma" panose="020B0604030504040204" pitchFamily="34" charset="0"/>
              </a:rPr>
              <a:t>Classic liquid crystal. </a:t>
            </a:r>
          </a:p>
        </p:txBody>
      </p:sp>
      <p:pic>
        <p:nvPicPr>
          <p:cNvPr id="1628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563" y="2024063"/>
            <a:ext cx="172878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lg" len="lg"/>
              </a14:hiddenLine>
            </a:ext>
          </a:extLst>
        </p:spPr>
      </p:pic>
      <p:pic>
        <p:nvPicPr>
          <p:cNvPr id="16282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2062163"/>
            <a:ext cx="1763712"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lg" len="lg"/>
              </a14:hiddenLine>
            </a:ext>
          </a:extLst>
        </p:spPr>
      </p:pic>
      <p:sp>
        <p:nvSpPr>
          <p:cNvPr id="162824" name="Line 7"/>
          <p:cNvSpPr>
            <a:spLocks noChangeShapeType="1"/>
          </p:cNvSpPr>
          <p:nvPr/>
        </p:nvSpPr>
        <p:spPr bwMode="auto">
          <a:xfrm>
            <a:off x="3995738" y="2817813"/>
            <a:ext cx="576262"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pPr eaLnBrk="0" hangingPunct="0"/>
            <a:endParaRPr lang="zh-CN" altLang="en-US">
              <a:solidFill>
                <a:srgbClr val="000000"/>
              </a:solidFill>
              <a:latin typeface="Arial" panose="020B0604020202020204" pitchFamily="34" charset="0"/>
            </a:endParaRPr>
          </a:p>
        </p:txBody>
      </p:sp>
      <p:sp>
        <p:nvSpPr>
          <p:cNvPr id="162825" name="Text Box 8"/>
          <p:cNvSpPr txBox="1">
            <a:spLocks noChangeArrowheads="1"/>
          </p:cNvSpPr>
          <p:nvPr/>
        </p:nvSpPr>
        <p:spPr bwMode="auto">
          <a:xfrm>
            <a:off x="576263" y="2384425"/>
            <a:ext cx="13319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50000"/>
              </a:spcBef>
              <a:buFontTx/>
              <a:buNone/>
            </a:pPr>
            <a:r>
              <a:rPr lang="en-US" altLang="zh-CN" sz="2200">
                <a:solidFill>
                  <a:srgbClr val="000000"/>
                </a:solidFill>
                <a:latin typeface="Tahoma" panose="020B0604030504040204" pitchFamily="34" charset="0"/>
              </a:rPr>
              <a:t>isotropic phase</a:t>
            </a:r>
          </a:p>
        </p:txBody>
      </p:sp>
      <p:sp>
        <p:nvSpPr>
          <p:cNvPr id="162826" name="Text Box 9"/>
          <p:cNvSpPr txBox="1">
            <a:spLocks noChangeArrowheads="1"/>
          </p:cNvSpPr>
          <p:nvPr/>
        </p:nvSpPr>
        <p:spPr bwMode="auto">
          <a:xfrm>
            <a:off x="6840538" y="2384425"/>
            <a:ext cx="13319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buFontTx/>
              <a:buNone/>
            </a:pPr>
            <a:r>
              <a:rPr lang="en-US" altLang="zh-CN" sz="2200">
                <a:solidFill>
                  <a:srgbClr val="000000"/>
                </a:solidFill>
                <a:latin typeface="Tahoma" panose="020B0604030504040204" pitchFamily="34" charset="0"/>
              </a:rPr>
              <a:t>nematic phase</a:t>
            </a:r>
          </a:p>
        </p:txBody>
      </p:sp>
      <p:sp>
        <p:nvSpPr>
          <p:cNvPr id="162827" name="Text Box 10"/>
          <p:cNvSpPr txBox="1">
            <a:spLocks noChangeArrowheads="1"/>
          </p:cNvSpPr>
          <p:nvPr/>
        </p:nvSpPr>
        <p:spPr bwMode="auto">
          <a:xfrm>
            <a:off x="395288" y="3722688"/>
            <a:ext cx="80994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200">
                <a:solidFill>
                  <a:srgbClr val="0000CC"/>
                </a:solidFill>
                <a:latin typeface="Tahoma" panose="020B0604030504040204" pitchFamily="34" charset="0"/>
              </a:rPr>
              <a:t> Quantum version of liquid crystal: </a:t>
            </a:r>
            <a:r>
              <a:rPr lang="en-US" altLang="zh-CN" sz="2200" b="1">
                <a:solidFill>
                  <a:srgbClr val="0000CC"/>
                </a:solidFill>
                <a:latin typeface="Tahoma" panose="020B0604030504040204" pitchFamily="34" charset="0"/>
              </a:rPr>
              <a:t>nematic electron liquid</a:t>
            </a:r>
            <a:r>
              <a:rPr lang="en-US" altLang="zh-CN" sz="2200">
                <a:solidFill>
                  <a:srgbClr val="0000CC"/>
                </a:solidFill>
                <a:latin typeface="Tahoma" panose="020B0604030504040204" pitchFamily="34" charset="0"/>
              </a:rPr>
              <a:t>.</a:t>
            </a:r>
          </a:p>
        </p:txBody>
      </p:sp>
      <p:grpSp>
        <p:nvGrpSpPr>
          <p:cNvPr id="162828" name="Group 11"/>
          <p:cNvGrpSpPr>
            <a:grpSpLocks/>
          </p:cNvGrpSpPr>
          <p:nvPr/>
        </p:nvGrpSpPr>
        <p:grpSpPr bwMode="auto">
          <a:xfrm>
            <a:off x="2195513" y="4402138"/>
            <a:ext cx="3851275" cy="1690687"/>
            <a:chOff x="1542" y="2750"/>
            <a:chExt cx="2313" cy="1008"/>
          </a:xfrm>
        </p:grpSpPr>
        <p:sp>
          <p:nvSpPr>
            <p:cNvPr id="162832" name="Oval 12"/>
            <p:cNvSpPr>
              <a:spLocks noChangeArrowheads="1"/>
            </p:cNvSpPr>
            <p:nvPr/>
          </p:nvSpPr>
          <p:spPr bwMode="auto">
            <a:xfrm rot="5400000">
              <a:off x="1536" y="2789"/>
              <a:ext cx="891" cy="880"/>
            </a:xfrm>
            <a:prstGeom prst="ellipse">
              <a:avLst/>
            </a:prstGeom>
            <a:noFill/>
            <a:ln w="28575" algn="ctr">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endParaRPr lang="en-US" altLang="zh-CN" sz="2200">
                <a:solidFill>
                  <a:srgbClr val="0000CC"/>
                </a:solidFill>
                <a:latin typeface="Tahoma" panose="020B0604030504040204" pitchFamily="34" charset="0"/>
              </a:endParaRPr>
            </a:p>
          </p:txBody>
        </p:sp>
        <p:sp>
          <p:nvSpPr>
            <p:cNvPr id="162833" name="Oval 13"/>
            <p:cNvSpPr>
              <a:spLocks noChangeArrowheads="1"/>
            </p:cNvSpPr>
            <p:nvPr/>
          </p:nvSpPr>
          <p:spPr bwMode="auto">
            <a:xfrm rot="10800000">
              <a:off x="3163" y="2750"/>
              <a:ext cx="692" cy="1008"/>
            </a:xfrm>
            <a:prstGeom prst="ellipse">
              <a:avLst/>
            </a:prstGeom>
            <a:noFill/>
            <a:ln w="25400" algn="ctr">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endParaRPr lang="en-US" altLang="zh-CN" sz="2200">
                <a:solidFill>
                  <a:srgbClr val="0000CC"/>
                </a:solidFill>
                <a:latin typeface="Tahoma" panose="020B0604030504040204" pitchFamily="34" charset="0"/>
              </a:endParaRPr>
            </a:p>
          </p:txBody>
        </p:sp>
        <p:sp>
          <p:nvSpPr>
            <p:cNvPr id="162834" name="Line 14"/>
            <p:cNvSpPr>
              <a:spLocks noChangeShapeType="1"/>
            </p:cNvSpPr>
            <p:nvPr/>
          </p:nvSpPr>
          <p:spPr bwMode="auto">
            <a:xfrm>
              <a:off x="2585" y="3249"/>
              <a:ext cx="363"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pPr eaLnBrk="0" hangingPunct="0"/>
              <a:endParaRPr lang="zh-CN" altLang="en-US">
                <a:solidFill>
                  <a:srgbClr val="000000"/>
                </a:solidFill>
                <a:latin typeface="Arial" panose="020B0604020202020204" pitchFamily="34" charset="0"/>
              </a:endParaRPr>
            </a:p>
          </p:txBody>
        </p:sp>
      </p:grpSp>
      <p:sp>
        <p:nvSpPr>
          <p:cNvPr id="162829" name="Rectangle 15"/>
          <p:cNvSpPr>
            <a:spLocks noChangeArrowheads="1"/>
          </p:cNvSpPr>
          <p:nvPr/>
        </p:nvSpPr>
        <p:spPr bwMode="auto">
          <a:xfrm>
            <a:off x="582613" y="1454150"/>
            <a:ext cx="80930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50000"/>
              </a:spcBef>
              <a:buFontTx/>
              <a:buNone/>
            </a:pPr>
            <a:r>
              <a:rPr lang="en-US" altLang="zh-CN" sz="2200">
                <a:solidFill>
                  <a:srgbClr val="0000CC"/>
                </a:solidFill>
                <a:latin typeface="Tahoma" panose="020B0604030504040204" pitchFamily="34" charset="0"/>
              </a:rPr>
              <a:t>Nematic phase: rotational anisotropic but translational invariant.</a:t>
            </a:r>
          </a:p>
        </p:txBody>
      </p:sp>
      <p:sp>
        <p:nvSpPr>
          <p:cNvPr id="162830" name="Rectangle 16"/>
          <p:cNvSpPr>
            <a:spLocks noChangeArrowheads="1"/>
          </p:cNvSpPr>
          <p:nvPr/>
        </p:nvSpPr>
        <p:spPr bwMode="auto">
          <a:xfrm>
            <a:off x="6624638" y="4691063"/>
            <a:ext cx="19081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buFontTx/>
              <a:buNone/>
            </a:pPr>
            <a:r>
              <a:rPr lang="en-US" altLang="zh-CN" sz="2000">
                <a:solidFill>
                  <a:srgbClr val="000000"/>
                </a:solidFill>
                <a:latin typeface="Tahoma" panose="020B0604030504040204" pitchFamily="34" charset="0"/>
              </a:rPr>
              <a:t>Fermi surface anisotropic distortions</a:t>
            </a:r>
          </a:p>
        </p:txBody>
      </p:sp>
      <p:sp>
        <p:nvSpPr>
          <p:cNvPr id="162831" name="Text Box 17"/>
          <p:cNvSpPr txBox="1">
            <a:spLocks noChangeArrowheads="1"/>
          </p:cNvSpPr>
          <p:nvPr/>
        </p:nvSpPr>
        <p:spPr bwMode="auto">
          <a:xfrm>
            <a:off x="287338" y="6237288"/>
            <a:ext cx="8101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buFontTx/>
              <a:buNone/>
            </a:pPr>
            <a:r>
              <a:rPr kumimoji="1" lang="en-US" altLang="zh-CN" sz="1600">
                <a:solidFill>
                  <a:srgbClr val="000000"/>
                </a:solidFill>
                <a:latin typeface="Tahoma" panose="020B0604030504040204" pitchFamily="34" charset="0"/>
              </a:rPr>
              <a:t>S. Kivelson, et al, Nature 393, 550 (1998); V. Oganesyan, et  al., PRB 64,195109 (2001).</a:t>
            </a:r>
          </a:p>
        </p:txBody>
      </p:sp>
    </p:spTree>
    <p:extLst>
      <p:ext uri="{BB962C8B-B14F-4D97-AF65-F5344CB8AC3E}">
        <p14:creationId xmlns:p14="http://schemas.microsoft.com/office/powerpoint/2010/main" val="1492022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8C709533-83BC-40AD-A6A2-DE645468A86C}" type="slidenum">
              <a:rPr lang="en-US" altLang="zh-CN" sz="1400">
                <a:solidFill>
                  <a:srgbClr val="000000"/>
                </a:solidFill>
              </a:rPr>
              <a:pPr>
                <a:spcBef>
                  <a:spcPct val="0"/>
                </a:spcBef>
                <a:buFontTx/>
                <a:buNone/>
              </a:pPr>
              <a:t>12</a:t>
            </a:fld>
            <a:endParaRPr lang="en-US" altLang="zh-CN" sz="1400">
              <a:solidFill>
                <a:srgbClr val="000000"/>
              </a:solidFill>
            </a:endParaRPr>
          </a:p>
        </p:txBody>
      </p:sp>
      <p:sp>
        <p:nvSpPr>
          <p:cNvPr id="164868" name="AutoShape 2"/>
          <p:cNvSpPr>
            <a:spLocks noChangeArrowheads="1"/>
          </p:cNvSpPr>
          <p:nvPr/>
        </p:nvSpPr>
        <p:spPr bwMode="auto">
          <a:xfrm>
            <a:off x="4572000" y="3537668"/>
            <a:ext cx="3060700" cy="755650"/>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en-US" altLang="zh-CN" sz="2200">
              <a:solidFill>
                <a:srgbClr val="0000CC"/>
              </a:solidFill>
              <a:latin typeface="Tahoma" panose="020B0604030504040204" pitchFamily="34" charset="0"/>
            </a:endParaRPr>
          </a:p>
        </p:txBody>
      </p:sp>
      <p:sp>
        <p:nvSpPr>
          <p:cNvPr id="164869" name="Rectangle 3"/>
          <p:cNvSpPr>
            <a:spLocks noChangeArrowheads="1"/>
          </p:cNvSpPr>
          <p:nvPr/>
        </p:nvSpPr>
        <p:spPr bwMode="auto">
          <a:xfrm>
            <a:off x="538163" y="333375"/>
            <a:ext cx="80295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u="sng" dirty="0">
                <a:solidFill>
                  <a:srgbClr val="000000"/>
                </a:solidFill>
                <a:latin typeface="Tahoma" panose="020B0604030504040204" pitchFamily="34" charset="0"/>
              </a:rPr>
              <a:t>Anisotropic unconventional magnetism: </a:t>
            </a:r>
          </a:p>
          <a:p>
            <a:pPr algn="ctr" eaLnBrk="1" hangingPunct="1">
              <a:spcBef>
                <a:spcPct val="0"/>
              </a:spcBef>
              <a:buFontTx/>
              <a:buNone/>
            </a:pPr>
            <a:r>
              <a:rPr lang="en-US" altLang="zh-CN" sz="2800" u="sng" dirty="0">
                <a:solidFill>
                  <a:srgbClr val="000000"/>
                </a:solidFill>
                <a:latin typeface="Tahoma" panose="020B0604030504040204" pitchFamily="34" charset="0"/>
              </a:rPr>
              <a:t> (spin) liquid-crystal phases!</a:t>
            </a:r>
          </a:p>
        </p:txBody>
      </p:sp>
      <p:sp>
        <p:nvSpPr>
          <p:cNvPr id="164870" name="Text Box 4"/>
          <p:cNvSpPr txBox="1">
            <a:spLocks noChangeArrowheads="1"/>
          </p:cNvSpPr>
          <p:nvPr/>
        </p:nvSpPr>
        <p:spPr bwMode="auto">
          <a:xfrm>
            <a:off x="3960813" y="4744459"/>
            <a:ext cx="4283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200">
                <a:solidFill>
                  <a:srgbClr val="0000CC"/>
                </a:solidFill>
                <a:latin typeface="Tahoma" panose="020B0604030504040204" pitchFamily="34" charset="0"/>
              </a:rPr>
              <a:t> Both orbital and spin rotational symmetries are broken.</a:t>
            </a:r>
          </a:p>
        </p:txBody>
      </p:sp>
      <p:sp>
        <p:nvSpPr>
          <p:cNvPr id="164871" name="Text Box 5"/>
          <p:cNvSpPr txBox="1">
            <a:spLocks noChangeArrowheads="1"/>
          </p:cNvSpPr>
          <p:nvPr/>
        </p:nvSpPr>
        <p:spPr bwMode="auto">
          <a:xfrm>
            <a:off x="684213" y="4659313"/>
            <a:ext cx="27257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b="1">
                <a:solidFill>
                  <a:srgbClr val="000000"/>
                </a:solidFill>
                <a:latin typeface="Tahoma" panose="020B0604030504040204" pitchFamily="34" charset="0"/>
              </a:rPr>
              <a:t>anisotropic </a:t>
            </a:r>
            <a:r>
              <a:rPr lang="en-US" altLang="zh-CN" sz="1800" b="1" i="1">
                <a:solidFill>
                  <a:srgbClr val="000000"/>
                </a:solidFill>
                <a:latin typeface="Tahoma" panose="020B0604030504040204" pitchFamily="34" charset="0"/>
              </a:rPr>
              <a:t>p</a:t>
            </a:r>
            <a:r>
              <a:rPr lang="en-US" altLang="zh-CN" sz="1800" b="1">
                <a:solidFill>
                  <a:srgbClr val="000000"/>
                </a:solidFill>
                <a:latin typeface="Tahoma" panose="020B0604030504040204" pitchFamily="34" charset="0"/>
              </a:rPr>
              <a:t>-wave magnetic phase</a:t>
            </a:r>
          </a:p>
        </p:txBody>
      </p:sp>
      <p:sp>
        <p:nvSpPr>
          <p:cNvPr id="164872" name="Text Box 6"/>
          <p:cNvSpPr txBox="1">
            <a:spLocks noChangeArrowheads="1"/>
          </p:cNvSpPr>
          <p:nvPr/>
        </p:nvSpPr>
        <p:spPr bwMode="auto">
          <a:xfrm>
            <a:off x="3960813" y="1459780"/>
            <a:ext cx="4427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zh-CN" altLang="en-US" sz="2200" dirty="0">
                <a:solidFill>
                  <a:srgbClr val="0000CC"/>
                </a:solidFill>
                <a:latin typeface="Tahoma" panose="020B0604030504040204" pitchFamily="34" charset="0"/>
              </a:rPr>
              <a:t> </a:t>
            </a:r>
            <a:r>
              <a:rPr lang="en-US" altLang="zh-CN" sz="2200" i="1" dirty="0">
                <a:solidFill>
                  <a:srgbClr val="0000CC"/>
                </a:solidFill>
                <a:latin typeface="Tahoma" panose="020B0604030504040204" pitchFamily="34" charset="0"/>
              </a:rPr>
              <a:t>p</a:t>
            </a:r>
            <a:r>
              <a:rPr lang="en-US" altLang="zh-CN" sz="2200" dirty="0">
                <a:solidFill>
                  <a:srgbClr val="0000CC"/>
                </a:solidFill>
                <a:latin typeface="Tahoma" panose="020B0604030504040204" pitchFamily="34" charset="0"/>
              </a:rPr>
              <a:t>-wave distortion of the Fermi surface.</a:t>
            </a:r>
          </a:p>
        </p:txBody>
      </p:sp>
      <p:sp>
        <p:nvSpPr>
          <p:cNvPr id="164873" name="Rectangle 7"/>
          <p:cNvSpPr>
            <a:spLocks noChangeArrowheads="1"/>
          </p:cNvSpPr>
          <p:nvPr/>
        </p:nvSpPr>
        <p:spPr bwMode="auto">
          <a:xfrm>
            <a:off x="395288" y="5807075"/>
            <a:ext cx="34194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90000"/>
              </a:lnSpc>
              <a:buFontTx/>
              <a:buNone/>
            </a:pPr>
            <a:r>
              <a:rPr lang="en-US" altLang="zh-CN" sz="1600" b="1" dirty="0">
                <a:solidFill>
                  <a:srgbClr val="000000"/>
                </a:solidFill>
                <a:latin typeface="Tahoma" panose="020B0604030504040204" pitchFamily="34" charset="0"/>
              </a:rPr>
              <a:t>spin-split state</a:t>
            </a:r>
            <a:r>
              <a:rPr lang="en-US" altLang="zh-CN" sz="1600" dirty="0">
                <a:solidFill>
                  <a:srgbClr val="000000"/>
                </a:solidFill>
                <a:latin typeface="Tahoma" panose="020B0604030504040204" pitchFamily="34" charset="0"/>
              </a:rPr>
              <a:t> by J. E. Hirsch,  PRB  41, 6820 (1990); PRB 41, 6828 (1990).</a:t>
            </a:r>
          </a:p>
        </p:txBody>
      </p:sp>
      <p:sp>
        <p:nvSpPr>
          <p:cNvPr id="164874" name="Rectangle 8"/>
          <p:cNvSpPr>
            <a:spLocks noChangeArrowheads="1"/>
          </p:cNvSpPr>
          <p:nvPr/>
        </p:nvSpPr>
        <p:spPr bwMode="auto">
          <a:xfrm>
            <a:off x="3959225" y="5880100"/>
            <a:ext cx="44656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kumimoji="1" lang="en-US" altLang="zh-CN" sz="1600">
                <a:solidFill>
                  <a:srgbClr val="000000"/>
                </a:solidFill>
                <a:latin typeface="Tahoma" panose="020B0604030504040204" pitchFamily="34" charset="0"/>
              </a:rPr>
              <a:t>V. Oganesyan, et  al., PRB 64,195109 (2001).      </a:t>
            </a:r>
            <a:r>
              <a:rPr lang="en-US" altLang="zh-CN" sz="1600">
                <a:solidFill>
                  <a:srgbClr val="000000"/>
                </a:solidFill>
                <a:latin typeface="Tahoma" panose="020B0604030504040204" pitchFamily="34" charset="0"/>
              </a:rPr>
              <a:t>C. Wu et al., PRL 93, 36403 (2004); Varma et al., Phys. Rev. Lett. 96, 036405 (2006)</a:t>
            </a:r>
            <a:r>
              <a:rPr lang="en-US" altLang="zh-CN" sz="1600">
                <a:solidFill>
                  <a:srgbClr val="0000CC"/>
                </a:solidFill>
                <a:latin typeface="Tahoma" panose="020B0604030504040204" pitchFamily="34" charset="0"/>
              </a:rPr>
              <a:t> </a:t>
            </a:r>
            <a:endParaRPr lang="en-US" altLang="zh-CN" sz="1600">
              <a:solidFill>
                <a:srgbClr val="000000"/>
              </a:solidFill>
              <a:latin typeface="Tahoma" panose="020B0604030504040204" pitchFamily="34" charset="0"/>
            </a:endParaRPr>
          </a:p>
        </p:txBody>
      </p:sp>
      <p:graphicFrame>
        <p:nvGraphicFramePr>
          <p:cNvPr id="164875" name="Object 9"/>
          <p:cNvGraphicFramePr>
            <a:graphicFrameLocks noChangeAspect="1"/>
          </p:cNvGraphicFramePr>
          <p:nvPr>
            <p:extLst>
              <p:ext uri="{D42A27DB-BD31-4B8C-83A1-F6EECF244321}">
                <p14:modId xmlns:p14="http://schemas.microsoft.com/office/powerpoint/2010/main" val="339084974"/>
              </p:ext>
            </p:extLst>
          </p:nvPr>
        </p:nvGraphicFramePr>
        <p:xfrm>
          <a:off x="5013325" y="3693243"/>
          <a:ext cx="2290763" cy="652462"/>
        </p:xfrm>
        <a:graphic>
          <a:graphicData uri="http://schemas.openxmlformats.org/presentationml/2006/ole">
            <mc:AlternateContent xmlns:mc="http://schemas.openxmlformats.org/markup-compatibility/2006">
              <mc:Choice xmlns:v="urn:schemas-microsoft-com:vml" Requires="v">
                <p:oleObj name="Equation" r:id="rId3" imgW="1269449" imgH="355446" progId="Equation.3">
                  <p:embed/>
                </p:oleObj>
              </mc:Choice>
              <mc:Fallback>
                <p:oleObj name="Equation" r:id="rId3" imgW="1269449" imgH="35544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3325" y="3693243"/>
                        <a:ext cx="2290763" cy="652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64877" name="Rectangle 27"/>
          <p:cNvSpPr>
            <a:spLocks noChangeArrowheads="1"/>
          </p:cNvSpPr>
          <p:nvPr/>
        </p:nvSpPr>
        <p:spPr bwMode="auto">
          <a:xfrm>
            <a:off x="3959225" y="2566118"/>
            <a:ext cx="46815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200">
                <a:solidFill>
                  <a:srgbClr val="0000CC"/>
                </a:solidFill>
                <a:latin typeface="Tahoma" panose="020B0604030504040204" pitchFamily="34" charset="0"/>
              </a:rPr>
              <a:t> Spin dipole moment in momentum space (not in coordinate space).</a:t>
            </a:r>
          </a:p>
        </p:txBody>
      </p:sp>
      <p:grpSp>
        <p:nvGrpSpPr>
          <p:cNvPr id="164879" name="Group 30"/>
          <p:cNvGrpSpPr>
            <a:grpSpLocks/>
          </p:cNvGrpSpPr>
          <p:nvPr/>
        </p:nvGrpSpPr>
        <p:grpSpPr bwMode="auto">
          <a:xfrm>
            <a:off x="468313" y="1376363"/>
            <a:ext cx="3240087" cy="2916237"/>
            <a:chOff x="544" y="1638"/>
            <a:chExt cx="1837" cy="1701"/>
          </a:xfrm>
        </p:grpSpPr>
        <p:sp>
          <p:nvSpPr>
            <p:cNvPr id="164880" name="Oval 31"/>
            <p:cNvSpPr>
              <a:spLocks noChangeArrowheads="1"/>
            </p:cNvSpPr>
            <p:nvPr/>
          </p:nvSpPr>
          <p:spPr bwMode="auto">
            <a:xfrm>
              <a:off x="693" y="1971"/>
              <a:ext cx="1357" cy="1368"/>
            </a:xfrm>
            <a:prstGeom prst="ellipse">
              <a:avLst/>
            </a:prstGeom>
            <a:noFill/>
            <a:ln w="3175"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0000CC"/>
                </a:solidFill>
              </a:endParaRPr>
            </a:p>
          </p:txBody>
        </p:sp>
        <p:sp>
          <p:nvSpPr>
            <p:cNvPr id="164881" name="Oval 32"/>
            <p:cNvSpPr>
              <a:spLocks noChangeArrowheads="1"/>
            </p:cNvSpPr>
            <p:nvPr/>
          </p:nvSpPr>
          <p:spPr bwMode="auto">
            <a:xfrm>
              <a:off x="544" y="1971"/>
              <a:ext cx="1358" cy="1368"/>
            </a:xfrm>
            <a:prstGeom prst="ellipse">
              <a:avLst/>
            </a:prstGeom>
            <a:noFill/>
            <a:ln w="28575" algn="ctr">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0000CC"/>
                </a:solidFill>
              </a:endParaRPr>
            </a:p>
          </p:txBody>
        </p:sp>
        <p:sp>
          <p:nvSpPr>
            <p:cNvPr id="164882" name="Line 33"/>
            <p:cNvSpPr>
              <a:spLocks noChangeShapeType="1"/>
            </p:cNvSpPr>
            <p:nvPr/>
          </p:nvSpPr>
          <p:spPr bwMode="auto">
            <a:xfrm rot="-5400000">
              <a:off x="1930" y="2198"/>
              <a:ext cx="258" cy="0"/>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164883" name="Object 34"/>
            <p:cNvGraphicFramePr>
              <a:graphicFrameLocks noChangeAspect="1"/>
            </p:cNvGraphicFramePr>
            <p:nvPr/>
          </p:nvGraphicFramePr>
          <p:xfrm>
            <a:off x="2119" y="2080"/>
            <a:ext cx="180" cy="255"/>
          </p:xfrm>
          <a:graphic>
            <a:graphicData uri="http://schemas.openxmlformats.org/presentationml/2006/ole">
              <mc:AlternateContent xmlns:mc="http://schemas.openxmlformats.org/markup-compatibility/2006">
                <mc:Choice xmlns:v="urn:schemas-microsoft-com:vml" Requires="v">
                  <p:oleObj name="Equation" r:id="rId5" imgW="165028" imgH="228501" progId="Equation.3">
                    <p:embed/>
                  </p:oleObj>
                </mc:Choice>
                <mc:Fallback>
                  <p:oleObj name="Equation" r:id="rId5" imgW="165028"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9" y="2080"/>
                          <a:ext cx="180" cy="25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64884" name="Line 35"/>
            <p:cNvSpPr>
              <a:spLocks noChangeShapeType="1"/>
            </p:cNvSpPr>
            <p:nvPr/>
          </p:nvSpPr>
          <p:spPr bwMode="auto">
            <a:xfrm rot="5400000" flipV="1">
              <a:off x="532" y="2607"/>
              <a:ext cx="257" cy="0"/>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64885" name="Oval 36"/>
            <p:cNvSpPr>
              <a:spLocks noChangeArrowheads="1"/>
            </p:cNvSpPr>
            <p:nvPr/>
          </p:nvSpPr>
          <p:spPr bwMode="auto">
            <a:xfrm>
              <a:off x="854" y="1971"/>
              <a:ext cx="1358" cy="1368"/>
            </a:xfrm>
            <a:prstGeom prst="ellipse">
              <a:avLst/>
            </a:prstGeom>
            <a:noFill/>
            <a:ln w="28575" algn="ctr">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0000CC"/>
                </a:solidFill>
              </a:endParaRPr>
            </a:p>
          </p:txBody>
        </p:sp>
        <p:sp>
          <p:nvSpPr>
            <p:cNvPr id="164886" name="Line 37"/>
            <p:cNvSpPr>
              <a:spLocks noChangeShapeType="1"/>
            </p:cNvSpPr>
            <p:nvPr/>
          </p:nvSpPr>
          <p:spPr bwMode="auto">
            <a:xfrm flipV="1">
              <a:off x="1392" y="2226"/>
              <a:ext cx="646" cy="451"/>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164887" name="Object 38"/>
            <p:cNvGraphicFramePr>
              <a:graphicFrameLocks noChangeAspect="1"/>
            </p:cNvGraphicFramePr>
            <p:nvPr/>
          </p:nvGraphicFramePr>
          <p:xfrm>
            <a:off x="1715" y="2442"/>
            <a:ext cx="178" cy="230"/>
          </p:xfrm>
          <a:graphic>
            <a:graphicData uri="http://schemas.openxmlformats.org/presentationml/2006/ole">
              <mc:AlternateContent xmlns:mc="http://schemas.openxmlformats.org/markup-compatibility/2006">
                <mc:Choice xmlns:v="urn:schemas-microsoft-com:vml" Requires="v">
                  <p:oleObj name="Equation" r:id="rId7" imgW="177646" imgH="241091" progId="Equation.3">
                    <p:embed/>
                  </p:oleObj>
                </mc:Choice>
                <mc:Fallback>
                  <p:oleObj name="Equation" r:id="rId7" imgW="177646" imgH="24109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5" y="2442"/>
                          <a:ext cx="178" cy="23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B2B2B2"/>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64888" name="Line 39"/>
            <p:cNvSpPr>
              <a:spLocks noChangeShapeType="1"/>
            </p:cNvSpPr>
            <p:nvPr/>
          </p:nvSpPr>
          <p:spPr bwMode="auto">
            <a:xfrm flipV="1">
              <a:off x="1392" y="1717"/>
              <a:ext cx="0" cy="9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164889" name="Object 40"/>
            <p:cNvGraphicFramePr>
              <a:graphicFrameLocks noChangeAspect="1"/>
            </p:cNvGraphicFramePr>
            <p:nvPr/>
          </p:nvGraphicFramePr>
          <p:xfrm>
            <a:off x="2186" y="2754"/>
            <a:ext cx="195" cy="217"/>
          </p:xfrm>
          <a:graphic>
            <a:graphicData uri="http://schemas.openxmlformats.org/presentationml/2006/ole">
              <mc:AlternateContent xmlns:mc="http://schemas.openxmlformats.org/markup-compatibility/2006">
                <mc:Choice xmlns:v="urn:schemas-microsoft-com:vml" Requires="v">
                  <p:oleObj name="Equation" r:id="rId9" imgW="152400" imgH="177800" progId="Equation.3">
                    <p:embed/>
                  </p:oleObj>
                </mc:Choice>
                <mc:Fallback>
                  <p:oleObj name="Equation" r:id="rId9" imgW="152400" imgH="177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6" y="2754"/>
                          <a:ext cx="19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890" name="Object 41"/>
            <p:cNvGraphicFramePr>
              <a:graphicFrameLocks noChangeAspect="1"/>
            </p:cNvGraphicFramePr>
            <p:nvPr/>
          </p:nvGraphicFramePr>
          <p:xfrm>
            <a:off x="1109" y="1638"/>
            <a:ext cx="224" cy="289"/>
          </p:xfrm>
          <a:graphic>
            <a:graphicData uri="http://schemas.openxmlformats.org/presentationml/2006/ole">
              <mc:AlternateContent xmlns:mc="http://schemas.openxmlformats.org/markup-compatibility/2006">
                <mc:Choice xmlns:v="urn:schemas-microsoft-com:vml" Requires="v">
                  <p:oleObj name="Equation" r:id="rId11" imgW="177646" imgH="241091" progId="Equation.3">
                    <p:embed/>
                  </p:oleObj>
                </mc:Choice>
                <mc:Fallback>
                  <p:oleObj name="Equation" r:id="rId11" imgW="177646" imgH="24109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9" y="1638"/>
                          <a:ext cx="224"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4891" name="Freeform 42"/>
            <p:cNvSpPr>
              <a:spLocks/>
            </p:cNvSpPr>
            <p:nvPr/>
          </p:nvSpPr>
          <p:spPr bwMode="auto">
            <a:xfrm>
              <a:off x="1573" y="2560"/>
              <a:ext cx="39" cy="107"/>
            </a:xfrm>
            <a:custGeom>
              <a:avLst/>
              <a:gdLst>
                <a:gd name="T0" fmla="*/ 0 w 44"/>
                <a:gd name="T1" fmla="*/ 0 h 124"/>
                <a:gd name="T2" fmla="*/ 4 w 44"/>
                <a:gd name="T3" fmla="*/ 3 h 124"/>
                <a:gd name="T4" fmla="*/ 4 w 44"/>
                <a:gd name="T5" fmla="*/ 3 h 124"/>
                <a:gd name="T6" fmla="*/ 0 60000 65536"/>
                <a:gd name="T7" fmla="*/ 0 60000 65536"/>
                <a:gd name="T8" fmla="*/ 0 60000 65536"/>
                <a:gd name="T9" fmla="*/ 0 w 44"/>
                <a:gd name="T10" fmla="*/ 0 h 124"/>
                <a:gd name="T11" fmla="*/ 44 w 44"/>
                <a:gd name="T12" fmla="*/ 124 h 124"/>
              </a:gdLst>
              <a:ahLst/>
              <a:cxnLst>
                <a:cxn ang="T6">
                  <a:pos x="T0" y="T1"/>
                </a:cxn>
                <a:cxn ang="T7">
                  <a:pos x="T2" y="T3"/>
                </a:cxn>
                <a:cxn ang="T8">
                  <a:pos x="T4" y="T5"/>
                </a:cxn>
              </a:cxnLst>
              <a:rect l="T9" t="T10" r="T11" b="T12"/>
              <a:pathLst>
                <a:path w="44" h="124">
                  <a:moveTo>
                    <a:pt x="0" y="0"/>
                  </a:moveTo>
                  <a:cubicBezTo>
                    <a:pt x="6" y="9"/>
                    <a:pt x="32" y="31"/>
                    <a:pt x="38" y="52"/>
                  </a:cubicBezTo>
                  <a:cubicBezTo>
                    <a:pt x="44" y="73"/>
                    <a:pt x="38" y="109"/>
                    <a:pt x="38" y="12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4892" name="Line 43"/>
            <p:cNvSpPr>
              <a:spLocks noChangeShapeType="1"/>
            </p:cNvSpPr>
            <p:nvPr/>
          </p:nvSpPr>
          <p:spPr bwMode="auto">
            <a:xfrm>
              <a:off x="1412" y="2677"/>
              <a:ext cx="86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4893" name="Oval 44"/>
            <p:cNvSpPr>
              <a:spLocks noChangeArrowheads="1"/>
            </p:cNvSpPr>
            <p:nvPr/>
          </p:nvSpPr>
          <p:spPr bwMode="auto">
            <a:xfrm>
              <a:off x="2018" y="2183"/>
              <a:ext cx="90" cy="91"/>
            </a:xfrm>
            <a:prstGeom prst="ellipse">
              <a:avLst/>
            </a:prstGeom>
            <a:solidFill>
              <a:srgbClr val="66FF33"/>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en-US" altLang="zh-CN" sz="2200">
                <a:solidFill>
                  <a:srgbClr val="0000CC"/>
                </a:solidFill>
                <a:latin typeface="Tahoma" panose="020B0604030504040204" pitchFamily="34" charset="0"/>
              </a:endParaRPr>
            </a:p>
          </p:txBody>
        </p:sp>
        <p:sp>
          <p:nvSpPr>
            <p:cNvPr id="164894" name="Oval 45"/>
            <p:cNvSpPr>
              <a:spLocks noChangeArrowheads="1"/>
            </p:cNvSpPr>
            <p:nvPr/>
          </p:nvSpPr>
          <p:spPr bwMode="auto">
            <a:xfrm>
              <a:off x="611" y="2557"/>
              <a:ext cx="90" cy="91"/>
            </a:xfrm>
            <a:prstGeom prst="ellipse">
              <a:avLst/>
            </a:prstGeom>
            <a:solidFill>
              <a:srgbClr val="66FF33"/>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en-US" altLang="zh-CN" sz="2200">
                <a:solidFill>
                  <a:srgbClr val="0000CC"/>
                </a:solidFill>
                <a:latin typeface="Tahoma" panose="020B0604030504040204" pitchFamily="34" charset="0"/>
              </a:endParaRPr>
            </a:p>
          </p:txBody>
        </p:sp>
        <p:sp>
          <p:nvSpPr>
            <p:cNvPr id="164895" name="Line 46"/>
            <p:cNvSpPr>
              <a:spLocks noChangeShapeType="1"/>
            </p:cNvSpPr>
            <p:nvPr/>
          </p:nvSpPr>
          <p:spPr bwMode="auto">
            <a:xfrm rot="-5400000">
              <a:off x="1930" y="2621"/>
              <a:ext cx="258" cy="0"/>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64896" name="Oval 47"/>
            <p:cNvSpPr>
              <a:spLocks noChangeArrowheads="1"/>
            </p:cNvSpPr>
            <p:nvPr/>
          </p:nvSpPr>
          <p:spPr bwMode="auto">
            <a:xfrm>
              <a:off x="2018" y="2606"/>
              <a:ext cx="90" cy="91"/>
            </a:xfrm>
            <a:prstGeom prst="ellipse">
              <a:avLst/>
            </a:prstGeom>
            <a:solidFill>
              <a:srgbClr val="66FF33"/>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en-US" altLang="zh-CN" sz="2200">
                <a:solidFill>
                  <a:srgbClr val="0000CC"/>
                </a:solidFill>
                <a:latin typeface="Tahoma" panose="020B0604030504040204" pitchFamily="34" charset="0"/>
              </a:endParaRPr>
            </a:p>
          </p:txBody>
        </p:sp>
      </p:grpSp>
    </p:spTree>
    <p:extLst>
      <p:ext uri="{BB962C8B-B14F-4D97-AF65-F5344CB8AC3E}">
        <p14:creationId xmlns:p14="http://schemas.microsoft.com/office/powerpoint/2010/main" val="2290597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灯片编号占位符 5"/>
          <p:cNvSpPr>
            <a:spLocks noGrp="1"/>
          </p:cNvSpPr>
          <p:nvPr>
            <p:ph type="sldNum" sz="quarter" idx="12"/>
          </p:nvPr>
        </p:nvSpPr>
        <p:spPr/>
        <p:txBody>
          <a:bodyPr/>
          <a:lstStyle/>
          <a:p>
            <a:fld id="{D031E129-EF27-4726-B3EB-3211BFB3808C}" type="slidenum">
              <a:rPr lang="en-US" altLang="zh-CN">
                <a:solidFill>
                  <a:srgbClr val="000000"/>
                </a:solidFill>
              </a:rPr>
              <a:pPr/>
              <a:t>13</a:t>
            </a:fld>
            <a:endParaRPr lang="en-US" altLang="zh-CN">
              <a:solidFill>
                <a:srgbClr val="000000"/>
              </a:solidFill>
            </a:endParaRPr>
          </a:p>
        </p:txBody>
      </p:sp>
      <p:grpSp>
        <p:nvGrpSpPr>
          <p:cNvPr id="1421314" name="Group 2"/>
          <p:cNvGrpSpPr>
            <a:grpSpLocks/>
          </p:cNvGrpSpPr>
          <p:nvPr/>
        </p:nvGrpSpPr>
        <p:grpSpPr bwMode="auto">
          <a:xfrm>
            <a:off x="6389688" y="5157788"/>
            <a:ext cx="2070100" cy="936625"/>
            <a:chOff x="408" y="3180"/>
            <a:chExt cx="1304" cy="590"/>
          </a:xfrm>
        </p:grpSpPr>
        <p:sp>
          <p:nvSpPr>
            <p:cNvPr id="1421315" name="Oval 3"/>
            <p:cNvSpPr>
              <a:spLocks noChangeArrowheads="1"/>
            </p:cNvSpPr>
            <p:nvPr/>
          </p:nvSpPr>
          <p:spPr bwMode="auto">
            <a:xfrm>
              <a:off x="408" y="3180"/>
              <a:ext cx="1304" cy="590"/>
            </a:xfrm>
            <a:prstGeom prst="ellipse">
              <a:avLst/>
            </a:prstGeom>
            <a:solidFill>
              <a:srgbClr val="CCFFFF"/>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421316" name="Text Box 4"/>
            <p:cNvSpPr txBox="1">
              <a:spLocks noChangeArrowheads="1"/>
            </p:cNvSpPr>
            <p:nvPr/>
          </p:nvSpPr>
          <p:spPr bwMode="auto">
            <a:xfrm>
              <a:off x="584" y="3249"/>
              <a:ext cx="96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200">
                  <a:solidFill>
                    <a:srgbClr val="0000CC"/>
                  </a:solidFill>
                  <a:latin typeface="Tahoma" panose="020B0604030504040204" pitchFamily="34" charset="0"/>
                </a:rPr>
                <a:t>Spin-orbit coupling</a:t>
              </a:r>
            </a:p>
          </p:txBody>
        </p:sp>
      </p:grpSp>
      <p:sp>
        <p:nvSpPr>
          <p:cNvPr id="1421317" name="Line 5"/>
          <p:cNvSpPr>
            <a:spLocks noChangeShapeType="1"/>
          </p:cNvSpPr>
          <p:nvPr/>
        </p:nvSpPr>
        <p:spPr bwMode="auto">
          <a:xfrm>
            <a:off x="6156325" y="4508500"/>
            <a:ext cx="755650" cy="468313"/>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421318" name="Line 6"/>
          <p:cNvSpPr>
            <a:spLocks noChangeShapeType="1"/>
          </p:cNvSpPr>
          <p:nvPr/>
        </p:nvSpPr>
        <p:spPr bwMode="auto">
          <a:xfrm flipV="1">
            <a:off x="2339975" y="4545013"/>
            <a:ext cx="647700" cy="461962"/>
          </a:xfrm>
          <a:prstGeom prst="line">
            <a:avLst/>
          </a:prstGeom>
          <a:noFill/>
          <a:ln w="1905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grpSp>
        <p:nvGrpSpPr>
          <p:cNvPr id="1421319" name="Group 7"/>
          <p:cNvGrpSpPr>
            <a:grpSpLocks/>
          </p:cNvGrpSpPr>
          <p:nvPr/>
        </p:nvGrpSpPr>
        <p:grpSpPr bwMode="auto">
          <a:xfrm>
            <a:off x="3311525" y="3500438"/>
            <a:ext cx="2773363" cy="1368425"/>
            <a:chOff x="227" y="1940"/>
            <a:chExt cx="1451" cy="628"/>
          </a:xfrm>
        </p:grpSpPr>
        <p:sp>
          <p:nvSpPr>
            <p:cNvPr id="1421320" name="Oval 8"/>
            <p:cNvSpPr>
              <a:spLocks noChangeArrowheads="1"/>
            </p:cNvSpPr>
            <p:nvPr/>
          </p:nvSpPr>
          <p:spPr bwMode="auto">
            <a:xfrm>
              <a:off x="249" y="1940"/>
              <a:ext cx="1429" cy="628"/>
            </a:xfrm>
            <a:prstGeom prst="ellipse">
              <a:avLst/>
            </a:prstGeom>
            <a:solidFill>
              <a:srgbClr val="FFCC00"/>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421321" name="Text Box 9"/>
            <p:cNvSpPr txBox="1">
              <a:spLocks noChangeArrowheads="1"/>
            </p:cNvSpPr>
            <p:nvPr/>
          </p:nvSpPr>
          <p:spPr bwMode="auto">
            <a:xfrm>
              <a:off x="227" y="2058"/>
              <a:ext cx="1451"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200" b="1">
                  <a:solidFill>
                    <a:srgbClr val="0000CC"/>
                  </a:solidFill>
                  <a:latin typeface="Tahoma" panose="020B0604030504040204" pitchFamily="34" charset="0"/>
                </a:rPr>
                <a:t>unconventional magnetism</a:t>
              </a:r>
            </a:p>
          </p:txBody>
        </p:sp>
      </p:grpSp>
      <p:grpSp>
        <p:nvGrpSpPr>
          <p:cNvPr id="1421322" name="Group 10"/>
          <p:cNvGrpSpPr>
            <a:grpSpLocks/>
          </p:cNvGrpSpPr>
          <p:nvPr/>
        </p:nvGrpSpPr>
        <p:grpSpPr bwMode="auto">
          <a:xfrm>
            <a:off x="3311525" y="1484313"/>
            <a:ext cx="2555875" cy="1079500"/>
            <a:chOff x="1882" y="2883"/>
            <a:chExt cx="1610" cy="680"/>
          </a:xfrm>
        </p:grpSpPr>
        <p:sp>
          <p:nvSpPr>
            <p:cNvPr id="1421323" name="Oval 11"/>
            <p:cNvSpPr>
              <a:spLocks noChangeArrowheads="1"/>
            </p:cNvSpPr>
            <p:nvPr/>
          </p:nvSpPr>
          <p:spPr bwMode="auto">
            <a:xfrm>
              <a:off x="1928" y="2883"/>
              <a:ext cx="1564" cy="680"/>
            </a:xfrm>
            <a:prstGeom prst="ellipse">
              <a:avLst/>
            </a:prstGeom>
            <a:solidFill>
              <a:srgbClr val="CCFFFF"/>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421324" name="Text Box 12"/>
            <p:cNvSpPr txBox="1">
              <a:spLocks noChangeArrowheads="1"/>
            </p:cNvSpPr>
            <p:nvPr/>
          </p:nvSpPr>
          <p:spPr bwMode="auto">
            <a:xfrm>
              <a:off x="1882" y="2985"/>
              <a:ext cx="161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a:solidFill>
                    <a:srgbClr val="0000CC"/>
                  </a:solidFill>
                  <a:latin typeface="Tahoma" panose="020B0604030504040204" pitchFamily="34" charset="0"/>
                </a:rPr>
                <a:t>unconventional superconductivity</a:t>
              </a:r>
            </a:p>
          </p:txBody>
        </p:sp>
      </p:grpSp>
      <p:sp>
        <p:nvSpPr>
          <p:cNvPr id="1421325" name="Line 13"/>
          <p:cNvSpPr>
            <a:spLocks noChangeShapeType="1"/>
          </p:cNvSpPr>
          <p:nvPr/>
        </p:nvSpPr>
        <p:spPr bwMode="auto">
          <a:xfrm flipV="1">
            <a:off x="4716463" y="2636838"/>
            <a:ext cx="0" cy="720725"/>
          </a:xfrm>
          <a:prstGeom prst="line">
            <a:avLst/>
          </a:prstGeom>
          <a:noFill/>
          <a:ln w="2857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421326" name="Rectangle 14"/>
          <p:cNvSpPr>
            <a:spLocks noChangeArrowheads="1"/>
          </p:cNvSpPr>
          <p:nvPr/>
        </p:nvSpPr>
        <p:spPr bwMode="auto">
          <a:xfrm>
            <a:off x="3276600" y="2889250"/>
            <a:ext cx="5472113" cy="3276600"/>
          </a:xfrm>
          <a:prstGeom prst="rect">
            <a:avLst/>
          </a:prstGeom>
          <a:noFill/>
          <a:ln w="28575">
            <a:solidFill>
              <a:schemeClr val="tx1"/>
            </a:solidFill>
            <a:prstDash val="dash"/>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grpSp>
        <p:nvGrpSpPr>
          <p:cNvPr id="1421327" name="Group 15"/>
          <p:cNvGrpSpPr>
            <a:grpSpLocks/>
          </p:cNvGrpSpPr>
          <p:nvPr/>
        </p:nvGrpSpPr>
        <p:grpSpPr bwMode="auto">
          <a:xfrm>
            <a:off x="665163" y="5121275"/>
            <a:ext cx="2143125" cy="1008063"/>
            <a:chOff x="3719" y="3226"/>
            <a:chExt cx="1350" cy="635"/>
          </a:xfrm>
        </p:grpSpPr>
        <p:sp>
          <p:nvSpPr>
            <p:cNvPr id="1421328" name="Oval 16"/>
            <p:cNvSpPr>
              <a:spLocks noChangeArrowheads="1"/>
            </p:cNvSpPr>
            <p:nvPr/>
          </p:nvSpPr>
          <p:spPr bwMode="auto">
            <a:xfrm>
              <a:off x="3719" y="3226"/>
              <a:ext cx="1350" cy="635"/>
            </a:xfrm>
            <a:prstGeom prst="ellipse">
              <a:avLst/>
            </a:prstGeom>
            <a:solidFill>
              <a:srgbClr val="CCFFFF"/>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421329" name="Text Box 17"/>
            <p:cNvSpPr txBox="1">
              <a:spLocks noChangeArrowheads="1"/>
            </p:cNvSpPr>
            <p:nvPr/>
          </p:nvSpPr>
          <p:spPr bwMode="auto">
            <a:xfrm>
              <a:off x="3833" y="3306"/>
              <a:ext cx="117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a:solidFill>
                    <a:srgbClr val="0000CC"/>
                  </a:solidFill>
                  <a:latin typeface="Tahoma" panose="020B0604030504040204" pitchFamily="34" charset="0"/>
                </a:rPr>
                <a:t>anisotropic electron liquid </a:t>
              </a:r>
            </a:p>
          </p:txBody>
        </p:sp>
      </p:grpSp>
      <p:sp>
        <p:nvSpPr>
          <p:cNvPr id="1421330" name="AutoShape 18"/>
          <p:cNvSpPr>
            <a:spLocks noChangeArrowheads="1"/>
          </p:cNvSpPr>
          <p:nvPr/>
        </p:nvSpPr>
        <p:spPr bwMode="auto">
          <a:xfrm>
            <a:off x="323850" y="512763"/>
            <a:ext cx="8497888" cy="757237"/>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421333" name="Text Box 21"/>
          <p:cNvSpPr txBox="1">
            <a:spLocks noChangeArrowheads="1"/>
          </p:cNvSpPr>
          <p:nvPr/>
        </p:nvSpPr>
        <p:spPr bwMode="auto">
          <a:xfrm>
            <a:off x="548481" y="620713"/>
            <a:ext cx="80486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2600" dirty="0">
                <a:solidFill>
                  <a:srgbClr val="0000CC"/>
                </a:solidFill>
                <a:latin typeface="Tahoma" panose="020B0604030504040204" pitchFamily="34" charset="0"/>
              </a:rPr>
              <a:t>Spontaneous generation of spin-orbit coupling</a:t>
            </a:r>
          </a:p>
        </p:txBody>
      </p:sp>
      <p:grpSp>
        <p:nvGrpSpPr>
          <p:cNvPr id="1421334" name="Group 22"/>
          <p:cNvGrpSpPr>
            <a:grpSpLocks/>
          </p:cNvGrpSpPr>
          <p:nvPr/>
        </p:nvGrpSpPr>
        <p:grpSpPr bwMode="auto">
          <a:xfrm>
            <a:off x="792163" y="3284538"/>
            <a:ext cx="1908175" cy="1501775"/>
            <a:chOff x="3991" y="1933"/>
            <a:chExt cx="1338" cy="1037"/>
          </a:xfrm>
        </p:grpSpPr>
        <p:sp>
          <p:nvSpPr>
            <p:cNvPr id="1421335" name="Oval 23"/>
            <p:cNvSpPr>
              <a:spLocks noChangeArrowheads="1"/>
            </p:cNvSpPr>
            <p:nvPr/>
          </p:nvSpPr>
          <p:spPr bwMode="auto">
            <a:xfrm>
              <a:off x="3991" y="1933"/>
              <a:ext cx="1089" cy="1037"/>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0000CC"/>
                </a:solidFill>
                <a:latin typeface="Arial" panose="020B0604020202020204" pitchFamily="34" charset="0"/>
              </a:endParaRPr>
            </a:p>
          </p:txBody>
        </p:sp>
        <p:sp>
          <p:nvSpPr>
            <p:cNvPr id="1421336" name="Line 24"/>
            <p:cNvSpPr>
              <a:spLocks noChangeShapeType="1"/>
            </p:cNvSpPr>
            <p:nvPr/>
          </p:nvSpPr>
          <p:spPr bwMode="auto">
            <a:xfrm rot="-5400000">
              <a:off x="5144" y="2439"/>
              <a:ext cx="194"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graphicFrame>
          <p:nvGraphicFramePr>
            <p:cNvPr id="1421337" name="Object 25"/>
            <p:cNvGraphicFramePr>
              <a:graphicFrameLocks noChangeAspect="1"/>
            </p:cNvGraphicFramePr>
            <p:nvPr/>
          </p:nvGraphicFramePr>
          <p:xfrm>
            <a:off x="5098" y="2373"/>
            <a:ext cx="111" cy="150"/>
          </p:xfrm>
          <a:graphic>
            <a:graphicData uri="http://schemas.openxmlformats.org/presentationml/2006/ole">
              <mc:AlternateContent xmlns:mc="http://schemas.openxmlformats.org/markup-compatibility/2006">
                <mc:Choice xmlns:v="urn:schemas-microsoft-com:vml" Requires="v">
                  <p:oleObj name="Equation" r:id="rId3" imgW="126720" imgH="177480" progId="Equation.3">
                    <p:embed/>
                  </p:oleObj>
                </mc:Choice>
                <mc:Fallback>
                  <p:oleObj name="Equation" r:id="rId3" imgW="12672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8" y="2373"/>
                          <a:ext cx="111" cy="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421338" name="Line 26"/>
            <p:cNvSpPr>
              <a:spLocks noChangeShapeType="1"/>
            </p:cNvSpPr>
            <p:nvPr/>
          </p:nvSpPr>
          <p:spPr bwMode="auto">
            <a:xfrm rot="5400000" flipV="1">
              <a:off x="3961" y="2439"/>
              <a:ext cx="195"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graphicFrame>
          <p:nvGraphicFramePr>
            <p:cNvPr id="1421339" name="Object 27"/>
            <p:cNvGraphicFramePr>
              <a:graphicFrameLocks noChangeAspect="1"/>
            </p:cNvGraphicFramePr>
            <p:nvPr/>
          </p:nvGraphicFramePr>
          <p:xfrm>
            <a:off x="4115" y="2377"/>
            <a:ext cx="112" cy="150"/>
          </p:xfrm>
          <a:graphic>
            <a:graphicData uri="http://schemas.openxmlformats.org/presentationml/2006/ole">
              <mc:AlternateContent xmlns:mc="http://schemas.openxmlformats.org/markup-compatibility/2006">
                <mc:Choice xmlns:v="urn:schemas-microsoft-com:vml" Requires="v">
                  <p:oleObj name="Equation" r:id="rId5" imgW="126720" imgH="177480" progId="Equation.3">
                    <p:embed/>
                  </p:oleObj>
                </mc:Choice>
                <mc:Fallback>
                  <p:oleObj name="Equation" r:id="rId5" imgW="12672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5" y="2377"/>
                          <a:ext cx="112" cy="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421340" name="Oval 28"/>
            <p:cNvSpPr>
              <a:spLocks noChangeArrowheads="1"/>
            </p:cNvSpPr>
            <p:nvPr/>
          </p:nvSpPr>
          <p:spPr bwMode="auto">
            <a:xfrm>
              <a:off x="4240" y="1933"/>
              <a:ext cx="1089" cy="1037"/>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0000CC"/>
                </a:solidFill>
                <a:latin typeface="Arial" panose="020B0604020202020204" pitchFamily="34" charset="0"/>
              </a:endParaRPr>
            </a:p>
          </p:txBody>
        </p:sp>
      </p:grpSp>
      <p:grpSp>
        <p:nvGrpSpPr>
          <p:cNvPr id="1421341" name="Group 29"/>
          <p:cNvGrpSpPr>
            <a:grpSpLocks/>
          </p:cNvGrpSpPr>
          <p:nvPr/>
        </p:nvGrpSpPr>
        <p:grpSpPr bwMode="auto">
          <a:xfrm>
            <a:off x="6661150" y="3176588"/>
            <a:ext cx="1655763" cy="1692275"/>
            <a:chOff x="635" y="1842"/>
            <a:chExt cx="1134" cy="1134"/>
          </a:xfrm>
        </p:grpSpPr>
        <p:sp>
          <p:nvSpPr>
            <p:cNvPr id="1421342" name="Oval 30"/>
            <p:cNvSpPr>
              <a:spLocks noChangeArrowheads="1"/>
            </p:cNvSpPr>
            <p:nvPr/>
          </p:nvSpPr>
          <p:spPr bwMode="auto">
            <a:xfrm>
              <a:off x="635" y="1842"/>
              <a:ext cx="1133" cy="1134"/>
            </a:xfrm>
            <a:prstGeom prst="ellipse">
              <a:avLst/>
            </a:prstGeom>
            <a:noFill/>
            <a:ln w="38100"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421343" name="Oval 31"/>
            <p:cNvSpPr>
              <a:spLocks noChangeArrowheads="1"/>
            </p:cNvSpPr>
            <p:nvPr/>
          </p:nvSpPr>
          <p:spPr bwMode="auto">
            <a:xfrm>
              <a:off x="887" y="2084"/>
              <a:ext cx="629" cy="650"/>
            </a:xfrm>
            <a:prstGeom prst="ellipse">
              <a:avLst/>
            </a:prstGeom>
            <a:noFill/>
            <a:ln w="38100"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421344" name="Line 32"/>
            <p:cNvSpPr>
              <a:spLocks noChangeShapeType="1"/>
            </p:cNvSpPr>
            <p:nvPr/>
          </p:nvSpPr>
          <p:spPr bwMode="auto">
            <a:xfrm>
              <a:off x="714" y="2382"/>
              <a:ext cx="111"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421345" name="Line 33"/>
            <p:cNvSpPr>
              <a:spLocks noChangeShapeType="1"/>
            </p:cNvSpPr>
            <p:nvPr/>
          </p:nvSpPr>
          <p:spPr bwMode="auto">
            <a:xfrm flipH="1">
              <a:off x="635" y="2396"/>
              <a:ext cx="58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421346" name="Line 34"/>
            <p:cNvSpPr>
              <a:spLocks noChangeShapeType="1"/>
            </p:cNvSpPr>
            <p:nvPr/>
          </p:nvSpPr>
          <p:spPr bwMode="auto">
            <a:xfrm>
              <a:off x="1585" y="2382"/>
              <a:ext cx="110"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421347" name="Line 35"/>
            <p:cNvSpPr>
              <a:spLocks noChangeShapeType="1"/>
            </p:cNvSpPr>
            <p:nvPr/>
          </p:nvSpPr>
          <p:spPr bwMode="auto">
            <a:xfrm>
              <a:off x="1216" y="2396"/>
              <a:ext cx="55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421348" name="Line 36"/>
            <p:cNvSpPr>
              <a:spLocks noChangeShapeType="1"/>
            </p:cNvSpPr>
            <p:nvPr/>
          </p:nvSpPr>
          <p:spPr bwMode="auto">
            <a:xfrm flipV="1">
              <a:off x="1189" y="1842"/>
              <a:ext cx="0" cy="55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421349" name="Line 37"/>
            <p:cNvSpPr>
              <a:spLocks noChangeShapeType="1"/>
            </p:cNvSpPr>
            <p:nvPr/>
          </p:nvSpPr>
          <p:spPr bwMode="auto">
            <a:xfrm>
              <a:off x="1189" y="2396"/>
              <a:ext cx="0" cy="5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421350" name="Line 38"/>
            <p:cNvSpPr>
              <a:spLocks noChangeShapeType="1"/>
            </p:cNvSpPr>
            <p:nvPr/>
          </p:nvSpPr>
          <p:spPr bwMode="auto">
            <a:xfrm rot="-5400000">
              <a:off x="1146" y="1951"/>
              <a:ext cx="111"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421351" name="Line 39"/>
            <p:cNvSpPr>
              <a:spLocks noChangeShapeType="1"/>
            </p:cNvSpPr>
            <p:nvPr/>
          </p:nvSpPr>
          <p:spPr bwMode="auto">
            <a:xfrm rot="5400000" flipV="1">
              <a:off x="1146" y="2847"/>
              <a:ext cx="111"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421352" name="Line 40"/>
            <p:cNvSpPr>
              <a:spLocks noChangeShapeType="1"/>
            </p:cNvSpPr>
            <p:nvPr/>
          </p:nvSpPr>
          <p:spPr bwMode="auto">
            <a:xfrm flipV="1">
              <a:off x="1189" y="2185"/>
              <a:ext cx="237" cy="21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421353" name="Line 41"/>
            <p:cNvSpPr>
              <a:spLocks noChangeShapeType="1"/>
            </p:cNvSpPr>
            <p:nvPr/>
          </p:nvSpPr>
          <p:spPr bwMode="auto">
            <a:xfrm flipH="1">
              <a:off x="1312" y="2195"/>
              <a:ext cx="79" cy="79"/>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421354" name="Line 42"/>
            <p:cNvSpPr>
              <a:spLocks noChangeShapeType="1"/>
            </p:cNvSpPr>
            <p:nvPr/>
          </p:nvSpPr>
          <p:spPr bwMode="auto">
            <a:xfrm flipH="1">
              <a:off x="952" y="2396"/>
              <a:ext cx="237" cy="21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421355" name="Line 43"/>
            <p:cNvSpPr>
              <a:spLocks noChangeShapeType="1"/>
            </p:cNvSpPr>
            <p:nvPr/>
          </p:nvSpPr>
          <p:spPr bwMode="auto">
            <a:xfrm flipV="1">
              <a:off x="988" y="2492"/>
              <a:ext cx="79" cy="79"/>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421356" name="Line 44"/>
            <p:cNvSpPr>
              <a:spLocks noChangeShapeType="1"/>
            </p:cNvSpPr>
            <p:nvPr/>
          </p:nvSpPr>
          <p:spPr bwMode="auto">
            <a:xfrm flipH="1" flipV="1">
              <a:off x="978" y="2185"/>
              <a:ext cx="211" cy="21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421357" name="Line 45"/>
            <p:cNvSpPr>
              <a:spLocks noChangeShapeType="1"/>
            </p:cNvSpPr>
            <p:nvPr/>
          </p:nvSpPr>
          <p:spPr bwMode="auto">
            <a:xfrm>
              <a:off x="1040" y="2222"/>
              <a:ext cx="79" cy="79"/>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421358" name="Line 46"/>
            <p:cNvSpPr>
              <a:spLocks noChangeShapeType="1"/>
            </p:cNvSpPr>
            <p:nvPr/>
          </p:nvSpPr>
          <p:spPr bwMode="auto">
            <a:xfrm>
              <a:off x="1189" y="2396"/>
              <a:ext cx="237" cy="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421359" name="Line 47"/>
            <p:cNvSpPr>
              <a:spLocks noChangeShapeType="1"/>
            </p:cNvSpPr>
            <p:nvPr/>
          </p:nvSpPr>
          <p:spPr bwMode="auto">
            <a:xfrm flipH="1" flipV="1">
              <a:off x="1283" y="2465"/>
              <a:ext cx="79" cy="106"/>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graphicFrame>
          <p:nvGraphicFramePr>
            <p:cNvPr id="1421360" name="Object 48"/>
            <p:cNvGraphicFramePr>
              <a:graphicFrameLocks noChangeAspect="1"/>
            </p:cNvGraphicFramePr>
            <p:nvPr/>
          </p:nvGraphicFramePr>
          <p:xfrm>
            <a:off x="1183" y="2506"/>
            <a:ext cx="173" cy="176"/>
          </p:xfrm>
          <a:graphic>
            <a:graphicData uri="http://schemas.openxmlformats.org/presentationml/2006/ole">
              <mc:AlternateContent xmlns:mc="http://schemas.openxmlformats.org/markup-compatibility/2006">
                <mc:Choice xmlns:v="urn:schemas-microsoft-com:vml" Requires="v">
                  <p:oleObj name="Equation" r:id="rId6" imgW="241200" imgH="241200" progId="Equation.3">
                    <p:embed/>
                  </p:oleObj>
                </mc:Choice>
                <mc:Fallback>
                  <p:oleObj name="Equation" r:id="rId6" imgW="24120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3" y="2506"/>
                          <a:ext cx="173" cy="17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1421361" name="Object 49"/>
            <p:cNvGraphicFramePr>
              <a:graphicFrameLocks noChangeAspect="1"/>
            </p:cNvGraphicFramePr>
            <p:nvPr/>
          </p:nvGraphicFramePr>
          <p:xfrm>
            <a:off x="938" y="2783"/>
            <a:ext cx="155" cy="175"/>
          </p:xfrm>
          <a:graphic>
            <a:graphicData uri="http://schemas.openxmlformats.org/presentationml/2006/ole">
              <mc:AlternateContent xmlns:mc="http://schemas.openxmlformats.org/markup-compatibility/2006">
                <mc:Choice xmlns:v="urn:schemas-microsoft-com:vml" Requires="v">
                  <p:oleObj name="Equation" r:id="rId8" imgW="215640" imgH="241200" progId="Equation.3">
                    <p:embed/>
                  </p:oleObj>
                </mc:Choice>
                <mc:Fallback>
                  <p:oleObj name="Equation" r:id="rId8" imgW="215640" imgH="241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8" y="2783"/>
                          <a:ext cx="155" cy="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spTree>
    <p:extLst>
      <p:ext uri="{BB962C8B-B14F-4D97-AF65-F5344CB8AC3E}">
        <p14:creationId xmlns:p14="http://schemas.microsoft.com/office/powerpoint/2010/main" val="226494903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5"/>
          <p:cNvSpPr>
            <a:spLocks noGrp="1"/>
          </p:cNvSpPr>
          <p:nvPr>
            <p:ph type="sldNum" sz="quarter" idx="12"/>
          </p:nvPr>
        </p:nvSpPr>
        <p:spPr/>
        <p:txBody>
          <a:bodyPr/>
          <a:lstStyle/>
          <a:p>
            <a:fld id="{BE283363-AEBE-47D7-A86B-0E57E5876998}" type="slidenum">
              <a:rPr lang="en-US" altLang="zh-CN">
                <a:solidFill>
                  <a:srgbClr val="000000"/>
                </a:solidFill>
              </a:rPr>
              <a:pPr/>
              <a:t>14</a:t>
            </a:fld>
            <a:endParaRPr lang="en-US" altLang="zh-CN">
              <a:solidFill>
                <a:srgbClr val="000000"/>
              </a:solidFill>
            </a:endParaRPr>
          </a:p>
        </p:txBody>
      </p:sp>
      <p:sp>
        <p:nvSpPr>
          <p:cNvPr id="1162242" name="AutoShape 2"/>
          <p:cNvSpPr>
            <a:spLocks noChangeArrowheads="1"/>
          </p:cNvSpPr>
          <p:nvPr/>
        </p:nvSpPr>
        <p:spPr bwMode="auto">
          <a:xfrm>
            <a:off x="637597" y="3871191"/>
            <a:ext cx="7739063" cy="1044575"/>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162243" name="Text Box 3"/>
          <p:cNvSpPr txBox="1">
            <a:spLocks noChangeArrowheads="1"/>
          </p:cNvSpPr>
          <p:nvPr/>
        </p:nvSpPr>
        <p:spPr bwMode="auto">
          <a:xfrm>
            <a:off x="533400" y="1592263"/>
            <a:ext cx="76962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200" dirty="0">
                <a:solidFill>
                  <a:srgbClr val="0000CC"/>
                </a:solidFill>
                <a:latin typeface="Tahoma" panose="020B0604030504040204" pitchFamily="34" charset="0"/>
              </a:rPr>
              <a:t> Conventional wisdom</a:t>
            </a:r>
            <a:r>
              <a:rPr lang="en-US" altLang="zh-CN" sz="2200" b="1" dirty="0">
                <a:solidFill>
                  <a:srgbClr val="0000CC"/>
                </a:solidFill>
                <a:latin typeface="Tahoma" panose="020B0604030504040204" pitchFamily="34" charset="0"/>
              </a:rPr>
              <a:t>:</a:t>
            </a:r>
            <a:endParaRPr lang="en-US" altLang="zh-CN" sz="2200" dirty="0">
              <a:solidFill>
                <a:srgbClr val="0000CC"/>
              </a:solidFill>
              <a:latin typeface="Tahoma" panose="020B0604030504040204" pitchFamily="34" charset="0"/>
            </a:endParaRPr>
          </a:p>
        </p:txBody>
      </p:sp>
      <p:sp>
        <p:nvSpPr>
          <p:cNvPr id="1162244" name="Rectangle 4"/>
          <p:cNvSpPr>
            <a:spLocks noGrp="1" noChangeArrowheads="1"/>
          </p:cNvSpPr>
          <p:nvPr>
            <p:ph type="title"/>
          </p:nvPr>
        </p:nvSpPr>
        <p:spPr>
          <a:xfrm>
            <a:off x="287338" y="422275"/>
            <a:ext cx="8640762" cy="919163"/>
          </a:xfrm>
        </p:spPr>
        <p:txBody>
          <a:bodyPr/>
          <a:lstStyle/>
          <a:p>
            <a:r>
              <a:rPr lang="en-US" altLang="zh-CN" sz="2800" b="1" u="sng" dirty="0">
                <a:solidFill>
                  <a:schemeClr val="tx1"/>
                </a:solidFill>
                <a:latin typeface="Tahoma" panose="020B0604030504040204" pitchFamily="34" charset="0"/>
                <a:ea typeface="宋体" panose="02010600030101010101" pitchFamily="2" charset="-122"/>
              </a:rPr>
              <a:t>Unconventional magnetism</a:t>
            </a:r>
            <a:r>
              <a:rPr lang="en-US" altLang="zh-CN" sz="2800" u="sng" dirty="0">
                <a:solidFill>
                  <a:schemeClr val="tx1"/>
                </a:solidFill>
                <a:latin typeface="Tahoma" panose="020B0604030504040204" pitchFamily="34" charset="0"/>
                <a:ea typeface="宋体" panose="02010600030101010101" pitchFamily="2" charset="-122"/>
              </a:rPr>
              <a:t>: spontaneous generation of spin-orbit (SO) coupling! </a:t>
            </a:r>
          </a:p>
        </p:txBody>
      </p:sp>
      <p:sp>
        <p:nvSpPr>
          <p:cNvPr id="1162246" name="Text Box 6"/>
          <p:cNvSpPr txBox="1">
            <a:spLocks noChangeArrowheads="1"/>
          </p:cNvSpPr>
          <p:nvPr/>
        </p:nvSpPr>
        <p:spPr bwMode="auto">
          <a:xfrm>
            <a:off x="533400" y="3213100"/>
            <a:ext cx="74596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zh-CN" altLang="en-US" sz="2200" dirty="0">
                <a:solidFill>
                  <a:srgbClr val="0000CC"/>
                </a:solidFill>
                <a:latin typeface="Tahoma" panose="020B0604030504040204" pitchFamily="34" charset="0"/>
              </a:rPr>
              <a:t> </a:t>
            </a:r>
            <a:r>
              <a:rPr lang="en-US" altLang="zh-CN" sz="2200" dirty="0">
                <a:solidFill>
                  <a:srgbClr val="0000CC"/>
                </a:solidFill>
                <a:latin typeface="Tahoma" panose="020B0604030504040204" pitchFamily="34" charset="0"/>
              </a:rPr>
              <a:t>New mechanism </a:t>
            </a:r>
            <a:r>
              <a:rPr lang="en-US" altLang="zh-CN" sz="2200" b="1" dirty="0">
                <a:solidFill>
                  <a:srgbClr val="0000CC"/>
                </a:solidFill>
                <a:latin typeface="Tahoma" panose="020B0604030504040204" pitchFamily="34" charset="0"/>
              </a:rPr>
              <a:t>(many-body collective effect):</a:t>
            </a:r>
            <a:endParaRPr lang="en-US" altLang="zh-CN" sz="2200" dirty="0">
              <a:solidFill>
                <a:srgbClr val="0000CC"/>
              </a:solidFill>
              <a:latin typeface="Tahoma" panose="020B0604030504040204" pitchFamily="34" charset="0"/>
            </a:endParaRPr>
          </a:p>
        </p:txBody>
      </p:sp>
      <p:sp>
        <p:nvSpPr>
          <p:cNvPr id="1162247" name="Rectangle 7"/>
          <p:cNvSpPr>
            <a:spLocks noChangeArrowheads="1"/>
          </p:cNvSpPr>
          <p:nvPr/>
        </p:nvSpPr>
        <p:spPr bwMode="auto">
          <a:xfrm>
            <a:off x="749877" y="2313999"/>
            <a:ext cx="7391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200" dirty="0">
                <a:solidFill>
                  <a:srgbClr val="0000CC"/>
                </a:solidFill>
                <a:latin typeface="Tahoma" panose="020B0604030504040204" pitchFamily="34" charset="0"/>
              </a:rPr>
              <a:t>A </a:t>
            </a:r>
            <a:r>
              <a:rPr lang="en-US" altLang="zh-CN" sz="2200" b="1" dirty="0">
                <a:solidFill>
                  <a:srgbClr val="0000CC"/>
                </a:solidFill>
                <a:latin typeface="Tahoma" panose="020B0604030504040204" pitchFamily="34" charset="0"/>
              </a:rPr>
              <a:t>single-body</a:t>
            </a:r>
            <a:r>
              <a:rPr lang="en-US" altLang="zh-CN" sz="2200" dirty="0">
                <a:solidFill>
                  <a:srgbClr val="0000CC"/>
                </a:solidFill>
                <a:latin typeface="Tahoma" panose="020B0604030504040204" pitchFamily="34" charset="0"/>
              </a:rPr>
              <a:t> effect from the Dirac equation</a:t>
            </a:r>
            <a:endParaRPr lang="zh-CN" altLang="en-US" sz="2200" dirty="0">
              <a:solidFill>
                <a:srgbClr val="0000CC"/>
              </a:solidFill>
              <a:latin typeface="Tahoma" panose="020B0604030504040204" pitchFamily="34" charset="0"/>
            </a:endParaRPr>
          </a:p>
        </p:txBody>
      </p:sp>
      <p:sp>
        <p:nvSpPr>
          <p:cNvPr id="1162248" name="Text Box 8"/>
          <p:cNvSpPr txBox="1">
            <a:spLocks noChangeArrowheads="1"/>
          </p:cNvSpPr>
          <p:nvPr/>
        </p:nvSpPr>
        <p:spPr bwMode="auto">
          <a:xfrm>
            <a:off x="539750" y="5229225"/>
            <a:ext cx="81359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200">
                <a:solidFill>
                  <a:srgbClr val="0000CC"/>
                </a:solidFill>
                <a:latin typeface="Tahoma" panose="020B0604030504040204" pitchFamily="34" charset="0"/>
              </a:rPr>
              <a:t> </a:t>
            </a:r>
            <a:r>
              <a:rPr lang="en-US" altLang="zh-CN" sz="2200" b="1">
                <a:solidFill>
                  <a:srgbClr val="0000CC"/>
                </a:solidFill>
                <a:latin typeface="Tahoma" panose="020B0604030504040204" pitchFamily="34" charset="0"/>
              </a:rPr>
              <a:t>Advantages</a:t>
            </a:r>
            <a:r>
              <a:rPr lang="en-US" altLang="zh-CN" sz="2200">
                <a:solidFill>
                  <a:srgbClr val="0000CC"/>
                </a:solidFill>
                <a:latin typeface="Tahoma" panose="020B0604030504040204" pitchFamily="34" charset="0"/>
              </a:rPr>
              <a:t>: tunable SO coupling by varying temperatures;</a:t>
            </a:r>
          </a:p>
        </p:txBody>
      </p:sp>
      <p:sp>
        <p:nvSpPr>
          <p:cNvPr id="1162249" name="Text Box 9"/>
          <p:cNvSpPr txBox="1">
            <a:spLocks noChangeArrowheads="1"/>
          </p:cNvSpPr>
          <p:nvPr/>
        </p:nvSpPr>
        <p:spPr bwMode="auto">
          <a:xfrm>
            <a:off x="2592388" y="5665788"/>
            <a:ext cx="597535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200" dirty="0">
                <a:solidFill>
                  <a:srgbClr val="0000CC"/>
                </a:solidFill>
                <a:latin typeface="Tahoma" panose="020B0604030504040204" pitchFamily="34" charset="0"/>
              </a:rPr>
              <a:t>new types of SO coupling impossible through relativity</a:t>
            </a:r>
          </a:p>
        </p:txBody>
      </p:sp>
      <p:sp>
        <p:nvSpPr>
          <p:cNvPr id="1162250" name="Text Box 10"/>
          <p:cNvSpPr txBox="1">
            <a:spLocks noChangeArrowheads="1"/>
          </p:cNvSpPr>
          <p:nvPr/>
        </p:nvSpPr>
        <p:spPr bwMode="auto">
          <a:xfrm>
            <a:off x="719138" y="3970338"/>
            <a:ext cx="7848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200" dirty="0">
                <a:solidFill>
                  <a:srgbClr val="0000CC"/>
                </a:solidFill>
                <a:latin typeface="Tahoma" panose="020B0604030504040204" pitchFamily="34" charset="0"/>
              </a:rPr>
              <a:t>Generate SO coupling through </a:t>
            </a:r>
            <a:r>
              <a:rPr lang="en-US" altLang="zh-CN" sz="2200" b="1" dirty="0">
                <a:solidFill>
                  <a:srgbClr val="0000CC"/>
                </a:solidFill>
                <a:latin typeface="Tahoma" panose="020B0604030504040204" pitchFamily="34" charset="0"/>
              </a:rPr>
              <a:t>unconventional</a:t>
            </a:r>
            <a:r>
              <a:rPr lang="en-US" altLang="zh-CN" sz="2200" dirty="0">
                <a:solidFill>
                  <a:srgbClr val="0000CC"/>
                </a:solidFill>
                <a:latin typeface="Tahoma" panose="020B0604030504040204" pitchFamily="34" charset="0"/>
              </a:rPr>
              <a:t> </a:t>
            </a:r>
            <a:r>
              <a:rPr lang="en-US" altLang="zh-CN" sz="2200" b="1" dirty="0">
                <a:solidFill>
                  <a:srgbClr val="0000CC"/>
                </a:solidFill>
                <a:latin typeface="Tahoma" panose="020B0604030504040204" pitchFamily="34" charset="0"/>
              </a:rPr>
              <a:t>magnetic phase transitions.</a:t>
            </a:r>
            <a:endParaRPr lang="en-US" altLang="zh-CN" sz="2200" dirty="0">
              <a:solidFill>
                <a:srgbClr val="0000CC"/>
              </a:solidFill>
              <a:latin typeface="Tahoma" panose="020B0604030504040204" pitchFamily="34" charset="0"/>
            </a:endParaRPr>
          </a:p>
        </p:txBody>
      </p:sp>
    </p:spTree>
    <p:extLst>
      <p:ext uri="{BB962C8B-B14F-4D97-AF65-F5344CB8AC3E}">
        <p14:creationId xmlns:p14="http://schemas.microsoft.com/office/powerpoint/2010/main" val="2720512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灯片编号占位符 7"/>
          <p:cNvSpPr>
            <a:spLocks noGrp="1"/>
          </p:cNvSpPr>
          <p:nvPr>
            <p:ph type="sldNum" sz="quarter" idx="12"/>
          </p:nvPr>
        </p:nvSpPr>
        <p:spPr/>
        <p:txBody>
          <a:bodyPr/>
          <a:lstStyle/>
          <a:p>
            <a:fld id="{05B2492D-AA6B-47B7-A469-B65A5C6B4403}" type="slidenum">
              <a:rPr lang="en-US" altLang="zh-CN">
                <a:solidFill>
                  <a:srgbClr val="000000"/>
                </a:solidFill>
              </a:rPr>
              <a:pPr/>
              <a:t>15</a:t>
            </a:fld>
            <a:endParaRPr lang="en-US" altLang="zh-CN">
              <a:solidFill>
                <a:srgbClr val="000000"/>
              </a:solidFill>
            </a:endParaRPr>
          </a:p>
        </p:txBody>
      </p:sp>
      <p:sp>
        <p:nvSpPr>
          <p:cNvPr id="1431554" name="AutoShape 2"/>
          <p:cNvSpPr>
            <a:spLocks noChangeArrowheads="1"/>
          </p:cNvSpPr>
          <p:nvPr/>
        </p:nvSpPr>
        <p:spPr bwMode="auto">
          <a:xfrm>
            <a:off x="4211638" y="4968875"/>
            <a:ext cx="3773487" cy="1447800"/>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aphicFrame>
        <p:nvGraphicFramePr>
          <p:cNvPr id="1431555" name="Object 3"/>
          <p:cNvGraphicFramePr>
            <a:graphicFrameLocks noChangeAspect="1"/>
          </p:cNvGraphicFramePr>
          <p:nvPr/>
        </p:nvGraphicFramePr>
        <p:xfrm>
          <a:off x="6259513" y="5419725"/>
          <a:ext cx="214312" cy="407988"/>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513" y="5419725"/>
                        <a:ext cx="214312"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1556" name="Object 4"/>
          <p:cNvGraphicFramePr>
            <a:graphicFrameLocks noChangeAspect="1"/>
          </p:cNvGraphicFramePr>
          <p:nvPr/>
        </p:nvGraphicFramePr>
        <p:xfrm>
          <a:off x="4348163" y="5037138"/>
          <a:ext cx="3429000" cy="673100"/>
        </p:xfrm>
        <a:graphic>
          <a:graphicData uri="http://schemas.openxmlformats.org/presentationml/2006/ole">
            <mc:AlternateContent xmlns:mc="http://schemas.openxmlformats.org/markup-compatibility/2006">
              <mc:Choice xmlns:v="urn:schemas-microsoft-com:vml" Requires="v">
                <p:oleObj name="Equation" r:id="rId5" imgW="1828800" imgH="355320" progId="Equation.3">
                  <p:embed/>
                </p:oleObj>
              </mc:Choice>
              <mc:Fallback>
                <p:oleObj name="Equation" r:id="rId5" imgW="1828800" imgH="3553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8163" y="5037138"/>
                        <a:ext cx="3429000"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1557" name="Text Box 5"/>
          <p:cNvSpPr txBox="1">
            <a:spLocks noChangeArrowheads="1"/>
          </p:cNvSpPr>
          <p:nvPr/>
        </p:nvSpPr>
        <p:spPr bwMode="auto">
          <a:xfrm>
            <a:off x="3924300" y="4068763"/>
            <a:ext cx="460851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100" b="1" dirty="0">
                <a:solidFill>
                  <a:srgbClr val="0000CC"/>
                </a:solidFill>
                <a:latin typeface="Tahoma" panose="020B0604030504040204" pitchFamily="34" charset="0"/>
              </a:rPr>
              <a:t> Isotropic phase with SO coupling.</a:t>
            </a:r>
            <a:endParaRPr lang="en-US" altLang="zh-CN" sz="2100" dirty="0">
              <a:solidFill>
                <a:srgbClr val="0000CC"/>
              </a:solidFill>
              <a:latin typeface="Tahoma" panose="020B0604030504040204" pitchFamily="34" charset="0"/>
            </a:endParaRPr>
          </a:p>
        </p:txBody>
      </p:sp>
      <p:sp>
        <p:nvSpPr>
          <p:cNvPr id="1431558" name="Text Box 6"/>
          <p:cNvSpPr txBox="1">
            <a:spLocks noChangeArrowheads="1"/>
          </p:cNvSpPr>
          <p:nvPr/>
        </p:nvSpPr>
        <p:spPr bwMode="auto">
          <a:xfrm>
            <a:off x="3887788" y="2019300"/>
            <a:ext cx="457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200">
                <a:solidFill>
                  <a:srgbClr val="0000CC"/>
                </a:solidFill>
                <a:latin typeface="Tahoma" panose="020B0604030504040204" pitchFamily="34" charset="0"/>
              </a:rPr>
              <a:t> No net spin-moment; spin dipole moment in momentum space.</a:t>
            </a:r>
          </a:p>
        </p:txBody>
      </p:sp>
      <p:sp>
        <p:nvSpPr>
          <p:cNvPr id="1431559" name="Rectangle 7"/>
          <p:cNvSpPr>
            <a:spLocks noGrp="1" noChangeArrowheads="1"/>
          </p:cNvSpPr>
          <p:nvPr>
            <p:ph type="title"/>
          </p:nvPr>
        </p:nvSpPr>
        <p:spPr>
          <a:xfrm>
            <a:off x="533400" y="333375"/>
            <a:ext cx="7848600" cy="457200"/>
          </a:xfrm>
          <a:noFill/>
          <a:ln/>
        </p:spPr>
        <p:txBody>
          <a:bodyPr/>
          <a:lstStyle/>
          <a:p>
            <a:r>
              <a:rPr lang="en-US" altLang="zh-CN" sz="2600" u="sng">
                <a:solidFill>
                  <a:schemeClr val="tx1"/>
                </a:solidFill>
                <a:latin typeface="Tahoma" panose="020B0604030504040204" pitchFamily="34" charset="0"/>
                <a:ea typeface="宋体" panose="02010600030101010101" pitchFamily="2" charset="-122"/>
              </a:rPr>
              <a:t>The isotropic </a:t>
            </a:r>
            <a:r>
              <a:rPr lang="en-US" altLang="zh-CN" sz="2600" i="1" u="sng">
                <a:solidFill>
                  <a:schemeClr val="tx1"/>
                </a:solidFill>
                <a:latin typeface="Tahoma" panose="020B0604030504040204" pitchFamily="34" charset="0"/>
                <a:ea typeface="宋体" panose="02010600030101010101" pitchFamily="2" charset="-122"/>
              </a:rPr>
              <a:t>p</a:t>
            </a:r>
            <a:r>
              <a:rPr lang="en-US" altLang="zh-CN" sz="2600" u="sng">
                <a:solidFill>
                  <a:schemeClr val="tx1"/>
                </a:solidFill>
                <a:latin typeface="Tahoma" panose="020B0604030504040204" pitchFamily="34" charset="0"/>
                <a:ea typeface="宋体" panose="02010600030101010101" pitchFamily="2" charset="-122"/>
              </a:rPr>
              <a:t>-wave magnetic phase</a:t>
            </a:r>
          </a:p>
        </p:txBody>
      </p:sp>
      <mc:AlternateContent xmlns:mc="http://schemas.openxmlformats.org/markup-compatibility/2006" xmlns:a14="http://schemas.microsoft.com/office/drawing/2010/main">
        <mc:Choice Requires="a14">
          <p:sp>
            <p:nvSpPr>
              <p:cNvPr id="1431561" name="Rectangle 9"/>
              <p:cNvSpPr>
                <a:spLocks noChangeArrowheads="1"/>
              </p:cNvSpPr>
              <p:nvPr/>
            </p:nvSpPr>
            <p:spPr bwMode="auto">
              <a:xfrm>
                <a:off x="3851275" y="1041401"/>
                <a:ext cx="4819650" cy="8195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buFontTx/>
                  <a:buChar char="•"/>
                </a:pPr>
                <a:r>
                  <a:rPr kumimoji="1" lang="en-US" altLang="zh-CN" sz="2200" dirty="0">
                    <a:solidFill>
                      <a:srgbClr val="0000CC"/>
                    </a:solidFill>
                    <a:latin typeface="Tahoma" panose="020B0604030504040204" pitchFamily="34" charset="0"/>
                  </a:rPr>
                  <a:t> Helicity </a:t>
                </a:r>
                <a14:m>
                  <m:oMath xmlns:m="http://schemas.openxmlformats.org/officeDocument/2006/math">
                    <m:acc>
                      <m:accPr>
                        <m:chr m:val="⃗"/>
                        <m:ctrlPr>
                          <a:rPr lang="zh-CN" altLang="en-US" sz="2200" i="1" smtClean="0">
                            <a:solidFill>
                              <a:srgbClr val="000000"/>
                            </a:solidFill>
                            <a:latin typeface="Cambria Math" panose="02040503050406030204" pitchFamily="18" charset="0"/>
                          </a:rPr>
                        </m:ctrlPr>
                      </m:accPr>
                      <m:e>
                        <m:r>
                          <a:rPr lang="zh-CN" altLang="en-US" sz="2200" i="1">
                            <a:solidFill>
                              <a:srgbClr val="000000"/>
                            </a:solidFill>
                            <a:latin typeface="Cambria Math" panose="02040503050406030204" pitchFamily="18" charset="0"/>
                          </a:rPr>
                          <m:t>𝜎</m:t>
                        </m:r>
                      </m:e>
                    </m:acc>
                    <m:r>
                      <a:rPr lang="zh-CN" altLang="en-US" sz="2200" i="1">
                        <a:solidFill>
                          <a:srgbClr val="000000"/>
                        </a:solidFill>
                        <a:latin typeface="Cambria Math" panose="02040503050406030204" pitchFamily="18" charset="0"/>
                      </a:rPr>
                      <m:t>⋅</m:t>
                    </m:r>
                    <m:acc>
                      <m:accPr>
                        <m:chr m:val="⃗"/>
                        <m:ctrlPr>
                          <a:rPr lang="zh-CN" altLang="en-US" sz="2200" i="1">
                            <a:solidFill>
                              <a:srgbClr val="000000"/>
                            </a:solidFill>
                            <a:latin typeface="Cambria Math" panose="02040503050406030204" pitchFamily="18" charset="0"/>
                          </a:rPr>
                        </m:ctrlPr>
                      </m:accPr>
                      <m:e>
                        <m:r>
                          <a:rPr lang="zh-CN" altLang="en-US" sz="2200" i="1">
                            <a:solidFill>
                              <a:srgbClr val="000000"/>
                            </a:solidFill>
                            <a:latin typeface="Cambria Math" panose="02040503050406030204" pitchFamily="18" charset="0"/>
                          </a:rPr>
                          <m:t>𝑘</m:t>
                        </m:r>
                      </m:e>
                    </m:acc>
                  </m:oMath>
                </a14:m>
                <a:r>
                  <a:rPr kumimoji="1" lang="en-US" altLang="zh-CN" sz="2200" dirty="0">
                    <a:solidFill>
                      <a:srgbClr val="0000CC"/>
                    </a:solidFill>
                    <a:latin typeface="Tahoma" panose="020B0604030504040204" pitchFamily="34" charset="0"/>
                  </a:rPr>
                  <a:t> is a good quantum number.</a:t>
                </a:r>
                <a:endParaRPr kumimoji="1" lang="zh-CN" altLang="en-US" sz="2200" dirty="0">
                  <a:solidFill>
                    <a:srgbClr val="0000CC"/>
                  </a:solidFill>
                  <a:latin typeface="Tahoma" panose="020B0604030504040204" pitchFamily="34" charset="0"/>
                </a:endParaRPr>
              </a:p>
            </p:txBody>
          </p:sp>
        </mc:Choice>
        <mc:Fallback xmlns="">
          <p:sp>
            <p:nvSpPr>
              <p:cNvPr id="1431561" name="Rectangle 9"/>
              <p:cNvSpPr>
                <a:spLocks noRot="1" noChangeAspect="1" noMove="1" noResize="1" noEditPoints="1" noAdjustHandles="1" noChangeArrowheads="1" noChangeShapeType="1" noTextEdit="1"/>
              </p:cNvSpPr>
              <p:nvPr/>
            </p:nvSpPr>
            <p:spPr bwMode="auto">
              <a:xfrm>
                <a:off x="3851275" y="1041401"/>
                <a:ext cx="4819650" cy="819520"/>
              </a:xfrm>
              <a:prstGeom prst="rect">
                <a:avLst/>
              </a:prstGeom>
              <a:blipFill>
                <a:blip r:embed="rId7"/>
                <a:stretch>
                  <a:fillRect l="-1772" b="-1492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graphicFrame>
        <p:nvGraphicFramePr>
          <p:cNvPr id="1431563" name="Object 11"/>
          <p:cNvGraphicFramePr>
            <a:graphicFrameLocks noChangeAspect="1"/>
          </p:cNvGraphicFramePr>
          <p:nvPr/>
        </p:nvGraphicFramePr>
        <p:xfrm>
          <a:off x="5148263" y="5868988"/>
          <a:ext cx="1655762" cy="409575"/>
        </p:xfrm>
        <a:graphic>
          <a:graphicData uri="http://schemas.openxmlformats.org/presentationml/2006/ole">
            <mc:AlternateContent xmlns:mc="http://schemas.openxmlformats.org/markup-compatibility/2006">
              <mc:Choice xmlns:v="urn:schemas-microsoft-com:vml" Requires="v">
                <p:oleObj name="Equation" r:id="rId8" imgW="812520" imgH="215640" progId="Equation.3">
                  <p:embed/>
                </p:oleObj>
              </mc:Choice>
              <mc:Fallback>
                <p:oleObj name="Equation" r:id="rId8" imgW="81252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8263" y="5868988"/>
                        <a:ext cx="1655762"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1565" name="Text Box 13"/>
          <p:cNvSpPr txBox="1">
            <a:spLocks noChangeArrowheads="1"/>
          </p:cNvSpPr>
          <p:nvPr/>
        </p:nvSpPr>
        <p:spPr bwMode="auto">
          <a:xfrm>
            <a:off x="431800" y="5816744"/>
            <a:ext cx="34194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600" dirty="0">
                <a:solidFill>
                  <a:srgbClr val="000000"/>
                </a:solidFill>
                <a:latin typeface="Tahoma" panose="020B0604030504040204" pitchFamily="34" charset="0"/>
              </a:rPr>
              <a:t>C. Wu et al., PRL 93, 36403 (2004);  C. Wu et al., PRB </a:t>
            </a:r>
            <a:r>
              <a:rPr lang="en-US" altLang="zh-CN" sz="1600" dirty="0"/>
              <a:t>PRB.75, 115103 (2007). </a:t>
            </a:r>
            <a:r>
              <a:rPr lang="en-US" altLang="zh-CN" sz="1600" dirty="0">
                <a:solidFill>
                  <a:srgbClr val="000000"/>
                </a:solidFill>
                <a:latin typeface="Tahoma" panose="020B0604030504040204" pitchFamily="34" charset="0"/>
              </a:rPr>
              <a:t>.</a:t>
            </a:r>
            <a:endParaRPr lang="en-US" altLang="zh-CN" dirty="0">
              <a:solidFill>
                <a:srgbClr val="000000"/>
              </a:solidFill>
              <a:latin typeface="Tahoma" panose="020B0604030504040204" pitchFamily="34" charset="0"/>
            </a:endParaRPr>
          </a:p>
        </p:txBody>
      </p:sp>
      <p:sp>
        <p:nvSpPr>
          <p:cNvPr id="1431600" name="AutoShape 48"/>
          <p:cNvSpPr>
            <a:spLocks noChangeArrowheads="1"/>
          </p:cNvSpPr>
          <p:nvPr/>
        </p:nvSpPr>
        <p:spPr bwMode="auto">
          <a:xfrm>
            <a:off x="4067175" y="3027363"/>
            <a:ext cx="4357688" cy="755650"/>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aphicFrame>
        <p:nvGraphicFramePr>
          <p:cNvPr id="1431601" name="Object 49"/>
          <p:cNvGraphicFramePr>
            <a:graphicFrameLocks noChangeAspect="1"/>
          </p:cNvGraphicFramePr>
          <p:nvPr/>
        </p:nvGraphicFramePr>
        <p:xfrm>
          <a:off x="4151313" y="3136900"/>
          <a:ext cx="4032250" cy="652463"/>
        </p:xfrm>
        <a:graphic>
          <a:graphicData uri="http://schemas.openxmlformats.org/presentationml/2006/ole">
            <mc:AlternateContent xmlns:mc="http://schemas.openxmlformats.org/markup-compatibility/2006">
              <mc:Choice xmlns:v="urn:schemas-microsoft-com:vml" Requires="v">
                <p:oleObj name="Equation" r:id="rId10" imgW="2234880" imgH="355320" progId="Equation.3">
                  <p:embed/>
                </p:oleObj>
              </mc:Choice>
              <mc:Fallback>
                <p:oleObj name="Equation" r:id="rId10" imgW="2234880" imgH="35532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1313" y="3136900"/>
                        <a:ext cx="4032250" cy="6524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nvGrpSpPr>
          <p:cNvPr id="1431626" name="Group 74"/>
          <p:cNvGrpSpPr>
            <a:grpSpLocks/>
          </p:cNvGrpSpPr>
          <p:nvPr/>
        </p:nvGrpSpPr>
        <p:grpSpPr bwMode="auto">
          <a:xfrm>
            <a:off x="1150938" y="4329113"/>
            <a:ext cx="1928812" cy="1176337"/>
            <a:chOff x="716" y="2682"/>
            <a:chExt cx="1269" cy="809"/>
          </a:xfrm>
        </p:grpSpPr>
        <p:sp>
          <p:nvSpPr>
            <p:cNvPr id="1431605" name="Line 53"/>
            <p:cNvSpPr>
              <a:spLocks noChangeShapeType="1"/>
            </p:cNvSpPr>
            <p:nvPr/>
          </p:nvSpPr>
          <p:spPr bwMode="auto">
            <a:xfrm>
              <a:off x="1085" y="3480"/>
              <a:ext cx="687"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1431606" name="Object 54"/>
            <p:cNvGraphicFramePr>
              <a:graphicFrameLocks noChangeAspect="1"/>
            </p:cNvGraphicFramePr>
            <p:nvPr/>
          </p:nvGraphicFramePr>
          <p:xfrm>
            <a:off x="1422" y="3072"/>
            <a:ext cx="191" cy="263"/>
          </p:xfrm>
          <a:graphic>
            <a:graphicData uri="http://schemas.openxmlformats.org/presentationml/2006/ole">
              <mc:AlternateContent xmlns:mc="http://schemas.openxmlformats.org/markup-compatibility/2006">
                <mc:Choice xmlns:v="urn:schemas-microsoft-com:vml" Requires="v">
                  <p:oleObj name="Equation" r:id="rId12" imgW="152280" imgH="215640" progId="Equation.3">
                    <p:embed/>
                  </p:oleObj>
                </mc:Choice>
                <mc:Fallback>
                  <p:oleObj name="Equation" r:id="rId12" imgW="152280" imgH="215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22" y="3072"/>
                          <a:ext cx="191" cy="2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431607" name="Line 55"/>
            <p:cNvSpPr>
              <a:spLocks noChangeShapeType="1"/>
            </p:cNvSpPr>
            <p:nvPr/>
          </p:nvSpPr>
          <p:spPr bwMode="auto">
            <a:xfrm flipV="1">
              <a:off x="1090" y="2803"/>
              <a:ext cx="11" cy="67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431608" name="Line 56"/>
            <p:cNvSpPr>
              <a:spLocks noChangeShapeType="1"/>
            </p:cNvSpPr>
            <p:nvPr/>
          </p:nvSpPr>
          <p:spPr bwMode="auto">
            <a:xfrm flipV="1">
              <a:off x="964" y="2895"/>
              <a:ext cx="17" cy="26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1431609" name="Object 57"/>
            <p:cNvGraphicFramePr>
              <a:graphicFrameLocks noChangeAspect="1"/>
            </p:cNvGraphicFramePr>
            <p:nvPr/>
          </p:nvGraphicFramePr>
          <p:xfrm>
            <a:off x="716" y="2682"/>
            <a:ext cx="209" cy="262"/>
          </p:xfrm>
          <a:graphic>
            <a:graphicData uri="http://schemas.openxmlformats.org/presentationml/2006/ole">
              <mc:AlternateContent xmlns:mc="http://schemas.openxmlformats.org/markup-compatibility/2006">
                <mc:Choice xmlns:v="urn:schemas-microsoft-com:vml" Requires="v">
                  <p:oleObj name="Equation" r:id="rId14" imgW="164880" imgH="215640" progId="Equation.3">
                    <p:embed/>
                  </p:oleObj>
                </mc:Choice>
                <mc:Fallback>
                  <p:oleObj name="Equation" r:id="rId14" imgW="164880" imgH="2156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6" y="2682"/>
                          <a:ext cx="209" cy="2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431610" name="Line 58"/>
            <p:cNvSpPr>
              <a:spLocks noChangeShapeType="1"/>
            </p:cNvSpPr>
            <p:nvPr/>
          </p:nvSpPr>
          <p:spPr bwMode="auto">
            <a:xfrm flipV="1">
              <a:off x="1297" y="3427"/>
              <a:ext cx="316"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431611" name="Oval 59"/>
            <p:cNvSpPr>
              <a:spLocks noChangeArrowheads="1"/>
            </p:cNvSpPr>
            <p:nvPr/>
          </p:nvSpPr>
          <p:spPr bwMode="auto">
            <a:xfrm>
              <a:off x="1403" y="3374"/>
              <a:ext cx="105" cy="106"/>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431612" name="Oval 60"/>
            <p:cNvSpPr>
              <a:spLocks noChangeArrowheads="1"/>
            </p:cNvSpPr>
            <p:nvPr/>
          </p:nvSpPr>
          <p:spPr bwMode="auto">
            <a:xfrm>
              <a:off x="928" y="3001"/>
              <a:ext cx="105" cy="107"/>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aphicFrame>
          <p:nvGraphicFramePr>
            <p:cNvPr id="1431613" name="Object 61"/>
            <p:cNvGraphicFramePr>
              <a:graphicFrameLocks noChangeAspect="1"/>
            </p:cNvGraphicFramePr>
            <p:nvPr/>
          </p:nvGraphicFramePr>
          <p:xfrm>
            <a:off x="1825" y="3320"/>
            <a:ext cx="160" cy="171"/>
          </p:xfrm>
          <a:graphic>
            <a:graphicData uri="http://schemas.openxmlformats.org/presentationml/2006/ole">
              <mc:AlternateContent xmlns:mc="http://schemas.openxmlformats.org/markup-compatibility/2006">
                <mc:Choice xmlns:v="urn:schemas-microsoft-com:vml" Requires="v">
                  <p:oleObj name="Equation" r:id="rId16" imgW="126720" imgH="139680" progId="Equation.3">
                    <p:embed/>
                  </p:oleObj>
                </mc:Choice>
                <mc:Fallback>
                  <p:oleObj name="Equation" r:id="rId16" imgW="126720" imgH="1396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25" y="3320"/>
                          <a:ext cx="160" cy="17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1431614" name="Object 62"/>
            <p:cNvGraphicFramePr>
              <a:graphicFrameLocks noChangeAspect="1"/>
            </p:cNvGraphicFramePr>
            <p:nvPr/>
          </p:nvGraphicFramePr>
          <p:xfrm>
            <a:off x="1191" y="2682"/>
            <a:ext cx="178" cy="201"/>
          </p:xfrm>
          <a:graphic>
            <a:graphicData uri="http://schemas.openxmlformats.org/presentationml/2006/ole">
              <mc:AlternateContent xmlns:mc="http://schemas.openxmlformats.org/markup-compatibility/2006">
                <mc:Choice xmlns:v="urn:schemas-microsoft-com:vml" Requires="v">
                  <p:oleObj name="Equation" r:id="rId18" imgW="139680" imgH="164880" progId="Equation.3">
                    <p:embed/>
                  </p:oleObj>
                </mc:Choice>
                <mc:Fallback>
                  <p:oleObj name="Equation" r:id="rId18" imgW="139680" imgH="1648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91" y="2682"/>
                          <a:ext cx="178" cy="20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grpSp>
        <p:nvGrpSpPr>
          <p:cNvPr id="1431625" name="Group 73"/>
          <p:cNvGrpSpPr>
            <a:grpSpLocks/>
          </p:cNvGrpSpPr>
          <p:nvPr/>
        </p:nvGrpSpPr>
        <p:grpSpPr bwMode="auto">
          <a:xfrm>
            <a:off x="539750" y="873125"/>
            <a:ext cx="3157538" cy="3348038"/>
            <a:chOff x="340" y="459"/>
            <a:chExt cx="1989" cy="2109"/>
          </a:xfrm>
        </p:grpSpPr>
        <p:graphicFrame>
          <p:nvGraphicFramePr>
            <p:cNvPr id="1431569" name="Object 17"/>
            <p:cNvGraphicFramePr>
              <a:graphicFrameLocks noChangeAspect="1"/>
            </p:cNvGraphicFramePr>
            <p:nvPr/>
          </p:nvGraphicFramePr>
          <p:xfrm>
            <a:off x="2120" y="1337"/>
            <a:ext cx="209" cy="242"/>
          </p:xfrm>
          <a:graphic>
            <a:graphicData uri="http://schemas.openxmlformats.org/presentationml/2006/ole">
              <mc:AlternateContent xmlns:mc="http://schemas.openxmlformats.org/markup-compatibility/2006">
                <mc:Choice xmlns:v="urn:schemas-microsoft-com:vml" Requires="v">
                  <p:oleObj name="Equation" r:id="rId20" imgW="152400" imgH="177800" progId="Equation.3">
                    <p:embed/>
                  </p:oleObj>
                </mc:Choice>
                <mc:Fallback>
                  <p:oleObj name="Equation" r:id="rId20" imgW="152400" imgH="1778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20" y="1337"/>
                          <a:ext cx="209" cy="2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1570" name="Oval 18"/>
            <p:cNvSpPr>
              <a:spLocks noChangeArrowheads="1"/>
            </p:cNvSpPr>
            <p:nvPr/>
          </p:nvSpPr>
          <p:spPr bwMode="auto">
            <a:xfrm>
              <a:off x="407" y="810"/>
              <a:ext cx="1681" cy="1667"/>
            </a:xfrm>
            <a:prstGeom prst="ellipse">
              <a:avLst/>
            </a:prstGeom>
            <a:noFill/>
            <a:ln w="38100"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431571" name="Oval 19"/>
            <p:cNvSpPr>
              <a:spLocks noChangeArrowheads="1"/>
            </p:cNvSpPr>
            <p:nvPr/>
          </p:nvSpPr>
          <p:spPr bwMode="auto">
            <a:xfrm>
              <a:off x="771" y="1162"/>
              <a:ext cx="989" cy="994"/>
            </a:xfrm>
            <a:prstGeom prst="ellipse">
              <a:avLst/>
            </a:prstGeom>
            <a:noFill/>
            <a:ln w="38100"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431572" name="Line 20"/>
            <p:cNvSpPr>
              <a:spLocks noChangeShapeType="1"/>
            </p:cNvSpPr>
            <p:nvPr/>
          </p:nvSpPr>
          <p:spPr bwMode="auto">
            <a:xfrm flipV="1">
              <a:off x="1434" y="1696"/>
              <a:ext cx="260" cy="4"/>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431573" name="Oval 21"/>
            <p:cNvSpPr>
              <a:spLocks noChangeArrowheads="1"/>
            </p:cNvSpPr>
            <p:nvPr/>
          </p:nvSpPr>
          <p:spPr bwMode="auto">
            <a:xfrm>
              <a:off x="602" y="1004"/>
              <a:ext cx="1313" cy="1310"/>
            </a:xfrm>
            <a:prstGeom prst="ellipse">
              <a:avLst/>
            </a:prstGeom>
            <a:noFill/>
            <a:ln w="9525" algn="ctr">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431575" name="Line 23"/>
            <p:cNvSpPr>
              <a:spLocks noChangeShapeType="1"/>
            </p:cNvSpPr>
            <p:nvPr/>
          </p:nvSpPr>
          <p:spPr bwMode="auto">
            <a:xfrm>
              <a:off x="774" y="1695"/>
              <a:ext cx="282"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431577" name="Line 25"/>
            <p:cNvSpPr>
              <a:spLocks noChangeShapeType="1"/>
            </p:cNvSpPr>
            <p:nvPr/>
          </p:nvSpPr>
          <p:spPr bwMode="auto">
            <a:xfrm rot="-5400000">
              <a:off x="1170" y="1956"/>
              <a:ext cx="243"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431578" name="Line 26"/>
            <p:cNvSpPr>
              <a:spLocks noChangeShapeType="1"/>
            </p:cNvSpPr>
            <p:nvPr/>
          </p:nvSpPr>
          <p:spPr bwMode="auto">
            <a:xfrm rot="-5400000" flipH="1" flipV="1">
              <a:off x="1128" y="1323"/>
              <a:ext cx="265" cy="4"/>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431580" name="Line 28"/>
            <p:cNvSpPr>
              <a:spLocks noChangeShapeType="1"/>
            </p:cNvSpPr>
            <p:nvPr/>
          </p:nvSpPr>
          <p:spPr bwMode="auto">
            <a:xfrm flipH="1">
              <a:off x="567" y="1973"/>
              <a:ext cx="160" cy="152"/>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431581" name="Line 29"/>
            <p:cNvSpPr>
              <a:spLocks noChangeShapeType="1"/>
            </p:cNvSpPr>
            <p:nvPr/>
          </p:nvSpPr>
          <p:spPr bwMode="auto">
            <a:xfrm flipH="1">
              <a:off x="589" y="1624"/>
              <a:ext cx="640" cy="55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431582" name="Line 30"/>
            <p:cNvSpPr>
              <a:spLocks noChangeShapeType="1"/>
            </p:cNvSpPr>
            <p:nvPr/>
          </p:nvSpPr>
          <p:spPr bwMode="auto">
            <a:xfrm flipV="1">
              <a:off x="1542" y="964"/>
              <a:ext cx="195" cy="181"/>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431583" name="Line 31"/>
            <p:cNvSpPr>
              <a:spLocks noChangeShapeType="1"/>
            </p:cNvSpPr>
            <p:nvPr/>
          </p:nvSpPr>
          <p:spPr bwMode="auto">
            <a:xfrm flipH="1" flipV="1">
              <a:off x="657" y="1054"/>
              <a:ext cx="567" cy="57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431584" name="Line 32"/>
            <p:cNvSpPr>
              <a:spLocks noChangeShapeType="1"/>
            </p:cNvSpPr>
            <p:nvPr/>
          </p:nvSpPr>
          <p:spPr bwMode="auto">
            <a:xfrm>
              <a:off x="1673" y="2008"/>
              <a:ext cx="179" cy="165"/>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431585" name="Line 33"/>
            <p:cNvSpPr>
              <a:spLocks noChangeShapeType="1"/>
            </p:cNvSpPr>
            <p:nvPr/>
          </p:nvSpPr>
          <p:spPr bwMode="auto">
            <a:xfrm>
              <a:off x="1229" y="1624"/>
              <a:ext cx="653" cy="57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431586" name="Line 34"/>
            <p:cNvSpPr>
              <a:spLocks noChangeShapeType="1"/>
            </p:cNvSpPr>
            <p:nvPr/>
          </p:nvSpPr>
          <p:spPr bwMode="auto">
            <a:xfrm flipH="1" flipV="1">
              <a:off x="731" y="1052"/>
              <a:ext cx="166" cy="199"/>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431589" name="Line 37"/>
            <p:cNvSpPr>
              <a:spLocks noChangeShapeType="1"/>
            </p:cNvSpPr>
            <p:nvPr/>
          </p:nvSpPr>
          <p:spPr bwMode="auto">
            <a:xfrm flipV="1">
              <a:off x="1224" y="634"/>
              <a:ext cx="7" cy="193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1431590" name="Object 38"/>
            <p:cNvGraphicFramePr>
              <a:graphicFrameLocks noChangeAspect="1"/>
            </p:cNvGraphicFramePr>
            <p:nvPr/>
          </p:nvGraphicFramePr>
          <p:xfrm>
            <a:off x="1317" y="459"/>
            <a:ext cx="240" cy="324"/>
          </p:xfrm>
          <a:graphic>
            <a:graphicData uri="http://schemas.openxmlformats.org/presentationml/2006/ole">
              <mc:AlternateContent xmlns:mc="http://schemas.openxmlformats.org/markup-compatibility/2006">
                <mc:Choice xmlns:v="urn:schemas-microsoft-com:vml" Requires="v">
                  <p:oleObj name="Equation" r:id="rId22" imgW="177480" imgH="241200" progId="Equation.3">
                    <p:embed/>
                  </p:oleObj>
                </mc:Choice>
                <mc:Fallback>
                  <p:oleObj name="Equation" r:id="rId22" imgW="177480" imgH="2412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17" y="459"/>
                          <a:ext cx="240" cy="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1591" name="Line 39"/>
            <p:cNvSpPr>
              <a:spLocks noChangeShapeType="1"/>
            </p:cNvSpPr>
            <p:nvPr/>
          </p:nvSpPr>
          <p:spPr bwMode="auto">
            <a:xfrm flipV="1">
              <a:off x="340" y="1622"/>
              <a:ext cx="1910" cy="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431592" name="Oval 40"/>
            <p:cNvSpPr>
              <a:spLocks noChangeArrowheads="1"/>
            </p:cNvSpPr>
            <p:nvPr/>
          </p:nvSpPr>
          <p:spPr bwMode="auto">
            <a:xfrm>
              <a:off x="1247" y="1926"/>
              <a:ext cx="87" cy="86"/>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431593" name="Oval 41"/>
            <p:cNvSpPr>
              <a:spLocks noChangeArrowheads="1"/>
            </p:cNvSpPr>
            <p:nvPr/>
          </p:nvSpPr>
          <p:spPr bwMode="auto">
            <a:xfrm>
              <a:off x="839" y="1651"/>
              <a:ext cx="87" cy="87"/>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431594" name="Oval 42"/>
            <p:cNvSpPr>
              <a:spLocks noChangeArrowheads="1"/>
            </p:cNvSpPr>
            <p:nvPr/>
          </p:nvSpPr>
          <p:spPr bwMode="auto">
            <a:xfrm>
              <a:off x="1224" y="1261"/>
              <a:ext cx="87" cy="87"/>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431595" name="Oval 43"/>
            <p:cNvSpPr>
              <a:spLocks noChangeArrowheads="1"/>
            </p:cNvSpPr>
            <p:nvPr/>
          </p:nvSpPr>
          <p:spPr bwMode="auto">
            <a:xfrm>
              <a:off x="1542" y="1651"/>
              <a:ext cx="87" cy="87"/>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431596" name="Oval 44"/>
            <p:cNvSpPr>
              <a:spLocks noChangeArrowheads="1"/>
            </p:cNvSpPr>
            <p:nvPr/>
          </p:nvSpPr>
          <p:spPr bwMode="auto">
            <a:xfrm>
              <a:off x="616" y="1995"/>
              <a:ext cx="87" cy="87"/>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431597" name="Oval 45"/>
            <p:cNvSpPr>
              <a:spLocks noChangeArrowheads="1"/>
            </p:cNvSpPr>
            <p:nvPr/>
          </p:nvSpPr>
          <p:spPr bwMode="auto">
            <a:xfrm>
              <a:off x="771" y="1123"/>
              <a:ext cx="87" cy="87"/>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431598" name="Oval 46"/>
            <p:cNvSpPr>
              <a:spLocks noChangeArrowheads="1"/>
            </p:cNvSpPr>
            <p:nvPr/>
          </p:nvSpPr>
          <p:spPr bwMode="auto">
            <a:xfrm>
              <a:off x="1701" y="2018"/>
              <a:ext cx="87" cy="88"/>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431599" name="Oval 47"/>
            <p:cNvSpPr>
              <a:spLocks noChangeArrowheads="1"/>
            </p:cNvSpPr>
            <p:nvPr/>
          </p:nvSpPr>
          <p:spPr bwMode="auto">
            <a:xfrm>
              <a:off x="1587" y="1032"/>
              <a:ext cx="87" cy="87"/>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aphicFrame>
          <p:nvGraphicFramePr>
            <p:cNvPr id="1431602" name="Object 50"/>
            <p:cNvGraphicFramePr>
              <a:graphicFrameLocks noChangeAspect="1"/>
            </p:cNvGraphicFramePr>
            <p:nvPr/>
          </p:nvGraphicFramePr>
          <p:xfrm>
            <a:off x="1746" y="689"/>
            <a:ext cx="187" cy="268"/>
          </p:xfrm>
          <a:graphic>
            <a:graphicData uri="http://schemas.openxmlformats.org/presentationml/2006/ole">
              <mc:AlternateContent xmlns:mc="http://schemas.openxmlformats.org/markup-compatibility/2006">
                <mc:Choice xmlns:v="urn:schemas-microsoft-com:vml" Requires="v">
                  <p:oleObj name="Equation" r:id="rId24" imgW="164880" imgH="228600" progId="Equation.3">
                    <p:embed/>
                  </p:oleObj>
                </mc:Choice>
                <mc:Fallback>
                  <p:oleObj name="Equation" r:id="rId24" imgW="164880" imgH="22860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6" y="689"/>
                          <a:ext cx="187" cy="26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431616" name="Line 64"/>
            <p:cNvSpPr>
              <a:spLocks noChangeShapeType="1"/>
            </p:cNvSpPr>
            <p:nvPr/>
          </p:nvSpPr>
          <p:spPr bwMode="auto">
            <a:xfrm flipV="1">
              <a:off x="1224" y="1032"/>
              <a:ext cx="567" cy="596"/>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1431618" name="Object 66"/>
            <p:cNvGraphicFramePr>
              <a:graphicFrameLocks noChangeAspect="1"/>
            </p:cNvGraphicFramePr>
            <p:nvPr/>
          </p:nvGraphicFramePr>
          <p:xfrm>
            <a:off x="1497" y="1344"/>
            <a:ext cx="245" cy="289"/>
          </p:xfrm>
          <a:graphic>
            <a:graphicData uri="http://schemas.openxmlformats.org/presentationml/2006/ole">
              <mc:AlternateContent xmlns:mc="http://schemas.openxmlformats.org/markup-compatibility/2006">
                <mc:Choice xmlns:v="urn:schemas-microsoft-com:vml" Requires="v">
                  <p:oleObj name="Equation" r:id="rId26" imgW="177480" imgH="241200" progId="Equation.3">
                    <p:embed/>
                  </p:oleObj>
                </mc:Choice>
                <mc:Fallback>
                  <p:oleObj name="Equation" r:id="rId26" imgW="177480" imgH="24120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497" y="1344"/>
                          <a:ext cx="245" cy="289"/>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B2B2B2"/>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431619" name="Freeform 67"/>
            <p:cNvSpPr>
              <a:spLocks/>
            </p:cNvSpPr>
            <p:nvPr/>
          </p:nvSpPr>
          <p:spPr bwMode="auto">
            <a:xfrm>
              <a:off x="1406" y="1445"/>
              <a:ext cx="94" cy="183"/>
            </a:xfrm>
            <a:custGeom>
              <a:avLst/>
              <a:gdLst>
                <a:gd name="T0" fmla="*/ 0 w 94"/>
                <a:gd name="T1" fmla="*/ 0 h 181"/>
                <a:gd name="T2" fmla="*/ 79 w 94"/>
                <a:gd name="T3" fmla="*/ 64 h 181"/>
                <a:gd name="T4" fmla="*/ 88 w 94"/>
                <a:gd name="T5" fmla="*/ 181 h 181"/>
              </a:gdLst>
              <a:ahLst/>
              <a:cxnLst>
                <a:cxn ang="0">
                  <a:pos x="T0" y="T1"/>
                </a:cxn>
                <a:cxn ang="0">
                  <a:pos x="T2" y="T3"/>
                </a:cxn>
                <a:cxn ang="0">
                  <a:pos x="T4" y="T5"/>
                </a:cxn>
              </a:cxnLst>
              <a:rect l="0" t="0" r="r" b="b"/>
              <a:pathLst>
                <a:path w="94" h="181">
                  <a:moveTo>
                    <a:pt x="0" y="0"/>
                  </a:moveTo>
                  <a:cubicBezTo>
                    <a:pt x="13" y="11"/>
                    <a:pt x="64" y="34"/>
                    <a:pt x="79" y="64"/>
                  </a:cubicBezTo>
                  <a:cubicBezTo>
                    <a:pt x="94" y="94"/>
                    <a:pt x="86" y="157"/>
                    <a:pt x="88" y="181"/>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spTree>
    <p:extLst>
      <p:ext uri="{BB962C8B-B14F-4D97-AF65-F5344CB8AC3E}">
        <p14:creationId xmlns:p14="http://schemas.microsoft.com/office/powerpoint/2010/main" val="130893385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灯片编号占位符 5"/>
          <p:cNvSpPr>
            <a:spLocks noGrp="1"/>
          </p:cNvSpPr>
          <p:nvPr>
            <p:ph type="sldNum" sz="quarter" idx="12"/>
          </p:nvPr>
        </p:nvSpPr>
        <p:spPr/>
        <p:txBody>
          <a:bodyPr/>
          <a:lstStyle/>
          <a:p>
            <a:fld id="{65542B19-970A-42E1-9E7B-EB70EEC84224}" type="slidenum">
              <a:rPr lang="en-US" altLang="zh-CN">
                <a:solidFill>
                  <a:srgbClr val="000000"/>
                </a:solidFill>
              </a:rPr>
              <a:pPr/>
              <a:t>16</a:t>
            </a:fld>
            <a:endParaRPr lang="en-US" altLang="zh-CN">
              <a:solidFill>
                <a:srgbClr val="000000"/>
              </a:solidFill>
            </a:endParaRPr>
          </a:p>
        </p:txBody>
      </p:sp>
      <p:sp>
        <p:nvSpPr>
          <p:cNvPr id="1259522" name="Rectangle 2"/>
          <p:cNvSpPr>
            <a:spLocks noGrp="1" noChangeArrowheads="1"/>
          </p:cNvSpPr>
          <p:nvPr>
            <p:ph type="title"/>
          </p:nvPr>
        </p:nvSpPr>
        <p:spPr>
          <a:xfrm>
            <a:off x="914400" y="304800"/>
            <a:ext cx="7391400" cy="423863"/>
          </a:xfrm>
        </p:spPr>
        <p:txBody>
          <a:bodyPr/>
          <a:lstStyle/>
          <a:p>
            <a:r>
              <a:rPr lang="en-US" altLang="zh-CN" sz="2800" u="sng">
                <a:solidFill>
                  <a:schemeClr val="tx1"/>
                </a:solidFill>
                <a:latin typeface="Tahoma" panose="020B0604030504040204" pitchFamily="34" charset="0"/>
                <a:ea typeface="宋体" panose="02010600030101010101" pitchFamily="2" charset="-122"/>
              </a:rPr>
              <a:t>The subtle symmetry breaking pattern</a:t>
            </a:r>
          </a:p>
        </p:txBody>
      </p:sp>
      <p:sp>
        <p:nvSpPr>
          <p:cNvPr id="1259523" name="Text Box 3"/>
          <p:cNvSpPr txBox="1">
            <a:spLocks noChangeArrowheads="1"/>
          </p:cNvSpPr>
          <p:nvPr/>
        </p:nvSpPr>
        <p:spPr bwMode="auto">
          <a:xfrm>
            <a:off x="4830763" y="2162175"/>
            <a:ext cx="381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200" b="1">
                <a:solidFill>
                  <a:srgbClr val="0000CC"/>
                </a:solidFill>
                <a:latin typeface="Tahoma" panose="020B0604030504040204" pitchFamily="34" charset="0"/>
              </a:rPr>
              <a:t> Independent</a:t>
            </a:r>
            <a:r>
              <a:rPr lang="en-US" altLang="zh-CN" sz="2200">
                <a:solidFill>
                  <a:srgbClr val="0000CC"/>
                </a:solidFill>
                <a:latin typeface="Tahoma" panose="020B0604030504040204" pitchFamily="34" charset="0"/>
              </a:rPr>
              <a:t> orbital and spin rotational symmetries.</a:t>
            </a:r>
            <a:endParaRPr lang="en-US" altLang="zh-CN" sz="2200">
              <a:solidFill>
                <a:srgbClr val="000000"/>
              </a:solidFill>
              <a:latin typeface="Tahoma" panose="020B0604030504040204" pitchFamily="34" charset="0"/>
            </a:endParaRPr>
          </a:p>
        </p:txBody>
      </p:sp>
      <p:grpSp>
        <p:nvGrpSpPr>
          <p:cNvPr id="1259524" name="Group 4"/>
          <p:cNvGrpSpPr>
            <a:grpSpLocks/>
          </p:cNvGrpSpPr>
          <p:nvPr/>
        </p:nvGrpSpPr>
        <p:grpSpPr bwMode="auto">
          <a:xfrm>
            <a:off x="487363" y="2162175"/>
            <a:ext cx="3830637" cy="762000"/>
            <a:chOff x="240" y="1344"/>
            <a:chExt cx="2413" cy="480"/>
          </a:xfrm>
        </p:grpSpPr>
        <mc:AlternateContent xmlns:mc="http://schemas.openxmlformats.org/markup-compatibility/2006" xmlns:a14="http://schemas.microsoft.com/office/drawing/2010/main">
          <mc:Choice Requires="a14">
            <p:graphicFrame>
              <p:nvGraphicFramePr>
                <p:cNvPr id="1259525" name="Object 5"/>
                <p:cNvGraphicFramePr>
                  <a:graphicFrameLocks noChangeAspect="1"/>
                </p:cNvGraphicFramePr>
                <p:nvPr/>
              </p:nvGraphicFramePr>
              <p:xfrm>
                <a:off x="431" y="1344"/>
                <a:ext cx="172" cy="259"/>
              </p:xfrm>
              <a:graphic>
                <a:graphicData uri="http://schemas.openxmlformats.org/presentationml/2006/ole">
                  <mc:AlternateContent>
                    <mc:Choice xmlns:v="urn:schemas-microsoft-com:vml" Requires="v">
                      <p:oleObj name="Equation" r:id="rId3" imgW="139680" imgH="215640" progId="Equation.3">
                        <p:embed/>
                      </p:oleObj>
                    </mc:Choice>
                    <mc:Fallback>
                      <p:oleObj name="Equation" r:id="rId3" imgW="139680" imgH="215640" progId="Equation.3">
                        <p:embed/>
                        <p:pic>
                          <p:nvPicPr>
                            <p:cNvPr id="0" name=""/>
                            <p:cNvPicPr>
                              <a:picLocks noChangeAspect="1" noChangeArrowheads="1"/>
                            </p:cNvPicPr>
                            <p:nvPr/>
                          </p:nvPicPr>
                          <p:blipFill>
                            <a:blip r:embed="rId4">
                              <a:extLst>
                                <a:ext uri="{28A0092B-C50C-407E-A947-70E740481C1C}">
                                  <a14:useLocalDpi val="0"/>
                                </a:ext>
                              </a:extLst>
                            </a:blip>
                            <a:srcRect/>
                            <a:stretch>
                              <a:fillRect/>
                            </a:stretch>
                          </p:blipFill>
                          <p:spPr bwMode="auto">
                            <a:xfrm>
                              <a:off x="431" y="1344"/>
                              <a:ext cx="172" cy="259"/>
                            </a:xfrm>
                            <a:prstGeom prst="rect">
                              <a:avLst/>
                            </a:prstGeom>
                            <a:noFill/>
                            <a:ln>
                              <a:noFill/>
                            </a:ln>
                            <a:effectLst/>
                            <a:extLst>
                              <a:ext uri="{909E8E84-426E-40DD-AFC4-6F175D3DCCD1}">
                                <a14:hiddenFill>
                                  <a:solidFill>
                                    <a:srgbClr val="FFFF99"/>
                                  </a:solidFill>
                                </a14:hiddenFill>
                              </a:ext>
                              <a:ext uri="{91240B29-F687-4F45-9708-019B960494DF}">
                                <a14:hiddenLine w="9525">
                                  <a:solidFill>
                                    <a:srgbClr val="008080"/>
                                  </a:solidFill>
                                  <a:prstDash val="dash"/>
                                  <a:miter lim="800000"/>
                                  <a:headEnd/>
                                  <a:tailEnd/>
                                </a14:hiddenLine>
                              </a:ext>
                              <a:ext uri="{AF507438-7753-43E0-B8FC-AC1667EBCBE1}">
                                <a14:hiddenEffects>
                                  <a:effectLst>
                                    <a:outerShdw dist="107763" dir="2700000" algn="ctr" rotWithShape="0">
                                      <a:schemeClr val="bg2">
                                        <a:alpha val="50000"/>
                                      </a:schemeClr>
                                    </a:outerShdw>
                                  </a:effectLst>
                                </a14:hiddenEffects>
                              </a:ext>
                            </a:extLst>
                          </p:spPr>
                        </p:pic>
                      </p:oleObj>
                    </mc:Fallback>
                  </mc:AlternateContent>
                </a:graphicData>
              </a:graphic>
            </p:graphicFrame>
          </mc:Choice>
          <mc:Fallback xmlns="">
            <p:graphicFrame>
              <p:nvGraphicFramePr>
                <p:cNvPr id="1259525" name="Object 5"/>
                <p:cNvGraphicFramePr>
                  <a:graphicFrameLocks noChangeAspect="1"/>
                </p:cNvGraphicFramePr>
                <p:nvPr/>
              </p:nvGraphicFramePr>
              <p:xfrm>
                <a:off x="431" y="1344"/>
                <a:ext cx="172" cy="259"/>
              </p:xfrm>
              <a:graphic>
                <a:graphicData uri="http://schemas.openxmlformats.org/presentationml/2006/ole">
                  <mc:AlternateContent>
                    <mc:Choice xmlns:v="urn:schemas-microsoft-com:vml" Requires="v">
                      <p:oleObj name="Equation" r:id="rId5" imgW="139680" imgH="215640" progId="Equation.3">
                        <p:embed/>
                      </p:oleObj>
                    </mc:Choice>
                    <mc:Fallback>
                      <p:oleObj name="Equation" r:id="rId5" imgW="13968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 y="1344"/>
                              <a:ext cx="172" cy="25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mc:Fallback>
        </mc:AlternateContent>
        <p:sp>
          <p:nvSpPr>
            <p:cNvPr id="1259526" name="Text Box 6"/>
            <p:cNvSpPr txBox="1">
              <a:spLocks noChangeArrowheads="1"/>
            </p:cNvSpPr>
            <p:nvPr/>
          </p:nvSpPr>
          <p:spPr bwMode="auto">
            <a:xfrm>
              <a:off x="240" y="1344"/>
              <a:ext cx="2413"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zh-CN" sz="2200" dirty="0">
                  <a:solidFill>
                    <a:srgbClr val="0000CC"/>
                  </a:solidFill>
                  <a:latin typeface="Tahoma" panose="020B0604030504040204" pitchFamily="34" charset="0"/>
                </a:rPr>
                <a:t>     is conserved, but        are not separately conserved.</a:t>
              </a:r>
            </a:p>
          </p:txBody>
        </p:sp>
        <mc:AlternateContent xmlns:mc="http://schemas.openxmlformats.org/markup-compatibility/2006" xmlns:a14="http://schemas.microsoft.com/office/drawing/2010/main">
          <mc:Choice Requires="a14">
            <p:sp>
              <p:nvSpPr>
                <p:cNvPr id="1259527" name="Object 7"/>
                <p:cNvSpPr txBox="1"/>
                <p:nvPr/>
              </p:nvSpPr>
              <p:spPr bwMode="auto">
                <a:xfrm>
                  <a:off x="2030" y="1344"/>
                  <a:ext cx="414" cy="28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sz="2000" i="1">
                                <a:solidFill>
                                  <a:srgbClr val="000000"/>
                                </a:solidFill>
                                <a:latin typeface="Cambria Math" panose="02040503050406030204" pitchFamily="18" charset="0"/>
                              </a:rPr>
                            </m:ctrlPr>
                          </m:accPr>
                          <m:e>
                            <m:r>
                              <a:rPr lang="zh-CN" altLang="en-US" sz="2000" i="1">
                                <a:solidFill>
                                  <a:srgbClr val="000000"/>
                                </a:solidFill>
                                <a:latin typeface="Cambria Math" panose="02040503050406030204" pitchFamily="18" charset="0"/>
                              </a:rPr>
                              <m:t>𝐿</m:t>
                            </m:r>
                          </m:e>
                        </m:acc>
                        <m:r>
                          <a:rPr lang="zh-CN" altLang="en-US" sz="2000" i="1">
                            <a:solidFill>
                              <a:srgbClr val="000000"/>
                            </a:solidFill>
                            <a:latin typeface="Cambria Math" panose="02040503050406030204" pitchFamily="18" charset="0"/>
                          </a:rPr>
                          <m:t>,</m:t>
                        </m:r>
                        <m:acc>
                          <m:accPr>
                            <m:chr m:val="⃗"/>
                            <m:ctrlPr>
                              <a:rPr lang="zh-CN" altLang="en-US" sz="2000" i="1">
                                <a:solidFill>
                                  <a:srgbClr val="000000"/>
                                </a:solidFill>
                                <a:latin typeface="Cambria Math" panose="02040503050406030204" pitchFamily="18" charset="0"/>
                              </a:rPr>
                            </m:ctrlPr>
                          </m:accPr>
                          <m:e>
                            <m:r>
                              <a:rPr lang="zh-CN" altLang="en-US" sz="2000" i="1">
                                <a:solidFill>
                                  <a:srgbClr val="000000"/>
                                </a:solidFill>
                                <a:latin typeface="Cambria Math" panose="02040503050406030204" pitchFamily="18" charset="0"/>
                              </a:rPr>
                              <m:t>𝑆</m:t>
                            </m:r>
                          </m:e>
                        </m:acc>
                      </m:oMath>
                    </m:oMathPara>
                  </a14:m>
                  <a:endParaRPr lang="zh-CN" altLang="en-US" sz="2000" dirty="0"/>
                </a:p>
              </p:txBody>
            </p:sp>
          </mc:Choice>
          <mc:Fallback xmlns="">
            <p:sp>
              <p:nvSpPr>
                <p:cNvPr id="1259527" name="Object 7"/>
                <p:cNvSpPr txBox="1">
                  <a:spLocks noRot="1" noChangeAspect="1" noMove="1" noResize="1" noEditPoints="1" noAdjustHandles="1" noChangeArrowheads="1" noChangeShapeType="1" noTextEdit="1"/>
                </p:cNvSpPr>
                <p:nvPr/>
              </p:nvSpPr>
              <p:spPr bwMode="auto">
                <a:xfrm>
                  <a:off x="2030" y="1344"/>
                  <a:ext cx="414" cy="287"/>
                </a:xfrm>
                <a:prstGeom prst="rect">
                  <a:avLst/>
                </a:prstGeom>
                <a:blipFill>
                  <a:blip r:embed="rId7"/>
                  <a:stretch>
                    <a:fillRect t="-16216" r="-36111"/>
                  </a:stretch>
                </a:blipFill>
                <a:ln>
                  <a:noFill/>
                </a:ln>
                <a:effectLst/>
              </p:spPr>
              <p:txBody>
                <a:bodyPr/>
                <a:lstStyle/>
                <a:p>
                  <a:r>
                    <a:rPr lang="zh-CN" altLang="en-US">
                      <a:noFill/>
                    </a:rPr>
                    <a:t> </a:t>
                  </a:r>
                </a:p>
              </p:txBody>
            </p:sp>
          </mc:Fallback>
        </mc:AlternateContent>
      </p:grpSp>
      <p:grpSp>
        <p:nvGrpSpPr>
          <p:cNvPr id="1259528" name="Group 8"/>
          <p:cNvGrpSpPr>
            <a:grpSpLocks/>
          </p:cNvGrpSpPr>
          <p:nvPr/>
        </p:nvGrpSpPr>
        <p:grpSpPr bwMode="auto">
          <a:xfrm>
            <a:off x="971550" y="3178175"/>
            <a:ext cx="2590800" cy="2590800"/>
            <a:chOff x="432" y="1968"/>
            <a:chExt cx="1632" cy="1632"/>
          </a:xfrm>
        </p:grpSpPr>
        <p:sp>
          <p:nvSpPr>
            <p:cNvPr id="1259529" name="Oval 9"/>
            <p:cNvSpPr>
              <a:spLocks noChangeArrowheads="1"/>
            </p:cNvSpPr>
            <p:nvPr/>
          </p:nvSpPr>
          <p:spPr bwMode="auto">
            <a:xfrm>
              <a:off x="432" y="1968"/>
              <a:ext cx="1631" cy="1632"/>
            </a:xfrm>
            <a:prstGeom prst="ellipse">
              <a:avLst/>
            </a:prstGeom>
            <a:noFill/>
            <a:ln w="38100"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259530" name="Oval 10"/>
            <p:cNvSpPr>
              <a:spLocks noChangeArrowheads="1"/>
            </p:cNvSpPr>
            <p:nvPr/>
          </p:nvSpPr>
          <p:spPr bwMode="auto">
            <a:xfrm>
              <a:off x="795" y="2318"/>
              <a:ext cx="905" cy="932"/>
            </a:xfrm>
            <a:prstGeom prst="ellipse">
              <a:avLst/>
            </a:prstGeom>
            <a:noFill/>
            <a:ln w="38100"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259531" name="Line 11"/>
            <p:cNvSpPr>
              <a:spLocks noChangeShapeType="1"/>
            </p:cNvSpPr>
            <p:nvPr/>
          </p:nvSpPr>
          <p:spPr bwMode="auto">
            <a:xfrm>
              <a:off x="545" y="2784"/>
              <a:ext cx="161"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32" name="Oval 12"/>
            <p:cNvSpPr>
              <a:spLocks noChangeArrowheads="1"/>
            </p:cNvSpPr>
            <p:nvPr/>
          </p:nvSpPr>
          <p:spPr bwMode="auto">
            <a:xfrm>
              <a:off x="622" y="2158"/>
              <a:ext cx="1274" cy="1283"/>
            </a:xfrm>
            <a:prstGeom prst="ellipse">
              <a:avLst/>
            </a:prstGeom>
            <a:noFill/>
            <a:ln w="9525" algn="ctr">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259533" name="Line 13"/>
            <p:cNvSpPr>
              <a:spLocks noChangeShapeType="1"/>
            </p:cNvSpPr>
            <p:nvPr/>
          </p:nvSpPr>
          <p:spPr bwMode="auto">
            <a:xfrm flipH="1">
              <a:off x="432" y="2765"/>
              <a:ext cx="8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34" name="Line 14"/>
            <p:cNvSpPr>
              <a:spLocks noChangeShapeType="1"/>
            </p:cNvSpPr>
            <p:nvPr/>
          </p:nvSpPr>
          <p:spPr bwMode="auto">
            <a:xfrm>
              <a:off x="1798" y="2736"/>
              <a:ext cx="160"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35" name="Line 15"/>
            <p:cNvSpPr>
              <a:spLocks noChangeShapeType="1"/>
            </p:cNvSpPr>
            <p:nvPr/>
          </p:nvSpPr>
          <p:spPr bwMode="auto">
            <a:xfrm>
              <a:off x="1268" y="2765"/>
              <a:ext cx="79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36" name="Line 16"/>
            <p:cNvSpPr>
              <a:spLocks noChangeShapeType="1"/>
            </p:cNvSpPr>
            <p:nvPr/>
          </p:nvSpPr>
          <p:spPr bwMode="auto">
            <a:xfrm flipV="1">
              <a:off x="1229" y="1968"/>
              <a:ext cx="0" cy="79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37" name="Line 17"/>
            <p:cNvSpPr>
              <a:spLocks noChangeShapeType="1"/>
            </p:cNvSpPr>
            <p:nvPr/>
          </p:nvSpPr>
          <p:spPr bwMode="auto">
            <a:xfrm>
              <a:off x="1229" y="2765"/>
              <a:ext cx="0" cy="83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38" name="Line 18"/>
            <p:cNvSpPr>
              <a:spLocks noChangeShapeType="1"/>
            </p:cNvSpPr>
            <p:nvPr/>
          </p:nvSpPr>
          <p:spPr bwMode="auto">
            <a:xfrm rot="-5400000">
              <a:off x="1168" y="2125"/>
              <a:ext cx="159"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39" name="Line 19"/>
            <p:cNvSpPr>
              <a:spLocks noChangeShapeType="1"/>
            </p:cNvSpPr>
            <p:nvPr/>
          </p:nvSpPr>
          <p:spPr bwMode="auto">
            <a:xfrm rot="5400000" flipV="1">
              <a:off x="1167" y="3414"/>
              <a:ext cx="161"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40" name="Line 20"/>
            <p:cNvSpPr>
              <a:spLocks noChangeShapeType="1"/>
            </p:cNvSpPr>
            <p:nvPr/>
          </p:nvSpPr>
          <p:spPr bwMode="auto">
            <a:xfrm flipV="1">
              <a:off x="1229" y="2461"/>
              <a:ext cx="341" cy="3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41" name="Line 21"/>
            <p:cNvSpPr>
              <a:spLocks noChangeShapeType="1"/>
            </p:cNvSpPr>
            <p:nvPr/>
          </p:nvSpPr>
          <p:spPr bwMode="auto">
            <a:xfrm flipH="1">
              <a:off x="1343" y="2544"/>
              <a:ext cx="114" cy="114"/>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42" name="Line 22"/>
            <p:cNvSpPr>
              <a:spLocks noChangeShapeType="1"/>
            </p:cNvSpPr>
            <p:nvPr/>
          </p:nvSpPr>
          <p:spPr bwMode="auto">
            <a:xfrm flipH="1">
              <a:off x="888" y="2765"/>
              <a:ext cx="341" cy="3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43" name="Line 23"/>
            <p:cNvSpPr>
              <a:spLocks noChangeShapeType="1"/>
            </p:cNvSpPr>
            <p:nvPr/>
          </p:nvSpPr>
          <p:spPr bwMode="auto">
            <a:xfrm flipV="1">
              <a:off x="991" y="2861"/>
              <a:ext cx="113" cy="115"/>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44" name="Line 24"/>
            <p:cNvSpPr>
              <a:spLocks noChangeShapeType="1"/>
            </p:cNvSpPr>
            <p:nvPr/>
          </p:nvSpPr>
          <p:spPr bwMode="auto">
            <a:xfrm flipH="1" flipV="1">
              <a:off x="926" y="2461"/>
              <a:ext cx="303" cy="3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45" name="Line 25"/>
            <p:cNvSpPr>
              <a:spLocks noChangeShapeType="1"/>
            </p:cNvSpPr>
            <p:nvPr/>
          </p:nvSpPr>
          <p:spPr bwMode="auto">
            <a:xfrm>
              <a:off x="1008" y="2544"/>
              <a:ext cx="114" cy="114"/>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46" name="Line 26"/>
            <p:cNvSpPr>
              <a:spLocks noChangeShapeType="1"/>
            </p:cNvSpPr>
            <p:nvPr/>
          </p:nvSpPr>
          <p:spPr bwMode="auto">
            <a:xfrm>
              <a:off x="1229" y="2765"/>
              <a:ext cx="341" cy="37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47" name="Line 27"/>
            <p:cNvSpPr>
              <a:spLocks noChangeShapeType="1"/>
            </p:cNvSpPr>
            <p:nvPr/>
          </p:nvSpPr>
          <p:spPr bwMode="auto">
            <a:xfrm flipH="1" flipV="1">
              <a:off x="1327" y="2871"/>
              <a:ext cx="113" cy="153"/>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sp>
        <p:nvSpPr>
          <p:cNvPr id="1259548" name="Oval 28"/>
          <p:cNvSpPr>
            <a:spLocks noChangeArrowheads="1"/>
          </p:cNvSpPr>
          <p:nvPr/>
        </p:nvSpPr>
        <p:spPr bwMode="auto">
          <a:xfrm>
            <a:off x="5649913" y="3254375"/>
            <a:ext cx="2438400" cy="2406650"/>
          </a:xfrm>
          <a:prstGeom prst="ellipse">
            <a:avLst/>
          </a:prstGeom>
          <a:noFill/>
          <a:ln w="38100"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pSp>
        <p:nvGrpSpPr>
          <p:cNvPr id="1259549" name="Group 29"/>
          <p:cNvGrpSpPr>
            <a:grpSpLocks/>
          </p:cNvGrpSpPr>
          <p:nvPr/>
        </p:nvGrpSpPr>
        <p:grpSpPr bwMode="auto">
          <a:xfrm>
            <a:off x="6697663" y="4076700"/>
            <a:ext cx="287337" cy="765175"/>
            <a:chOff x="1296" y="2208"/>
            <a:chExt cx="176" cy="482"/>
          </a:xfrm>
        </p:grpSpPr>
        <p:sp>
          <p:nvSpPr>
            <p:cNvPr id="1259550" name="Line 30"/>
            <p:cNvSpPr>
              <a:spLocks noChangeShapeType="1"/>
            </p:cNvSpPr>
            <p:nvPr/>
          </p:nvSpPr>
          <p:spPr bwMode="auto">
            <a:xfrm flipV="1">
              <a:off x="1296" y="2208"/>
              <a:ext cx="0" cy="48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51" name="Line 31"/>
            <p:cNvSpPr>
              <a:spLocks noChangeShapeType="1"/>
            </p:cNvSpPr>
            <p:nvPr/>
          </p:nvSpPr>
          <p:spPr bwMode="auto">
            <a:xfrm flipV="1">
              <a:off x="1472" y="2208"/>
              <a:ext cx="0" cy="482"/>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grpSp>
        <p:nvGrpSpPr>
          <p:cNvPr id="1259552" name="Group 32"/>
          <p:cNvGrpSpPr>
            <a:grpSpLocks/>
          </p:cNvGrpSpPr>
          <p:nvPr/>
        </p:nvGrpSpPr>
        <p:grpSpPr bwMode="auto">
          <a:xfrm>
            <a:off x="914400" y="990600"/>
            <a:ext cx="7086600" cy="931863"/>
            <a:chOff x="576" y="624"/>
            <a:chExt cx="4464" cy="587"/>
          </a:xfrm>
        </p:grpSpPr>
        <p:sp>
          <p:nvSpPr>
            <p:cNvPr id="1259553" name="AutoShape 33"/>
            <p:cNvSpPr>
              <a:spLocks noChangeArrowheads="1"/>
            </p:cNvSpPr>
            <p:nvPr/>
          </p:nvSpPr>
          <p:spPr bwMode="auto">
            <a:xfrm>
              <a:off x="576" y="624"/>
              <a:ext cx="4464" cy="576"/>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259554" name="Line 34"/>
            <p:cNvSpPr>
              <a:spLocks noChangeShapeType="1"/>
            </p:cNvSpPr>
            <p:nvPr/>
          </p:nvSpPr>
          <p:spPr bwMode="auto">
            <a:xfrm>
              <a:off x="816" y="963"/>
              <a:ext cx="371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55" name="Oval 35"/>
            <p:cNvSpPr>
              <a:spLocks noChangeArrowheads="1"/>
            </p:cNvSpPr>
            <p:nvPr/>
          </p:nvSpPr>
          <p:spPr bwMode="auto">
            <a:xfrm>
              <a:off x="2556" y="926"/>
              <a:ext cx="94" cy="7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259556" name="Text Box 36"/>
            <p:cNvSpPr txBox="1">
              <a:spLocks noChangeArrowheads="1"/>
            </p:cNvSpPr>
            <p:nvPr/>
          </p:nvSpPr>
          <p:spPr bwMode="auto">
            <a:xfrm>
              <a:off x="864" y="720"/>
              <a:ext cx="1411"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a:solidFill>
                    <a:srgbClr val="000000"/>
                  </a:solidFill>
                  <a:latin typeface="Tahoma" panose="020B0604030504040204" pitchFamily="34" charset="0"/>
                </a:rPr>
                <a:t>SO coupling</a:t>
              </a:r>
            </a:p>
            <a:p>
              <a:pPr algn="ctr">
                <a:spcBef>
                  <a:spcPct val="50000"/>
                </a:spcBef>
              </a:pPr>
              <a:r>
                <a:rPr lang="en-US" altLang="zh-CN">
                  <a:solidFill>
                    <a:srgbClr val="000000"/>
                  </a:solidFill>
                  <a:latin typeface="Tahoma" panose="020B0604030504040204" pitchFamily="34" charset="0"/>
                </a:rPr>
                <a:t>ordered phase</a:t>
              </a:r>
            </a:p>
          </p:txBody>
        </p:sp>
        <p:sp>
          <p:nvSpPr>
            <p:cNvPr id="1259557" name="Text Box 37"/>
            <p:cNvSpPr txBox="1">
              <a:spLocks noChangeArrowheads="1"/>
            </p:cNvSpPr>
            <p:nvPr/>
          </p:nvSpPr>
          <p:spPr bwMode="auto">
            <a:xfrm>
              <a:off x="2832" y="720"/>
              <a:ext cx="1411"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zh-CN">
                <a:solidFill>
                  <a:srgbClr val="000000"/>
                </a:solidFill>
                <a:latin typeface="Tahoma" panose="020B0604030504040204" pitchFamily="34" charset="0"/>
              </a:endParaRPr>
            </a:p>
            <a:p>
              <a:pPr algn="ctr">
                <a:spcBef>
                  <a:spcPct val="50000"/>
                </a:spcBef>
              </a:pPr>
              <a:r>
                <a:rPr lang="en-US" altLang="zh-CN">
                  <a:solidFill>
                    <a:srgbClr val="000000"/>
                  </a:solidFill>
                  <a:latin typeface="Tahoma" panose="020B0604030504040204" pitchFamily="34" charset="0"/>
                </a:rPr>
                <a:t>disordered phase</a:t>
              </a:r>
            </a:p>
          </p:txBody>
        </p:sp>
        <mc:AlternateContent xmlns:mc="http://schemas.openxmlformats.org/markup-compatibility/2006" xmlns:a14="http://schemas.microsoft.com/office/drawing/2010/main">
          <mc:Choice Requires="a14">
            <p:sp>
              <p:nvSpPr>
                <p:cNvPr id="1259558" name="Object 38"/>
                <p:cNvSpPr txBox="1"/>
                <p:nvPr/>
              </p:nvSpPr>
              <p:spPr bwMode="auto">
                <a:xfrm>
                  <a:off x="4560" y="806"/>
                  <a:ext cx="338" cy="2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𝐹</m:t>
                            </m:r>
                          </m:e>
                          <m:sub>
                            <m:r>
                              <a:rPr lang="zh-CN" altLang="en-US" i="1">
                                <a:solidFill>
                                  <a:srgbClr val="000000"/>
                                </a:solidFill>
                                <a:latin typeface="Cambria Math" panose="02040503050406030204" pitchFamily="18" charset="0"/>
                              </a:rPr>
                              <m:t>1</m:t>
                            </m:r>
                          </m:sub>
                          <m:sup>
                            <m:r>
                              <a:rPr lang="zh-CN" altLang="en-US" i="1">
                                <a:solidFill>
                                  <a:srgbClr val="000000"/>
                                </a:solidFill>
                                <a:latin typeface="Cambria Math" panose="02040503050406030204" pitchFamily="18" charset="0"/>
                              </a:rPr>
                              <m:t>𝑎</m:t>
                            </m:r>
                          </m:sup>
                        </m:sSubSup>
                      </m:oMath>
                    </m:oMathPara>
                  </a14:m>
                  <a:endParaRPr lang="zh-CN" altLang="en-US"/>
                </a:p>
              </p:txBody>
            </p:sp>
          </mc:Choice>
          <mc:Fallback xmlns="">
            <p:sp>
              <p:nvSpPr>
                <p:cNvPr id="1259558" name="Object 38"/>
                <p:cNvSpPr txBox="1">
                  <a:spLocks noRot="1" noChangeAspect="1" noMove="1" noResize="1" noEditPoints="1" noAdjustHandles="1" noChangeArrowheads="1" noChangeShapeType="1" noTextEdit="1"/>
                </p:cNvSpPr>
                <p:nvPr/>
              </p:nvSpPr>
              <p:spPr bwMode="auto">
                <a:xfrm>
                  <a:off x="4560" y="806"/>
                  <a:ext cx="338" cy="275"/>
                </a:xfrm>
                <a:prstGeom prst="rect">
                  <a:avLst/>
                </a:prstGeom>
                <a:blipFill>
                  <a:blip r:embed="rId8"/>
                  <a:stretch>
                    <a:fillRect/>
                  </a:stretch>
                </a:blipFill>
                <a:ln>
                  <a:noFill/>
                </a:ln>
                <a:effectLst/>
              </p:spPr>
              <p:txBody>
                <a:bodyPr/>
                <a:lstStyle/>
                <a:p>
                  <a:r>
                    <a:rPr lang="zh-CN" altLang="en-US">
                      <a:noFill/>
                    </a:rPr>
                    <a:t> </a:t>
                  </a:r>
                </a:p>
              </p:txBody>
            </p:sp>
          </mc:Fallback>
        </mc:AlternateContent>
        <p:sp>
          <p:nvSpPr>
            <p:cNvPr id="1259559" name="Line 39"/>
            <p:cNvSpPr>
              <a:spLocks noChangeShapeType="1"/>
            </p:cNvSpPr>
            <p:nvPr/>
          </p:nvSpPr>
          <p:spPr bwMode="auto">
            <a:xfrm>
              <a:off x="2649" y="969"/>
              <a:ext cx="178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60" name="Line 40"/>
            <p:cNvSpPr>
              <a:spLocks noChangeShapeType="1"/>
            </p:cNvSpPr>
            <p:nvPr/>
          </p:nvSpPr>
          <p:spPr bwMode="auto">
            <a:xfrm>
              <a:off x="768" y="969"/>
              <a:ext cx="1787"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grpSp>
        <p:nvGrpSpPr>
          <p:cNvPr id="1259561" name="Group 41"/>
          <p:cNvGrpSpPr>
            <a:grpSpLocks/>
          </p:cNvGrpSpPr>
          <p:nvPr/>
        </p:nvGrpSpPr>
        <p:grpSpPr bwMode="auto">
          <a:xfrm>
            <a:off x="971550" y="3176588"/>
            <a:ext cx="2590800" cy="2590800"/>
            <a:chOff x="432" y="1968"/>
            <a:chExt cx="1632" cy="1632"/>
          </a:xfrm>
        </p:grpSpPr>
        <p:sp>
          <p:nvSpPr>
            <p:cNvPr id="1259562" name="Oval 42"/>
            <p:cNvSpPr>
              <a:spLocks noChangeArrowheads="1"/>
            </p:cNvSpPr>
            <p:nvPr/>
          </p:nvSpPr>
          <p:spPr bwMode="auto">
            <a:xfrm>
              <a:off x="433" y="1968"/>
              <a:ext cx="1631" cy="1632"/>
            </a:xfrm>
            <a:prstGeom prst="ellipse">
              <a:avLst/>
            </a:prstGeom>
            <a:noFill/>
            <a:ln w="38100"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259563" name="Oval 43"/>
            <p:cNvSpPr>
              <a:spLocks noChangeArrowheads="1"/>
            </p:cNvSpPr>
            <p:nvPr/>
          </p:nvSpPr>
          <p:spPr bwMode="auto">
            <a:xfrm>
              <a:off x="795" y="2318"/>
              <a:ext cx="905" cy="932"/>
            </a:xfrm>
            <a:prstGeom prst="ellipse">
              <a:avLst/>
            </a:prstGeom>
            <a:noFill/>
            <a:ln w="38100"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259564" name="Line 44"/>
            <p:cNvSpPr>
              <a:spLocks noChangeShapeType="1"/>
            </p:cNvSpPr>
            <p:nvPr/>
          </p:nvSpPr>
          <p:spPr bwMode="auto">
            <a:xfrm flipV="1">
              <a:off x="576" y="2784"/>
              <a:ext cx="144" cy="96"/>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65" name="Oval 45"/>
            <p:cNvSpPr>
              <a:spLocks noChangeArrowheads="1"/>
            </p:cNvSpPr>
            <p:nvPr/>
          </p:nvSpPr>
          <p:spPr bwMode="auto">
            <a:xfrm>
              <a:off x="622" y="2158"/>
              <a:ext cx="1274" cy="1283"/>
            </a:xfrm>
            <a:prstGeom prst="ellipse">
              <a:avLst/>
            </a:prstGeom>
            <a:noFill/>
            <a:ln w="9525" algn="ctr">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259566" name="Line 46"/>
            <p:cNvSpPr>
              <a:spLocks noChangeShapeType="1"/>
            </p:cNvSpPr>
            <p:nvPr/>
          </p:nvSpPr>
          <p:spPr bwMode="auto">
            <a:xfrm flipH="1">
              <a:off x="432" y="2765"/>
              <a:ext cx="8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67" name="Line 47"/>
            <p:cNvSpPr>
              <a:spLocks noChangeShapeType="1"/>
            </p:cNvSpPr>
            <p:nvPr/>
          </p:nvSpPr>
          <p:spPr bwMode="auto">
            <a:xfrm flipV="1">
              <a:off x="1776" y="2639"/>
              <a:ext cx="170" cy="97"/>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68" name="Line 48"/>
            <p:cNvSpPr>
              <a:spLocks noChangeShapeType="1"/>
            </p:cNvSpPr>
            <p:nvPr/>
          </p:nvSpPr>
          <p:spPr bwMode="auto">
            <a:xfrm>
              <a:off x="1268" y="2765"/>
              <a:ext cx="79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69" name="Line 49"/>
            <p:cNvSpPr>
              <a:spLocks noChangeShapeType="1"/>
            </p:cNvSpPr>
            <p:nvPr/>
          </p:nvSpPr>
          <p:spPr bwMode="auto">
            <a:xfrm flipV="1">
              <a:off x="1229" y="1968"/>
              <a:ext cx="0" cy="79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70" name="Line 50"/>
            <p:cNvSpPr>
              <a:spLocks noChangeShapeType="1"/>
            </p:cNvSpPr>
            <p:nvPr/>
          </p:nvSpPr>
          <p:spPr bwMode="auto">
            <a:xfrm>
              <a:off x="1229" y="2765"/>
              <a:ext cx="0" cy="83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71" name="Line 51"/>
            <p:cNvSpPr>
              <a:spLocks noChangeShapeType="1"/>
            </p:cNvSpPr>
            <p:nvPr/>
          </p:nvSpPr>
          <p:spPr bwMode="auto">
            <a:xfrm rot="5400000" flipH="1">
              <a:off x="1125" y="2085"/>
              <a:ext cx="140" cy="106"/>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72" name="Line 52"/>
            <p:cNvSpPr>
              <a:spLocks noChangeShapeType="1"/>
            </p:cNvSpPr>
            <p:nvPr/>
          </p:nvSpPr>
          <p:spPr bwMode="auto">
            <a:xfrm rot="5400000" flipV="1">
              <a:off x="1224" y="3336"/>
              <a:ext cx="144" cy="96"/>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73" name="Line 53"/>
            <p:cNvSpPr>
              <a:spLocks noChangeShapeType="1"/>
            </p:cNvSpPr>
            <p:nvPr/>
          </p:nvSpPr>
          <p:spPr bwMode="auto">
            <a:xfrm flipV="1">
              <a:off x="1229" y="2448"/>
              <a:ext cx="341" cy="3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74" name="Line 54"/>
            <p:cNvSpPr>
              <a:spLocks noChangeShapeType="1"/>
            </p:cNvSpPr>
            <p:nvPr/>
          </p:nvSpPr>
          <p:spPr bwMode="auto">
            <a:xfrm flipH="1">
              <a:off x="1470" y="2496"/>
              <a:ext cx="18" cy="192"/>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75" name="Line 55"/>
            <p:cNvSpPr>
              <a:spLocks noChangeShapeType="1"/>
            </p:cNvSpPr>
            <p:nvPr/>
          </p:nvSpPr>
          <p:spPr bwMode="auto">
            <a:xfrm flipH="1">
              <a:off x="888" y="2765"/>
              <a:ext cx="341" cy="3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76" name="Line 56"/>
            <p:cNvSpPr>
              <a:spLocks noChangeShapeType="1"/>
            </p:cNvSpPr>
            <p:nvPr/>
          </p:nvSpPr>
          <p:spPr bwMode="auto">
            <a:xfrm flipV="1">
              <a:off x="974" y="2805"/>
              <a:ext cx="34" cy="171"/>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77" name="Line 57"/>
            <p:cNvSpPr>
              <a:spLocks noChangeShapeType="1"/>
            </p:cNvSpPr>
            <p:nvPr/>
          </p:nvSpPr>
          <p:spPr bwMode="auto">
            <a:xfrm flipH="1" flipV="1">
              <a:off x="926" y="2461"/>
              <a:ext cx="303" cy="3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78" name="Line 58"/>
            <p:cNvSpPr>
              <a:spLocks noChangeShapeType="1"/>
            </p:cNvSpPr>
            <p:nvPr/>
          </p:nvSpPr>
          <p:spPr bwMode="auto">
            <a:xfrm>
              <a:off x="1229" y="2765"/>
              <a:ext cx="341" cy="37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79" name="Line 59"/>
            <p:cNvSpPr>
              <a:spLocks noChangeShapeType="1"/>
            </p:cNvSpPr>
            <p:nvPr/>
          </p:nvSpPr>
          <p:spPr bwMode="auto">
            <a:xfrm flipH="1" flipV="1">
              <a:off x="1248" y="3024"/>
              <a:ext cx="192"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9580" name="Line 60"/>
            <p:cNvSpPr>
              <a:spLocks noChangeShapeType="1"/>
            </p:cNvSpPr>
            <p:nvPr/>
          </p:nvSpPr>
          <p:spPr bwMode="auto">
            <a:xfrm>
              <a:off x="1008" y="2530"/>
              <a:ext cx="144"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mc:AlternateContent xmlns:mc="http://schemas.openxmlformats.org/markup-compatibility/2006" xmlns:a14="http://schemas.microsoft.com/office/drawing/2010/main">
        <mc:Choice Requires="a14">
          <p:sp>
            <p:nvSpPr>
              <p:cNvPr id="1259581" name="Object 61"/>
              <p:cNvSpPr txBox="1"/>
              <p:nvPr/>
            </p:nvSpPr>
            <p:spPr bwMode="auto">
              <a:xfrm>
                <a:off x="3965575" y="4241800"/>
                <a:ext cx="1219200" cy="41116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𝐽</m:t>
                          </m:r>
                        </m:e>
                      </m:acc>
                      <m:r>
                        <a:rPr lang="zh-CN" altLang="en-US" i="1">
                          <a:solidFill>
                            <a:srgbClr val="000000"/>
                          </a:solidFill>
                          <a:latin typeface="Cambria Math" panose="02040503050406030204" pitchFamily="18" charset="0"/>
                        </a:rPr>
                        <m:t>=</m:t>
                      </m:r>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𝐿</m:t>
                          </m:r>
                        </m:e>
                      </m:acc>
                      <m:r>
                        <a:rPr lang="zh-CN" altLang="en-US" i="1">
                          <a:solidFill>
                            <a:srgbClr val="000000"/>
                          </a:solidFill>
                          <a:latin typeface="Cambria Math" panose="02040503050406030204" pitchFamily="18" charset="0"/>
                        </a:rPr>
                        <m:t>+</m:t>
                      </m:r>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𝑆</m:t>
                          </m:r>
                        </m:e>
                      </m:acc>
                    </m:oMath>
                  </m:oMathPara>
                </a14:m>
                <a:endParaRPr lang="zh-CN" altLang="en-US" dirty="0"/>
              </a:p>
            </p:txBody>
          </p:sp>
        </mc:Choice>
        <mc:Fallback xmlns="">
          <p:sp>
            <p:nvSpPr>
              <p:cNvPr id="1259581" name="Object 61"/>
              <p:cNvSpPr txBox="1">
                <a:spLocks noRot="1" noChangeAspect="1" noMove="1" noResize="1" noEditPoints="1" noAdjustHandles="1" noChangeArrowheads="1" noChangeShapeType="1" noTextEdit="1"/>
              </p:cNvSpPr>
              <p:nvPr/>
            </p:nvSpPr>
            <p:spPr bwMode="auto">
              <a:xfrm>
                <a:off x="3965575" y="4241800"/>
                <a:ext cx="1219200" cy="411163"/>
              </a:xfrm>
              <a:prstGeom prst="rect">
                <a:avLst/>
              </a:prstGeom>
              <a:blipFill>
                <a:blip r:embed="rId9"/>
                <a:stretch>
                  <a:fillRect l="-1000" t="-20896" r="-14500" b="-8955"/>
                </a:stretch>
              </a:blipFill>
              <a:ln>
                <a:noFill/>
              </a:ln>
              <a:effectLst/>
            </p:spPr>
            <p:txBody>
              <a:bodyPr/>
              <a:lstStyle/>
              <a:p>
                <a:r>
                  <a:rPr lang="zh-CN" altLang="en-US">
                    <a:noFill/>
                  </a:rPr>
                  <a:t> </a:t>
                </a:r>
              </a:p>
            </p:txBody>
          </p:sp>
        </mc:Fallback>
      </mc:AlternateContent>
      <p:sp>
        <p:nvSpPr>
          <p:cNvPr id="1259582" name="Text Box 62"/>
          <p:cNvSpPr txBox="1">
            <a:spLocks noChangeArrowheads="1"/>
          </p:cNvSpPr>
          <p:nvPr/>
        </p:nvSpPr>
        <p:spPr bwMode="auto">
          <a:xfrm>
            <a:off x="468313" y="6057900"/>
            <a:ext cx="70215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zh-CN" altLang="en-US" sz="2200">
                <a:solidFill>
                  <a:srgbClr val="0000CC"/>
                </a:solidFill>
                <a:latin typeface="Tahoma" panose="020B0604030504040204" pitchFamily="34" charset="0"/>
              </a:rPr>
              <a:t> </a:t>
            </a:r>
            <a:r>
              <a:rPr lang="en-US" altLang="zh-CN" sz="2200" b="1">
                <a:solidFill>
                  <a:srgbClr val="0000CC"/>
                </a:solidFill>
                <a:latin typeface="Tahoma" panose="020B0604030504040204" pitchFamily="34" charset="0"/>
              </a:rPr>
              <a:t>Relative spin-orbit</a:t>
            </a:r>
            <a:r>
              <a:rPr lang="en-US" altLang="zh-CN" sz="2200">
                <a:solidFill>
                  <a:srgbClr val="0000CC"/>
                </a:solidFill>
                <a:latin typeface="Tahoma" panose="020B0604030504040204" pitchFamily="34" charset="0"/>
              </a:rPr>
              <a:t> symmetry breaking.</a:t>
            </a:r>
          </a:p>
        </p:txBody>
      </p:sp>
      <p:sp>
        <p:nvSpPr>
          <p:cNvPr id="1259583" name="Rectangle 63"/>
          <p:cNvSpPr>
            <a:spLocks noChangeArrowheads="1"/>
          </p:cNvSpPr>
          <p:nvPr/>
        </p:nvSpPr>
        <p:spPr bwMode="auto">
          <a:xfrm>
            <a:off x="3636963" y="4868863"/>
            <a:ext cx="20510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600">
                <a:solidFill>
                  <a:srgbClr val="000000"/>
                </a:solidFill>
                <a:latin typeface="Tahoma" panose="020B0604030504040204" pitchFamily="34" charset="0"/>
              </a:rPr>
              <a:t>Leggett, Rev. Mod. Phys </a:t>
            </a:r>
            <a:r>
              <a:rPr lang="en-US" altLang="zh-CN" sz="1600" b="1">
                <a:solidFill>
                  <a:srgbClr val="000000"/>
                </a:solidFill>
                <a:latin typeface="Tahoma" panose="020B0604030504040204" pitchFamily="34" charset="0"/>
              </a:rPr>
              <a:t>47</a:t>
            </a:r>
            <a:r>
              <a:rPr lang="en-US" altLang="zh-CN" sz="1600">
                <a:solidFill>
                  <a:srgbClr val="000000"/>
                </a:solidFill>
                <a:latin typeface="Tahoma" panose="020B0604030504040204" pitchFamily="34" charset="0"/>
              </a:rPr>
              <a:t>, 331 (1975)</a:t>
            </a:r>
          </a:p>
        </p:txBody>
      </p:sp>
    </p:spTree>
    <p:extLst>
      <p:ext uri="{BB962C8B-B14F-4D97-AF65-F5344CB8AC3E}">
        <p14:creationId xmlns:p14="http://schemas.microsoft.com/office/powerpoint/2010/main" val="39062260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1259528"/>
                                        </p:tgtEl>
                                      </p:cBhvr>
                                    </p:animEffect>
                                    <p:set>
                                      <p:cBhvr>
                                        <p:cTn id="7" dur="1" fill="hold">
                                          <p:stCondLst>
                                            <p:cond delay="499"/>
                                          </p:stCondLst>
                                        </p:cTn>
                                        <p:tgtEl>
                                          <p:spTgt spid="125952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59561"/>
                                        </p:tgtEl>
                                        <p:attrNameLst>
                                          <p:attrName>style.visibility</p:attrName>
                                        </p:attrNameLst>
                                      </p:cBhvr>
                                      <p:to>
                                        <p:strVal val="visible"/>
                                      </p:to>
                                    </p:set>
                                    <p:animEffect transition="in" filter="box(in)">
                                      <p:cBhvr>
                                        <p:cTn id="12" dur="500"/>
                                        <p:tgtEl>
                                          <p:spTgt spid="1259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灯片编号占位符 5"/>
          <p:cNvSpPr>
            <a:spLocks noGrp="1"/>
          </p:cNvSpPr>
          <p:nvPr>
            <p:ph type="sldNum" sz="quarter" idx="12"/>
          </p:nvPr>
        </p:nvSpPr>
        <p:spPr/>
        <p:txBody>
          <a:bodyPr/>
          <a:lstStyle/>
          <a:p>
            <a:fld id="{8B00832E-0522-4F69-AB57-0F55B8D32D74}" type="slidenum">
              <a:rPr lang="en-US" altLang="zh-CN">
                <a:solidFill>
                  <a:srgbClr val="000000"/>
                </a:solidFill>
              </a:rPr>
              <a:pPr/>
              <a:t>17</a:t>
            </a:fld>
            <a:endParaRPr lang="en-US" altLang="zh-CN">
              <a:solidFill>
                <a:srgbClr val="000000"/>
              </a:solidFill>
            </a:endParaRPr>
          </a:p>
        </p:txBody>
      </p:sp>
      <p:sp>
        <p:nvSpPr>
          <p:cNvPr id="1271810" name="AutoShape 2"/>
          <p:cNvSpPr>
            <a:spLocks noChangeArrowheads="1"/>
          </p:cNvSpPr>
          <p:nvPr/>
        </p:nvSpPr>
        <p:spPr bwMode="auto">
          <a:xfrm>
            <a:off x="900113" y="352425"/>
            <a:ext cx="7308850" cy="700088"/>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271811" name="Text Box 3"/>
          <p:cNvSpPr txBox="1">
            <a:spLocks noChangeArrowheads="1"/>
          </p:cNvSpPr>
          <p:nvPr/>
        </p:nvSpPr>
        <p:spPr bwMode="auto">
          <a:xfrm>
            <a:off x="1368425" y="512763"/>
            <a:ext cx="64611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800" dirty="0">
                <a:solidFill>
                  <a:srgbClr val="0000CC"/>
                </a:solidFill>
                <a:latin typeface="Tahoma" panose="020B0604030504040204" pitchFamily="34" charset="0"/>
              </a:rPr>
              <a:t>Summary of the introduction</a:t>
            </a:r>
          </a:p>
        </p:txBody>
      </p:sp>
      <p:grpSp>
        <p:nvGrpSpPr>
          <p:cNvPr id="1271812" name="Group 4"/>
          <p:cNvGrpSpPr>
            <a:grpSpLocks/>
          </p:cNvGrpSpPr>
          <p:nvPr/>
        </p:nvGrpSpPr>
        <p:grpSpPr bwMode="auto">
          <a:xfrm>
            <a:off x="6480175" y="5337175"/>
            <a:ext cx="2070100" cy="936625"/>
            <a:chOff x="544" y="3271"/>
            <a:chExt cx="1304" cy="590"/>
          </a:xfrm>
        </p:grpSpPr>
        <p:sp>
          <p:nvSpPr>
            <p:cNvPr id="1271813" name="Oval 5"/>
            <p:cNvSpPr>
              <a:spLocks noChangeArrowheads="1"/>
            </p:cNvSpPr>
            <p:nvPr/>
          </p:nvSpPr>
          <p:spPr bwMode="auto">
            <a:xfrm>
              <a:off x="544" y="3271"/>
              <a:ext cx="1304" cy="590"/>
            </a:xfrm>
            <a:prstGeom prst="ellipse">
              <a:avLst/>
            </a:prstGeom>
            <a:solidFill>
              <a:srgbClr val="CCFFFF"/>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271814" name="Text Box 6"/>
            <p:cNvSpPr txBox="1">
              <a:spLocks noChangeArrowheads="1"/>
            </p:cNvSpPr>
            <p:nvPr/>
          </p:nvSpPr>
          <p:spPr bwMode="auto">
            <a:xfrm>
              <a:off x="725" y="3339"/>
              <a:ext cx="96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a:solidFill>
                    <a:srgbClr val="000000"/>
                  </a:solidFill>
                  <a:latin typeface="Tahoma" panose="020B0604030504040204" pitchFamily="34" charset="0"/>
                </a:rPr>
                <a:t>spin-orbit coupling</a:t>
              </a:r>
            </a:p>
          </p:txBody>
        </p:sp>
      </p:grpSp>
      <p:grpSp>
        <p:nvGrpSpPr>
          <p:cNvPr id="1271815" name="Group 7"/>
          <p:cNvGrpSpPr>
            <a:grpSpLocks/>
          </p:cNvGrpSpPr>
          <p:nvPr/>
        </p:nvGrpSpPr>
        <p:grpSpPr bwMode="auto">
          <a:xfrm>
            <a:off x="755650" y="5265738"/>
            <a:ext cx="2411413" cy="1079500"/>
            <a:chOff x="3515" y="2886"/>
            <a:chExt cx="1474" cy="635"/>
          </a:xfrm>
        </p:grpSpPr>
        <p:sp>
          <p:nvSpPr>
            <p:cNvPr id="1271816" name="Oval 8"/>
            <p:cNvSpPr>
              <a:spLocks noChangeArrowheads="1"/>
            </p:cNvSpPr>
            <p:nvPr/>
          </p:nvSpPr>
          <p:spPr bwMode="auto">
            <a:xfrm>
              <a:off x="3560" y="2886"/>
              <a:ext cx="1350" cy="635"/>
            </a:xfrm>
            <a:prstGeom prst="ellipse">
              <a:avLst/>
            </a:prstGeom>
            <a:solidFill>
              <a:srgbClr val="CCFFFF"/>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271817" name="Text Box 9"/>
            <p:cNvSpPr txBox="1">
              <a:spLocks noChangeArrowheads="1"/>
            </p:cNvSpPr>
            <p:nvPr/>
          </p:nvSpPr>
          <p:spPr bwMode="auto">
            <a:xfrm>
              <a:off x="3515" y="2999"/>
              <a:ext cx="1474"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a:solidFill>
                    <a:srgbClr val="000000"/>
                  </a:solidFill>
                  <a:latin typeface="Tahoma" panose="020B0604030504040204" pitchFamily="34" charset="0"/>
                </a:rPr>
                <a:t>electron liquid crystal with spin</a:t>
              </a:r>
            </a:p>
          </p:txBody>
        </p:sp>
      </p:grpSp>
      <p:sp>
        <p:nvSpPr>
          <p:cNvPr id="1271818" name="Line 10"/>
          <p:cNvSpPr>
            <a:spLocks noChangeShapeType="1"/>
          </p:cNvSpPr>
          <p:nvPr/>
        </p:nvSpPr>
        <p:spPr bwMode="auto">
          <a:xfrm>
            <a:off x="6084888" y="4760913"/>
            <a:ext cx="684212" cy="466725"/>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71819" name="Line 11"/>
          <p:cNvSpPr>
            <a:spLocks noChangeShapeType="1"/>
          </p:cNvSpPr>
          <p:nvPr/>
        </p:nvSpPr>
        <p:spPr bwMode="auto">
          <a:xfrm flipV="1">
            <a:off x="2771775" y="4760913"/>
            <a:ext cx="611188" cy="468312"/>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nvGrpSpPr>
          <p:cNvPr id="1271820" name="Group 12"/>
          <p:cNvGrpSpPr>
            <a:grpSpLocks/>
          </p:cNvGrpSpPr>
          <p:nvPr/>
        </p:nvGrpSpPr>
        <p:grpSpPr bwMode="auto">
          <a:xfrm>
            <a:off x="3095625" y="3500438"/>
            <a:ext cx="2773363" cy="1368425"/>
            <a:chOff x="227" y="1940"/>
            <a:chExt cx="1451" cy="628"/>
          </a:xfrm>
        </p:grpSpPr>
        <p:sp>
          <p:nvSpPr>
            <p:cNvPr id="1271821" name="Oval 13"/>
            <p:cNvSpPr>
              <a:spLocks noChangeArrowheads="1"/>
            </p:cNvSpPr>
            <p:nvPr/>
          </p:nvSpPr>
          <p:spPr bwMode="auto">
            <a:xfrm>
              <a:off x="249" y="1940"/>
              <a:ext cx="1429" cy="628"/>
            </a:xfrm>
            <a:prstGeom prst="ellipse">
              <a:avLst/>
            </a:prstGeom>
            <a:solidFill>
              <a:srgbClr val="FFCC00"/>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271822" name="Text Box 14"/>
            <p:cNvSpPr txBox="1">
              <a:spLocks noChangeArrowheads="1"/>
            </p:cNvSpPr>
            <p:nvPr/>
          </p:nvSpPr>
          <p:spPr bwMode="auto">
            <a:xfrm>
              <a:off x="227" y="2058"/>
              <a:ext cx="1451"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200" b="1">
                  <a:solidFill>
                    <a:srgbClr val="0000CC"/>
                  </a:solidFill>
                  <a:latin typeface="Tahoma" panose="020B0604030504040204" pitchFamily="34" charset="0"/>
                </a:rPr>
                <a:t>unconventional magnetism</a:t>
              </a:r>
            </a:p>
          </p:txBody>
        </p:sp>
      </p:grpSp>
      <p:grpSp>
        <p:nvGrpSpPr>
          <p:cNvPr id="1271823" name="Group 15"/>
          <p:cNvGrpSpPr>
            <a:grpSpLocks/>
          </p:cNvGrpSpPr>
          <p:nvPr/>
        </p:nvGrpSpPr>
        <p:grpSpPr bwMode="auto">
          <a:xfrm>
            <a:off x="3095625" y="1484313"/>
            <a:ext cx="2555875" cy="1079500"/>
            <a:chOff x="1882" y="2883"/>
            <a:chExt cx="1610" cy="680"/>
          </a:xfrm>
        </p:grpSpPr>
        <p:sp>
          <p:nvSpPr>
            <p:cNvPr id="1271824" name="Oval 16"/>
            <p:cNvSpPr>
              <a:spLocks noChangeArrowheads="1"/>
            </p:cNvSpPr>
            <p:nvPr/>
          </p:nvSpPr>
          <p:spPr bwMode="auto">
            <a:xfrm>
              <a:off x="1928" y="2883"/>
              <a:ext cx="1564" cy="680"/>
            </a:xfrm>
            <a:prstGeom prst="ellipse">
              <a:avLst/>
            </a:prstGeom>
            <a:solidFill>
              <a:srgbClr val="CCFFFF"/>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271825" name="Text Box 17"/>
            <p:cNvSpPr txBox="1">
              <a:spLocks noChangeArrowheads="1"/>
            </p:cNvSpPr>
            <p:nvPr/>
          </p:nvSpPr>
          <p:spPr bwMode="auto">
            <a:xfrm>
              <a:off x="1882" y="2985"/>
              <a:ext cx="161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a:solidFill>
                    <a:srgbClr val="000000"/>
                  </a:solidFill>
                  <a:latin typeface="Tahoma" panose="020B0604030504040204" pitchFamily="34" charset="0"/>
                </a:rPr>
                <a:t>unconventional superconductivity</a:t>
              </a:r>
            </a:p>
          </p:txBody>
        </p:sp>
      </p:grpSp>
      <p:sp>
        <p:nvSpPr>
          <p:cNvPr id="1271826" name="Line 18"/>
          <p:cNvSpPr>
            <a:spLocks noChangeShapeType="1"/>
          </p:cNvSpPr>
          <p:nvPr/>
        </p:nvSpPr>
        <p:spPr bwMode="auto">
          <a:xfrm flipV="1">
            <a:off x="4500563" y="2636838"/>
            <a:ext cx="0" cy="720725"/>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nvGrpSpPr>
          <p:cNvPr id="1271859" name="Group 51"/>
          <p:cNvGrpSpPr>
            <a:grpSpLocks/>
          </p:cNvGrpSpPr>
          <p:nvPr/>
        </p:nvGrpSpPr>
        <p:grpSpPr bwMode="auto">
          <a:xfrm>
            <a:off x="827088" y="2889250"/>
            <a:ext cx="2124075" cy="1646238"/>
            <a:chOff x="3991" y="1933"/>
            <a:chExt cx="1338" cy="1037"/>
          </a:xfrm>
        </p:grpSpPr>
        <p:sp>
          <p:nvSpPr>
            <p:cNvPr id="1271830" name="Oval 22"/>
            <p:cNvSpPr>
              <a:spLocks noChangeArrowheads="1"/>
            </p:cNvSpPr>
            <p:nvPr/>
          </p:nvSpPr>
          <p:spPr bwMode="auto">
            <a:xfrm>
              <a:off x="3991" y="1933"/>
              <a:ext cx="1089" cy="1037"/>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0000CC"/>
                </a:solidFill>
                <a:latin typeface="Arial" panose="020B0604020202020204" pitchFamily="34" charset="0"/>
              </a:endParaRPr>
            </a:p>
          </p:txBody>
        </p:sp>
        <p:sp>
          <p:nvSpPr>
            <p:cNvPr id="1271831" name="Line 23"/>
            <p:cNvSpPr>
              <a:spLocks noChangeShapeType="1"/>
            </p:cNvSpPr>
            <p:nvPr/>
          </p:nvSpPr>
          <p:spPr bwMode="auto">
            <a:xfrm rot="-5400000">
              <a:off x="5144" y="2439"/>
              <a:ext cx="194"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1271832" name="Object 24"/>
            <p:cNvGraphicFramePr>
              <a:graphicFrameLocks noChangeAspect="1"/>
            </p:cNvGraphicFramePr>
            <p:nvPr/>
          </p:nvGraphicFramePr>
          <p:xfrm>
            <a:off x="5098" y="2373"/>
            <a:ext cx="111" cy="150"/>
          </p:xfrm>
          <a:graphic>
            <a:graphicData uri="http://schemas.openxmlformats.org/presentationml/2006/ole">
              <mc:AlternateContent xmlns:mc="http://schemas.openxmlformats.org/markup-compatibility/2006">
                <mc:Choice xmlns:v="urn:schemas-microsoft-com:vml" Requires="v">
                  <p:oleObj name="Equation" r:id="rId3" imgW="126720" imgH="177480" progId="Equation.3">
                    <p:embed/>
                  </p:oleObj>
                </mc:Choice>
                <mc:Fallback>
                  <p:oleObj name="Equation" r:id="rId3" imgW="12672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8" y="2373"/>
                          <a:ext cx="111" cy="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271833" name="Line 25"/>
            <p:cNvSpPr>
              <a:spLocks noChangeShapeType="1"/>
            </p:cNvSpPr>
            <p:nvPr/>
          </p:nvSpPr>
          <p:spPr bwMode="auto">
            <a:xfrm rot="5400000" flipV="1">
              <a:off x="3961" y="2439"/>
              <a:ext cx="195"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1271834" name="Object 26"/>
            <p:cNvGraphicFramePr>
              <a:graphicFrameLocks noChangeAspect="1"/>
            </p:cNvGraphicFramePr>
            <p:nvPr/>
          </p:nvGraphicFramePr>
          <p:xfrm>
            <a:off x="4115" y="2377"/>
            <a:ext cx="112" cy="150"/>
          </p:xfrm>
          <a:graphic>
            <a:graphicData uri="http://schemas.openxmlformats.org/presentationml/2006/ole">
              <mc:AlternateContent xmlns:mc="http://schemas.openxmlformats.org/markup-compatibility/2006">
                <mc:Choice xmlns:v="urn:schemas-microsoft-com:vml" Requires="v">
                  <p:oleObj name="Equation" r:id="rId5" imgW="126720" imgH="177480" progId="Equation.3">
                    <p:embed/>
                  </p:oleObj>
                </mc:Choice>
                <mc:Fallback>
                  <p:oleObj name="Equation" r:id="rId5" imgW="12672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5" y="2377"/>
                          <a:ext cx="112" cy="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271835" name="Oval 27"/>
            <p:cNvSpPr>
              <a:spLocks noChangeArrowheads="1"/>
            </p:cNvSpPr>
            <p:nvPr/>
          </p:nvSpPr>
          <p:spPr bwMode="auto">
            <a:xfrm>
              <a:off x="4240" y="1933"/>
              <a:ext cx="1089" cy="1037"/>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0000CC"/>
                </a:solidFill>
                <a:latin typeface="Arial" panose="020B0604020202020204" pitchFamily="34" charset="0"/>
              </a:endParaRPr>
            </a:p>
          </p:txBody>
        </p:sp>
      </p:grpSp>
      <p:grpSp>
        <p:nvGrpSpPr>
          <p:cNvPr id="1271860" name="Group 52"/>
          <p:cNvGrpSpPr>
            <a:grpSpLocks/>
          </p:cNvGrpSpPr>
          <p:nvPr/>
        </p:nvGrpSpPr>
        <p:grpSpPr bwMode="auto">
          <a:xfrm>
            <a:off x="6300788" y="2708275"/>
            <a:ext cx="1981200" cy="1943100"/>
            <a:chOff x="635" y="1842"/>
            <a:chExt cx="1134" cy="1134"/>
          </a:xfrm>
        </p:grpSpPr>
        <p:sp>
          <p:nvSpPr>
            <p:cNvPr id="1271837" name="Oval 29"/>
            <p:cNvSpPr>
              <a:spLocks noChangeArrowheads="1"/>
            </p:cNvSpPr>
            <p:nvPr/>
          </p:nvSpPr>
          <p:spPr bwMode="auto">
            <a:xfrm>
              <a:off x="635" y="1842"/>
              <a:ext cx="1133" cy="1134"/>
            </a:xfrm>
            <a:prstGeom prst="ellipse">
              <a:avLst/>
            </a:prstGeom>
            <a:noFill/>
            <a:ln w="38100"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271838" name="Oval 30"/>
            <p:cNvSpPr>
              <a:spLocks noChangeArrowheads="1"/>
            </p:cNvSpPr>
            <p:nvPr/>
          </p:nvSpPr>
          <p:spPr bwMode="auto">
            <a:xfrm>
              <a:off x="887" y="2084"/>
              <a:ext cx="629" cy="650"/>
            </a:xfrm>
            <a:prstGeom prst="ellipse">
              <a:avLst/>
            </a:prstGeom>
            <a:noFill/>
            <a:ln w="38100"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271839" name="Line 31"/>
            <p:cNvSpPr>
              <a:spLocks noChangeShapeType="1"/>
            </p:cNvSpPr>
            <p:nvPr/>
          </p:nvSpPr>
          <p:spPr bwMode="auto">
            <a:xfrm>
              <a:off x="714" y="2382"/>
              <a:ext cx="111"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71841" name="Line 33"/>
            <p:cNvSpPr>
              <a:spLocks noChangeShapeType="1"/>
            </p:cNvSpPr>
            <p:nvPr/>
          </p:nvSpPr>
          <p:spPr bwMode="auto">
            <a:xfrm flipH="1">
              <a:off x="635" y="2396"/>
              <a:ext cx="58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71842" name="Line 34"/>
            <p:cNvSpPr>
              <a:spLocks noChangeShapeType="1"/>
            </p:cNvSpPr>
            <p:nvPr/>
          </p:nvSpPr>
          <p:spPr bwMode="auto">
            <a:xfrm>
              <a:off x="1585" y="2382"/>
              <a:ext cx="110"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71843" name="Line 35"/>
            <p:cNvSpPr>
              <a:spLocks noChangeShapeType="1"/>
            </p:cNvSpPr>
            <p:nvPr/>
          </p:nvSpPr>
          <p:spPr bwMode="auto">
            <a:xfrm>
              <a:off x="1216" y="2396"/>
              <a:ext cx="55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71844" name="Line 36"/>
            <p:cNvSpPr>
              <a:spLocks noChangeShapeType="1"/>
            </p:cNvSpPr>
            <p:nvPr/>
          </p:nvSpPr>
          <p:spPr bwMode="auto">
            <a:xfrm flipV="1">
              <a:off x="1189" y="1842"/>
              <a:ext cx="0" cy="55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71845" name="Line 37"/>
            <p:cNvSpPr>
              <a:spLocks noChangeShapeType="1"/>
            </p:cNvSpPr>
            <p:nvPr/>
          </p:nvSpPr>
          <p:spPr bwMode="auto">
            <a:xfrm>
              <a:off x="1189" y="2396"/>
              <a:ext cx="0" cy="5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71846" name="Line 38"/>
            <p:cNvSpPr>
              <a:spLocks noChangeShapeType="1"/>
            </p:cNvSpPr>
            <p:nvPr/>
          </p:nvSpPr>
          <p:spPr bwMode="auto">
            <a:xfrm rot="-5400000">
              <a:off x="1146" y="1951"/>
              <a:ext cx="111"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71847" name="Line 39"/>
            <p:cNvSpPr>
              <a:spLocks noChangeShapeType="1"/>
            </p:cNvSpPr>
            <p:nvPr/>
          </p:nvSpPr>
          <p:spPr bwMode="auto">
            <a:xfrm rot="5400000" flipV="1">
              <a:off x="1146" y="2847"/>
              <a:ext cx="111"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71848" name="Line 40"/>
            <p:cNvSpPr>
              <a:spLocks noChangeShapeType="1"/>
            </p:cNvSpPr>
            <p:nvPr/>
          </p:nvSpPr>
          <p:spPr bwMode="auto">
            <a:xfrm flipV="1">
              <a:off x="1189" y="2185"/>
              <a:ext cx="237" cy="21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71849" name="Line 41"/>
            <p:cNvSpPr>
              <a:spLocks noChangeShapeType="1"/>
            </p:cNvSpPr>
            <p:nvPr/>
          </p:nvSpPr>
          <p:spPr bwMode="auto">
            <a:xfrm flipH="1">
              <a:off x="1312" y="2195"/>
              <a:ext cx="79" cy="79"/>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71850" name="Line 42"/>
            <p:cNvSpPr>
              <a:spLocks noChangeShapeType="1"/>
            </p:cNvSpPr>
            <p:nvPr/>
          </p:nvSpPr>
          <p:spPr bwMode="auto">
            <a:xfrm flipH="1">
              <a:off x="952" y="2396"/>
              <a:ext cx="237" cy="21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71851" name="Line 43"/>
            <p:cNvSpPr>
              <a:spLocks noChangeShapeType="1"/>
            </p:cNvSpPr>
            <p:nvPr/>
          </p:nvSpPr>
          <p:spPr bwMode="auto">
            <a:xfrm flipV="1">
              <a:off x="988" y="2492"/>
              <a:ext cx="79" cy="79"/>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71852" name="Line 44"/>
            <p:cNvSpPr>
              <a:spLocks noChangeShapeType="1"/>
            </p:cNvSpPr>
            <p:nvPr/>
          </p:nvSpPr>
          <p:spPr bwMode="auto">
            <a:xfrm flipH="1" flipV="1">
              <a:off x="978" y="2185"/>
              <a:ext cx="211" cy="21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71853" name="Line 45"/>
            <p:cNvSpPr>
              <a:spLocks noChangeShapeType="1"/>
            </p:cNvSpPr>
            <p:nvPr/>
          </p:nvSpPr>
          <p:spPr bwMode="auto">
            <a:xfrm>
              <a:off x="1040" y="2222"/>
              <a:ext cx="79" cy="79"/>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71854" name="Line 46"/>
            <p:cNvSpPr>
              <a:spLocks noChangeShapeType="1"/>
            </p:cNvSpPr>
            <p:nvPr/>
          </p:nvSpPr>
          <p:spPr bwMode="auto">
            <a:xfrm>
              <a:off x="1189" y="2396"/>
              <a:ext cx="237" cy="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71855" name="Line 47"/>
            <p:cNvSpPr>
              <a:spLocks noChangeShapeType="1"/>
            </p:cNvSpPr>
            <p:nvPr/>
          </p:nvSpPr>
          <p:spPr bwMode="auto">
            <a:xfrm flipH="1" flipV="1">
              <a:off x="1283" y="2465"/>
              <a:ext cx="79" cy="106"/>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1271856" name="Object 48"/>
            <p:cNvGraphicFramePr>
              <a:graphicFrameLocks noChangeAspect="1"/>
            </p:cNvGraphicFramePr>
            <p:nvPr/>
          </p:nvGraphicFramePr>
          <p:xfrm>
            <a:off x="1183" y="2506"/>
            <a:ext cx="173" cy="176"/>
          </p:xfrm>
          <a:graphic>
            <a:graphicData uri="http://schemas.openxmlformats.org/presentationml/2006/ole">
              <mc:AlternateContent xmlns:mc="http://schemas.openxmlformats.org/markup-compatibility/2006">
                <mc:Choice xmlns:v="urn:schemas-microsoft-com:vml" Requires="v">
                  <p:oleObj name="Equation" r:id="rId6" imgW="241200" imgH="241200" progId="Equation.3">
                    <p:embed/>
                  </p:oleObj>
                </mc:Choice>
                <mc:Fallback>
                  <p:oleObj name="Equation" r:id="rId6" imgW="24120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3" y="2506"/>
                          <a:ext cx="173" cy="17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1271857" name="Object 49"/>
            <p:cNvGraphicFramePr>
              <a:graphicFrameLocks noChangeAspect="1"/>
            </p:cNvGraphicFramePr>
            <p:nvPr/>
          </p:nvGraphicFramePr>
          <p:xfrm>
            <a:off x="938" y="2783"/>
            <a:ext cx="155" cy="175"/>
          </p:xfrm>
          <a:graphic>
            <a:graphicData uri="http://schemas.openxmlformats.org/presentationml/2006/ole">
              <mc:AlternateContent xmlns:mc="http://schemas.openxmlformats.org/markup-compatibility/2006">
                <mc:Choice xmlns:v="urn:schemas-microsoft-com:vml" Requires="v">
                  <p:oleObj name="Equation" r:id="rId8" imgW="215640" imgH="241200" progId="Equation.3">
                    <p:embed/>
                  </p:oleObj>
                </mc:Choice>
                <mc:Fallback>
                  <p:oleObj name="Equation" r:id="rId8" imgW="215640" imgH="241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8" y="2783"/>
                          <a:ext cx="155" cy="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spTree>
    <p:extLst>
      <p:ext uri="{BB962C8B-B14F-4D97-AF65-F5344CB8AC3E}">
        <p14:creationId xmlns:p14="http://schemas.microsoft.com/office/powerpoint/2010/main" val="20190622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5"/>
          <p:cNvSpPr>
            <a:spLocks noGrp="1"/>
          </p:cNvSpPr>
          <p:nvPr>
            <p:ph type="sldNum" sz="quarter" idx="12"/>
          </p:nvPr>
        </p:nvSpPr>
        <p:spPr/>
        <p:txBody>
          <a:bodyPr/>
          <a:lstStyle/>
          <a:p>
            <a:fld id="{051DB1AC-8B50-48F5-A734-A5D936DA30C5}" type="slidenum">
              <a:rPr lang="en-US" altLang="zh-CN">
                <a:solidFill>
                  <a:srgbClr val="000000"/>
                </a:solidFill>
              </a:rPr>
              <a:pPr/>
              <a:t>18</a:t>
            </a:fld>
            <a:endParaRPr lang="en-US" altLang="zh-CN">
              <a:solidFill>
                <a:srgbClr val="000000"/>
              </a:solidFill>
            </a:endParaRPr>
          </a:p>
        </p:txBody>
      </p:sp>
      <p:sp>
        <p:nvSpPr>
          <p:cNvPr id="1293314" name="AutoShape 2"/>
          <p:cNvSpPr>
            <a:spLocks noChangeArrowheads="1"/>
          </p:cNvSpPr>
          <p:nvPr/>
        </p:nvSpPr>
        <p:spPr bwMode="auto">
          <a:xfrm>
            <a:off x="863600" y="333375"/>
            <a:ext cx="7200900" cy="719138"/>
          </a:xfrm>
          <a:prstGeom prst="roundRect">
            <a:avLst>
              <a:gd name="adj" fmla="val 16667"/>
            </a:avLst>
          </a:prstGeom>
          <a:solidFill>
            <a:srgbClr val="99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zh-CN" sz="3200">
              <a:solidFill>
                <a:srgbClr val="0000CC"/>
              </a:solidFill>
              <a:latin typeface="Tahoma" panose="020B0604030504040204" pitchFamily="34" charset="0"/>
            </a:endParaRPr>
          </a:p>
        </p:txBody>
      </p:sp>
      <p:sp>
        <p:nvSpPr>
          <p:cNvPr id="1293315" name="Rectangle 3"/>
          <p:cNvSpPr>
            <a:spLocks noGrp="1" noChangeArrowheads="1"/>
          </p:cNvSpPr>
          <p:nvPr>
            <p:ph type="title"/>
          </p:nvPr>
        </p:nvSpPr>
        <p:spPr>
          <a:xfrm>
            <a:off x="503238" y="403225"/>
            <a:ext cx="7924800" cy="504825"/>
          </a:xfrm>
        </p:spPr>
        <p:txBody>
          <a:bodyPr/>
          <a:lstStyle/>
          <a:p>
            <a:r>
              <a:rPr lang="en-US" altLang="zh-CN" sz="3200">
                <a:solidFill>
                  <a:srgbClr val="0000CC"/>
                </a:solidFill>
                <a:latin typeface="Tahoma" panose="020B0604030504040204" pitchFamily="34" charset="0"/>
                <a:ea typeface="宋体" panose="02010600030101010101" pitchFamily="2" charset="-122"/>
              </a:rPr>
              <a:t>Outline</a:t>
            </a:r>
          </a:p>
        </p:txBody>
      </p:sp>
      <p:sp>
        <p:nvSpPr>
          <p:cNvPr id="1293316" name="Text Box 4"/>
          <p:cNvSpPr txBox="1">
            <a:spLocks noChangeArrowheads="1"/>
          </p:cNvSpPr>
          <p:nvPr/>
        </p:nvSpPr>
        <p:spPr bwMode="auto">
          <a:xfrm>
            <a:off x="900113" y="1412875"/>
            <a:ext cx="7037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200">
                <a:solidFill>
                  <a:srgbClr val="0000CC"/>
                </a:solidFill>
                <a:latin typeface="Tahoma" panose="020B0604030504040204" pitchFamily="34" charset="0"/>
              </a:rPr>
              <a:t> Introduction.</a:t>
            </a:r>
          </a:p>
        </p:txBody>
      </p:sp>
      <p:sp>
        <p:nvSpPr>
          <p:cNvPr id="1293317" name="Text Box 5"/>
          <p:cNvSpPr txBox="1">
            <a:spLocks noChangeArrowheads="1"/>
          </p:cNvSpPr>
          <p:nvPr/>
        </p:nvSpPr>
        <p:spPr bwMode="auto">
          <a:xfrm>
            <a:off x="900113" y="2271713"/>
            <a:ext cx="7667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200" dirty="0">
                <a:solidFill>
                  <a:srgbClr val="0000CC"/>
                </a:solidFill>
                <a:latin typeface="Tahoma" panose="020B0604030504040204" pitchFamily="34" charset="0"/>
              </a:rPr>
              <a:t> </a:t>
            </a:r>
            <a:r>
              <a:rPr lang="en-US" altLang="zh-CN" sz="2200" b="1" dirty="0">
                <a:solidFill>
                  <a:srgbClr val="0000CC"/>
                </a:solidFill>
                <a:latin typeface="Tahoma" panose="020B0604030504040204" pitchFamily="34" charset="0"/>
              </a:rPr>
              <a:t>Mechanism for unconventional magnetic phase transitions.</a:t>
            </a:r>
          </a:p>
        </p:txBody>
      </p:sp>
      <p:sp>
        <p:nvSpPr>
          <p:cNvPr id="1293318" name="Text Box 6"/>
          <p:cNvSpPr txBox="1">
            <a:spLocks noChangeArrowheads="1"/>
          </p:cNvSpPr>
          <p:nvPr/>
        </p:nvSpPr>
        <p:spPr bwMode="auto">
          <a:xfrm>
            <a:off x="867839" y="5770359"/>
            <a:ext cx="79200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200" dirty="0">
                <a:solidFill>
                  <a:srgbClr val="0000CC"/>
                </a:solidFill>
                <a:latin typeface="Tahoma" panose="020B0604030504040204" pitchFamily="34" charset="0"/>
              </a:rPr>
              <a:t> Possible directions of experimental realization and detection methods.</a:t>
            </a:r>
          </a:p>
        </p:txBody>
      </p:sp>
      <p:sp>
        <p:nvSpPr>
          <p:cNvPr id="1293321" name="Text Box 9"/>
          <p:cNvSpPr txBox="1">
            <a:spLocks noChangeArrowheads="1"/>
          </p:cNvSpPr>
          <p:nvPr/>
        </p:nvSpPr>
        <p:spPr bwMode="auto">
          <a:xfrm>
            <a:off x="1258888" y="3246438"/>
            <a:ext cx="6480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dirty="0">
                <a:solidFill>
                  <a:srgbClr val="000000"/>
                </a:solidFill>
                <a:latin typeface="Tahoma" panose="020B0604030504040204" pitchFamily="34" charset="0"/>
              </a:rPr>
              <a:t>- Fermi surface instability of the </a:t>
            </a:r>
            <a:r>
              <a:rPr lang="en-US" altLang="zh-CN" sz="2000" dirty="0" err="1">
                <a:solidFill>
                  <a:srgbClr val="000000"/>
                </a:solidFill>
                <a:latin typeface="Tahoma" panose="020B0604030504040204" pitchFamily="34" charset="0"/>
              </a:rPr>
              <a:t>Pomeranchuk</a:t>
            </a:r>
            <a:r>
              <a:rPr lang="en-US" altLang="zh-CN" sz="2000" dirty="0">
                <a:solidFill>
                  <a:srgbClr val="000000"/>
                </a:solidFill>
                <a:latin typeface="Tahoma" panose="020B0604030504040204" pitchFamily="34" charset="0"/>
              </a:rPr>
              <a:t> type.</a:t>
            </a:r>
          </a:p>
        </p:txBody>
      </p:sp>
      <p:sp>
        <p:nvSpPr>
          <p:cNvPr id="1293322" name="Text Box 10"/>
          <p:cNvSpPr txBox="1">
            <a:spLocks noChangeArrowheads="1"/>
          </p:cNvSpPr>
          <p:nvPr/>
        </p:nvSpPr>
        <p:spPr bwMode="auto">
          <a:xfrm>
            <a:off x="1260475" y="3787775"/>
            <a:ext cx="6480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dirty="0">
                <a:solidFill>
                  <a:srgbClr val="000000"/>
                </a:solidFill>
                <a:latin typeface="Tahoma" panose="020B0604030504040204" pitchFamily="34" charset="0"/>
              </a:rPr>
              <a:t>- Mean field phase structures.</a:t>
            </a:r>
            <a:endParaRPr lang="en-US" altLang="zh-CN" sz="2000" dirty="0">
              <a:solidFill>
                <a:srgbClr val="000000"/>
              </a:solidFill>
              <a:latin typeface="Symbol" panose="05050102010706020507" pitchFamily="18" charset="2"/>
            </a:endParaRPr>
          </a:p>
        </p:txBody>
      </p:sp>
      <p:sp>
        <p:nvSpPr>
          <p:cNvPr id="11" name="Text Box 10"/>
          <p:cNvSpPr txBox="1">
            <a:spLocks noChangeArrowheads="1"/>
          </p:cNvSpPr>
          <p:nvPr/>
        </p:nvSpPr>
        <p:spPr bwMode="auto">
          <a:xfrm>
            <a:off x="1262266" y="4348969"/>
            <a:ext cx="6480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dirty="0">
                <a:solidFill>
                  <a:srgbClr val="000000"/>
                </a:solidFill>
                <a:latin typeface="Tahoma" panose="020B0604030504040204" pitchFamily="34" charset="0"/>
              </a:rPr>
              <a:t>- Collective modes and neutron spectroscopy. </a:t>
            </a:r>
            <a:endParaRPr lang="en-US" altLang="zh-CN" sz="2000" dirty="0">
              <a:solidFill>
                <a:srgbClr val="000000"/>
              </a:solidFill>
              <a:latin typeface="Symbol" panose="05050102010706020507" pitchFamily="18" charset="2"/>
            </a:endParaRPr>
          </a:p>
        </p:txBody>
      </p:sp>
      <p:sp>
        <p:nvSpPr>
          <p:cNvPr id="13" name="Text Box 6"/>
          <p:cNvSpPr txBox="1">
            <a:spLocks noChangeArrowheads="1"/>
          </p:cNvSpPr>
          <p:nvPr/>
        </p:nvSpPr>
        <p:spPr bwMode="auto">
          <a:xfrm>
            <a:off x="880388" y="5062145"/>
            <a:ext cx="792003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200" dirty="0">
                <a:solidFill>
                  <a:srgbClr val="0000CC"/>
                </a:solidFill>
                <a:latin typeface="Tahoma" panose="020B0604030504040204" pitchFamily="34" charset="0"/>
              </a:rPr>
              <a:t> Spin-orbit coupled Fermi liquid theory.</a:t>
            </a:r>
          </a:p>
        </p:txBody>
      </p:sp>
    </p:spTree>
    <p:extLst>
      <p:ext uri="{BB962C8B-B14F-4D97-AF65-F5344CB8AC3E}">
        <p14:creationId xmlns:p14="http://schemas.microsoft.com/office/powerpoint/2010/main" val="301965944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灯片编号占位符 5"/>
          <p:cNvSpPr>
            <a:spLocks noGrp="1"/>
          </p:cNvSpPr>
          <p:nvPr>
            <p:ph type="sldNum" sz="quarter" idx="12"/>
          </p:nvPr>
        </p:nvSpPr>
        <p:spPr/>
        <p:txBody>
          <a:bodyPr/>
          <a:lstStyle/>
          <a:p>
            <a:fld id="{DC51FB72-AA4A-4F46-8C96-2DDC01388B36}" type="slidenum">
              <a:rPr lang="en-US" altLang="zh-CN">
                <a:solidFill>
                  <a:srgbClr val="000000"/>
                </a:solidFill>
              </a:rPr>
              <a:pPr/>
              <a:t>19</a:t>
            </a:fld>
            <a:endParaRPr lang="en-US" altLang="zh-CN">
              <a:solidFill>
                <a:srgbClr val="000000"/>
              </a:solidFill>
            </a:endParaRPr>
          </a:p>
        </p:txBody>
      </p:sp>
      <p:sp>
        <p:nvSpPr>
          <p:cNvPr id="1006594" name="Rectangle 2"/>
          <p:cNvSpPr>
            <a:spLocks noGrp="1" noChangeArrowheads="1"/>
          </p:cNvSpPr>
          <p:nvPr>
            <p:ph type="title"/>
          </p:nvPr>
        </p:nvSpPr>
        <p:spPr>
          <a:xfrm>
            <a:off x="395288" y="339725"/>
            <a:ext cx="8229600" cy="568325"/>
          </a:xfrm>
        </p:spPr>
        <p:txBody>
          <a:bodyPr/>
          <a:lstStyle/>
          <a:p>
            <a:r>
              <a:rPr lang="en-US" altLang="zh-CN" sz="2800" u="sng">
                <a:solidFill>
                  <a:schemeClr val="tx1"/>
                </a:solidFill>
                <a:latin typeface="Tahoma" panose="020B0604030504040204" pitchFamily="34" charset="0"/>
                <a:ea typeface="宋体" panose="02010600030101010101" pitchFamily="2" charset="-122"/>
              </a:rPr>
              <a:t>Landau Fermi liquid (FL) theory</a:t>
            </a:r>
            <a:endParaRPr lang="ru-RU" altLang="zh-CN" sz="2800" u="sng">
              <a:solidFill>
                <a:schemeClr val="tx1"/>
              </a:solidFill>
              <a:latin typeface="Tahoma" panose="020B0604030504040204" pitchFamily="34" charset="0"/>
            </a:endParaRPr>
          </a:p>
        </p:txBody>
      </p:sp>
      <p:grpSp>
        <p:nvGrpSpPr>
          <p:cNvPr id="1006595" name="Group 3"/>
          <p:cNvGrpSpPr>
            <a:grpSpLocks/>
          </p:cNvGrpSpPr>
          <p:nvPr/>
        </p:nvGrpSpPr>
        <p:grpSpPr bwMode="auto">
          <a:xfrm>
            <a:off x="611188" y="1042988"/>
            <a:ext cx="2124075" cy="3178175"/>
            <a:chOff x="624" y="672"/>
            <a:chExt cx="1104" cy="1628"/>
          </a:xfrm>
        </p:grpSpPr>
        <p:pic>
          <p:nvPicPr>
            <p:cNvPr id="1006596" name="Picture 4" descr="landau"/>
            <p:cNvPicPr>
              <a:picLocks noChangeAspect="1" noChangeArrowheads="1"/>
            </p:cNvPicPr>
            <p:nvPr/>
          </p:nvPicPr>
          <p:blipFill>
            <a:blip r:embed="rId3" cstate="print">
              <a:lum bright="14000"/>
              <a:extLst>
                <a:ext uri="{28A0092B-C50C-407E-A947-70E740481C1C}">
                  <a14:useLocalDpi xmlns:a14="http://schemas.microsoft.com/office/drawing/2010/main" val="0"/>
                </a:ext>
              </a:extLst>
            </a:blip>
            <a:srcRect/>
            <a:stretch>
              <a:fillRect/>
            </a:stretch>
          </p:blipFill>
          <p:spPr bwMode="auto">
            <a:xfrm>
              <a:off x="624" y="672"/>
              <a:ext cx="1056" cy="1344"/>
            </a:xfrm>
            <a:prstGeom prst="rect">
              <a:avLst/>
            </a:prstGeom>
            <a:noFill/>
            <a:extLst>
              <a:ext uri="{909E8E84-426E-40DD-AFC4-6F175D3DCCD1}">
                <a14:hiddenFill xmlns:a14="http://schemas.microsoft.com/office/drawing/2010/main">
                  <a:solidFill>
                    <a:srgbClr val="FFFFFF"/>
                  </a:solidFill>
                </a14:hiddenFill>
              </a:ext>
            </a:extLst>
          </p:spPr>
        </p:pic>
        <p:sp>
          <p:nvSpPr>
            <p:cNvPr id="1006597" name="Text Box 5"/>
            <p:cNvSpPr txBox="1">
              <a:spLocks noChangeArrowheads="1"/>
            </p:cNvSpPr>
            <p:nvPr/>
          </p:nvSpPr>
          <p:spPr bwMode="auto">
            <a:xfrm>
              <a:off x="624" y="2112"/>
              <a:ext cx="1104" cy="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a:solidFill>
                    <a:srgbClr val="000000"/>
                  </a:solidFill>
                  <a:latin typeface="Tahoma" panose="020B0604030504040204" pitchFamily="34" charset="0"/>
                </a:rPr>
                <a:t>L. Landau</a:t>
              </a:r>
            </a:p>
          </p:txBody>
        </p:sp>
      </p:grpSp>
      <p:sp>
        <p:nvSpPr>
          <p:cNvPr id="1006602" name="Text Box 10"/>
          <p:cNvSpPr txBox="1">
            <a:spLocks noChangeArrowheads="1"/>
          </p:cNvSpPr>
          <p:nvPr/>
        </p:nvSpPr>
        <p:spPr bwMode="auto">
          <a:xfrm>
            <a:off x="3024188" y="4862383"/>
            <a:ext cx="5219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kumimoji="1" lang="zh-CN" altLang="en-US" sz="2200">
                <a:solidFill>
                  <a:srgbClr val="0000CC"/>
                </a:solidFill>
                <a:latin typeface="Tahoma" panose="020B0604030504040204" pitchFamily="34" charset="0"/>
                <a:ea typeface="MS PGothic" panose="020B0600070205080204" pitchFamily="34" charset="-128"/>
              </a:rPr>
              <a:t> </a:t>
            </a:r>
            <a:r>
              <a:rPr kumimoji="1" lang="en-US" altLang="zh-CN" sz="2200">
                <a:solidFill>
                  <a:srgbClr val="0000CC"/>
                </a:solidFill>
                <a:latin typeface="Tahoma" panose="020B0604030504040204" pitchFamily="34" charset="0"/>
                <a:ea typeface="MS PGothic" panose="020B0600070205080204" pitchFamily="34" charset="-128"/>
              </a:rPr>
              <a:t>Landau parameter in the </a:t>
            </a:r>
            <a:r>
              <a:rPr kumimoji="1" lang="en-US" altLang="zh-CN" sz="2200" i="1">
                <a:solidFill>
                  <a:srgbClr val="0000CC"/>
                </a:solidFill>
                <a:latin typeface="Tahoma" panose="020B0604030504040204" pitchFamily="34" charset="0"/>
                <a:ea typeface="MS PGothic" panose="020B0600070205080204" pitchFamily="34" charset="-128"/>
              </a:rPr>
              <a:t>l</a:t>
            </a:r>
            <a:r>
              <a:rPr kumimoji="1" lang="en-US" altLang="zh-CN" sz="2200">
                <a:solidFill>
                  <a:srgbClr val="0000CC"/>
                </a:solidFill>
                <a:latin typeface="Tahoma" panose="020B0604030504040204" pitchFamily="34" charset="0"/>
                <a:ea typeface="MS PGothic" panose="020B0600070205080204" pitchFamily="34" charset="-128"/>
              </a:rPr>
              <a:t>-th partial wave channel:</a:t>
            </a:r>
            <a:endParaRPr kumimoji="1" lang="en-US" altLang="zh-CN" sz="2200" i="1">
              <a:solidFill>
                <a:srgbClr val="0000CC"/>
              </a:solidFill>
              <a:latin typeface="Tahoma" panose="020B0604030504040204" pitchFamily="34" charset="0"/>
              <a:ea typeface="MS PGothic" panose="020B0600070205080204" pitchFamily="34" charset="-128"/>
            </a:endParaRPr>
          </a:p>
        </p:txBody>
      </p:sp>
      <p:sp>
        <p:nvSpPr>
          <p:cNvPr id="1006603" name="AutoShape 11"/>
          <p:cNvSpPr>
            <a:spLocks noChangeArrowheads="1"/>
          </p:cNvSpPr>
          <p:nvPr/>
        </p:nvSpPr>
        <p:spPr bwMode="auto">
          <a:xfrm>
            <a:off x="3257550" y="5919658"/>
            <a:ext cx="4267200" cy="682625"/>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aphicFrame>
        <p:nvGraphicFramePr>
          <p:cNvPr id="1006604" name="Object 12"/>
          <p:cNvGraphicFramePr>
            <a:graphicFrameLocks noChangeAspect="1"/>
          </p:cNvGraphicFramePr>
          <p:nvPr>
            <p:extLst>
              <p:ext uri="{D42A27DB-BD31-4B8C-83A1-F6EECF244321}">
                <p14:modId xmlns:p14="http://schemas.microsoft.com/office/powerpoint/2010/main" val="1567960107"/>
              </p:ext>
            </p:extLst>
          </p:nvPr>
        </p:nvGraphicFramePr>
        <p:xfrm>
          <a:off x="3652838" y="6026021"/>
          <a:ext cx="3695700" cy="506412"/>
        </p:xfrm>
        <a:graphic>
          <a:graphicData uri="http://schemas.openxmlformats.org/presentationml/2006/ole">
            <mc:AlternateContent xmlns:mc="http://schemas.openxmlformats.org/markup-compatibility/2006">
              <mc:Choice xmlns:v="urn:schemas-microsoft-com:vml" Requires="v">
                <p:oleObj name="Equation" r:id="rId4" imgW="1574640" imgH="241200" progId="Equation.3">
                  <p:embed/>
                </p:oleObj>
              </mc:Choice>
              <mc:Fallback>
                <p:oleObj name="Equation" r:id="rId4" imgW="157464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2838" y="6026021"/>
                        <a:ext cx="3695700"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06619" name="Group 27"/>
          <p:cNvGrpSpPr>
            <a:grpSpLocks/>
          </p:cNvGrpSpPr>
          <p:nvPr/>
        </p:nvGrpSpPr>
        <p:grpSpPr bwMode="auto">
          <a:xfrm>
            <a:off x="684213" y="4437063"/>
            <a:ext cx="1979612" cy="2087562"/>
            <a:chOff x="2200" y="777"/>
            <a:chExt cx="1296" cy="1364"/>
          </a:xfrm>
        </p:grpSpPr>
        <p:sp>
          <p:nvSpPr>
            <p:cNvPr id="1006620" name="Oval 28"/>
            <p:cNvSpPr>
              <a:spLocks noChangeArrowheads="1"/>
            </p:cNvSpPr>
            <p:nvPr/>
          </p:nvSpPr>
          <p:spPr bwMode="auto">
            <a:xfrm>
              <a:off x="2200" y="845"/>
              <a:ext cx="1296" cy="1296"/>
            </a:xfrm>
            <a:prstGeom prst="ellipse">
              <a:avLst/>
            </a:prstGeom>
            <a:noFill/>
            <a:ln w="25400">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pSp>
          <p:nvGrpSpPr>
            <p:cNvPr id="1006621" name="Group 29"/>
            <p:cNvGrpSpPr>
              <a:grpSpLocks/>
            </p:cNvGrpSpPr>
            <p:nvPr/>
          </p:nvGrpSpPr>
          <p:grpSpPr bwMode="auto">
            <a:xfrm>
              <a:off x="2404" y="777"/>
              <a:ext cx="113" cy="318"/>
              <a:chOff x="499" y="2863"/>
              <a:chExt cx="113" cy="318"/>
            </a:xfrm>
          </p:grpSpPr>
          <p:sp>
            <p:nvSpPr>
              <p:cNvPr id="1006622" name="Line 30"/>
              <p:cNvSpPr>
                <a:spLocks noChangeShapeType="1"/>
              </p:cNvSpPr>
              <p:nvPr/>
            </p:nvSpPr>
            <p:spPr bwMode="auto">
              <a:xfrm flipV="1">
                <a:off x="499" y="2863"/>
                <a:ext cx="113"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006623" name="Oval 31"/>
              <p:cNvSpPr>
                <a:spLocks noChangeArrowheads="1"/>
              </p:cNvSpPr>
              <p:nvPr/>
            </p:nvSpPr>
            <p:spPr bwMode="auto">
              <a:xfrm>
                <a:off x="499" y="2976"/>
                <a:ext cx="113" cy="11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pSp>
        <p:sp>
          <p:nvSpPr>
            <p:cNvPr id="1006624" name="Line 32"/>
            <p:cNvSpPr>
              <a:spLocks noChangeShapeType="1"/>
            </p:cNvSpPr>
            <p:nvPr/>
          </p:nvSpPr>
          <p:spPr bwMode="auto">
            <a:xfrm flipH="1" flipV="1">
              <a:off x="2459" y="1001"/>
              <a:ext cx="363" cy="5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006625" name="Line 33"/>
            <p:cNvSpPr>
              <a:spLocks noChangeShapeType="1"/>
            </p:cNvSpPr>
            <p:nvPr/>
          </p:nvSpPr>
          <p:spPr bwMode="auto">
            <a:xfrm flipV="1">
              <a:off x="2822" y="1001"/>
              <a:ext cx="363" cy="5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1006626" name="Object 34"/>
            <p:cNvGraphicFramePr>
              <a:graphicFrameLocks noChangeAspect="1"/>
            </p:cNvGraphicFramePr>
            <p:nvPr/>
          </p:nvGraphicFramePr>
          <p:xfrm>
            <a:off x="2718" y="1052"/>
            <a:ext cx="183" cy="229"/>
          </p:xfrm>
          <a:graphic>
            <a:graphicData uri="http://schemas.openxmlformats.org/presentationml/2006/ole">
              <mc:AlternateContent xmlns:mc="http://schemas.openxmlformats.org/markup-compatibility/2006">
                <mc:Choice xmlns:v="urn:schemas-microsoft-com:vml" Requires="v">
                  <p:oleObj name="Equation" r:id="rId6" imgW="126720" imgH="177480" progId="Equation.3">
                    <p:embed/>
                  </p:oleObj>
                </mc:Choice>
                <mc:Fallback>
                  <p:oleObj name="Equation" r:id="rId6" imgW="126720" imgH="177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8" y="1052"/>
                          <a:ext cx="183" cy="22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1006627" name="Object 35"/>
            <p:cNvGraphicFramePr>
              <a:graphicFrameLocks noChangeAspect="1"/>
            </p:cNvGraphicFramePr>
            <p:nvPr/>
          </p:nvGraphicFramePr>
          <p:xfrm>
            <a:off x="2407" y="1208"/>
            <a:ext cx="256" cy="277"/>
          </p:xfrm>
          <a:graphic>
            <a:graphicData uri="http://schemas.openxmlformats.org/presentationml/2006/ole">
              <mc:AlternateContent xmlns:mc="http://schemas.openxmlformats.org/markup-compatibility/2006">
                <mc:Choice xmlns:v="urn:schemas-microsoft-com:vml" Requires="v">
                  <p:oleObj name="Equation" r:id="rId8" imgW="177480" imgH="215640" progId="Equation.3">
                    <p:embed/>
                  </p:oleObj>
                </mc:Choice>
                <mc:Fallback>
                  <p:oleObj name="Equation" r:id="rId8" imgW="17748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7" y="1208"/>
                          <a:ext cx="256" cy="2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1006628" name="Object 36"/>
            <p:cNvGraphicFramePr>
              <a:graphicFrameLocks noChangeAspect="1"/>
            </p:cNvGraphicFramePr>
            <p:nvPr/>
          </p:nvGraphicFramePr>
          <p:xfrm>
            <a:off x="3029" y="1208"/>
            <a:ext cx="275" cy="277"/>
          </p:xfrm>
          <a:graphic>
            <a:graphicData uri="http://schemas.openxmlformats.org/presentationml/2006/ole">
              <mc:AlternateContent xmlns:mc="http://schemas.openxmlformats.org/markup-compatibility/2006">
                <mc:Choice xmlns:v="urn:schemas-microsoft-com:vml" Requires="v">
                  <p:oleObj name="Equation" r:id="rId10" imgW="190440" imgH="215640" progId="Equation.3">
                    <p:embed/>
                  </p:oleObj>
                </mc:Choice>
                <mc:Fallback>
                  <p:oleObj name="Equation" r:id="rId10" imgW="19044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29" y="1208"/>
                          <a:ext cx="275" cy="2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nvGrpSpPr>
            <p:cNvPr id="1006629" name="Group 37"/>
            <p:cNvGrpSpPr>
              <a:grpSpLocks/>
            </p:cNvGrpSpPr>
            <p:nvPr/>
          </p:nvGrpSpPr>
          <p:grpSpPr bwMode="auto">
            <a:xfrm>
              <a:off x="3198" y="821"/>
              <a:ext cx="113" cy="318"/>
              <a:chOff x="499" y="2863"/>
              <a:chExt cx="113" cy="318"/>
            </a:xfrm>
          </p:grpSpPr>
          <p:sp>
            <p:nvSpPr>
              <p:cNvPr id="1006630" name="Line 38"/>
              <p:cNvSpPr>
                <a:spLocks noChangeShapeType="1"/>
              </p:cNvSpPr>
              <p:nvPr/>
            </p:nvSpPr>
            <p:spPr bwMode="auto">
              <a:xfrm flipV="1">
                <a:off x="499" y="2863"/>
                <a:ext cx="113" cy="31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006631" name="Oval 39"/>
              <p:cNvSpPr>
                <a:spLocks noChangeArrowheads="1"/>
              </p:cNvSpPr>
              <p:nvPr/>
            </p:nvSpPr>
            <p:spPr bwMode="auto">
              <a:xfrm>
                <a:off x="499" y="2976"/>
                <a:ext cx="113" cy="11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pSp>
      </p:grpSp>
      <p:sp>
        <p:nvSpPr>
          <p:cNvPr id="1006632" name="Text Box 40"/>
          <p:cNvSpPr txBox="1">
            <a:spLocks noChangeArrowheads="1"/>
          </p:cNvSpPr>
          <p:nvPr/>
        </p:nvSpPr>
        <p:spPr bwMode="auto">
          <a:xfrm>
            <a:off x="3024188" y="1177366"/>
            <a:ext cx="5653087"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66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zh-CN" altLang="en-US" sz="2200" dirty="0">
                <a:solidFill>
                  <a:srgbClr val="0000CC"/>
                </a:solidFill>
                <a:latin typeface="Tahoma" panose="020B0604030504040204" pitchFamily="34" charset="0"/>
              </a:rPr>
              <a:t> </a:t>
            </a:r>
            <a:r>
              <a:rPr lang="en-US" altLang="zh-CN" sz="2200" dirty="0">
                <a:solidFill>
                  <a:srgbClr val="0000CC"/>
                </a:solidFill>
                <a:latin typeface="Tahoma" panose="020B0604030504040204" pitchFamily="34" charset="0"/>
              </a:rPr>
              <a:t>The existence of Fermi surface. </a:t>
            </a:r>
          </a:p>
          <a:p>
            <a:pPr>
              <a:spcBef>
                <a:spcPct val="50000"/>
              </a:spcBef>
              <a:buFontTx/>
              <a:buChar char="•"/>
            </a:pPr>
            <a:r>
              <a:rPr lang="en-US" altLang="zh-CN" sz="2200" dirty="0">
                <a:solidFill>
                  <a:srgbClr val="0000CC"/>
                </a:solidFill>
                <a:latin typeface="Tahoma" panose="020B0604030504040204" pitchFamily="34" charset="0"/>
              </a:rPr>
              <a:t>  Electrons close to Fermi surface are important.</a:t>
            </a:r>
          </a:p>
        </p:txBody>
      </p:sp>
      <p:grpSp>
        <p:nvGrpSpPr>
          <p:cNvPr id="1006634" name="Group 42"/>
          <p:cNvGrpSpPr>
            <a:grpSpLocks/>
          </p:cNvGrpSpPr>
          <p:nvPr/>
        </p:nvGrpSpPr>
        <p:grpSpPr bwMode="auto">
          <a:xfrm>
            <a:off x="3024188" y="2722231"/>
            <a:ext cx="5365750" cy="1584325"/>
            <a:chOff x="1905" y="1457"/>
            <a:chExt cx="3380" cy="998"/>
          </a:xfrm>
        </p:grpSpPr>
        <p:sp>
          <p:nvSpPr>
            <p:cNvPr id="1006599" name="AutoShape 7"/>
            <p:cNvSpPr>
              <a:spLocks noChangeArrowheads="1"/>
            </p:cNvSpPr>
            <p:nvPr/>
          </p:nvSpPr>
          <p:spPr bwMode="auto">
            <a:xfrm>
              <a:off x="2018" y="1842"/>
              <a:ext cx="3017" cy="613"/>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006600" name="Text Box 8"/>
            <p:cNvSpPr txBox="1">
              <a:spLocks noChangeArrowheads="1"/>
            </p:cNvSpPr>
            <p:nvPr/>
          </p:nvSpPr>
          <p:spPr bwMode="auto">
            <a:xfrm>
              <a:off x="1905" y="1457"/>
              <a:ext cx="338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kumimoji="1" lang="en-US" altLang="zh-CN" sz="2200" dirty="0">
                  <a:solidFill>
                    <a:srgbClr val="0000CC"/>
                  </a:solidFill>
                  <a:latin typeface="Tahoma" panose="020B0604030504040204" pitchFamily="34" charset="0"/>
                  <a:ea typeface="MS PGothic" panose="020B0600070205080204" pitchFamily="34" charset="-128"/>
                </a:rPr>
                <a:t> Interaction functions:</a:t>
              </a:r>
            </a:p>
          </p:txBody>
        </p:sp>
        <p:graphicFrame>
          <p:nvGraphicFramePr>
            <p:cNvPr id="1006601" name="Object 9"/>
            <p:cNvGraphicFramePr>
              <a:graphicFrameLocks noChangeAspect="1"/>
            </p:cNvGraphicFramePr>
            <p:nvPr/>
          </p:nvGraphicFramePr>
          <p:xfrm>
            <a:off x="2109" y="1865"/>
            <a:ext cx="1974" cy="567"/>
          </p:xfrm>
          <a:graphic>
            <a:graphicData uri="http://schemas.openxmlformats.org/presentationml/2006/ole">
              <mc:AlternateContent xmlns:mc="http://schemas.openxmlformats.org/markup-compatibility/2006">
                <mc:Choice xmlns:v="urn:schemas-microsoft-com:vml" Requires="v">
                  <p:oleObj name="Equation" r:id="rId12" imgW="2057400" imgH="533160" progId="Equation.3">
                    <p:embed/>
                  </p:oleObj>
                </mc:Choice>
                <mc:Fallback>
                  <p:oleObj name="Equation" r:id="rId12" imgW="2057400" imgH="53316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09" y="1865"/>
                          <a:ext cx="1974" cy="5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06633" name="Text Box 41"/>
            <p:cNvSpPr txBox="1">
              <a:spLocks noChangeArrowheads="1"/>
            </p:cNvSpPr>
            <p:nvPr/>
          </p:nvSpPr>
          <p:spPr bwMode="auto">
            <a:xfrm>
              <a:off x="4151" y="1871"/>
              <a:ext cx="952"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a:solidFill>
                    <a:srgbClr val="000000"/>
                  </a:solidFill>
                  <a:latin typeface="Tahoma" panose="020B0604030504040204" pitchFamily="34" charset="0"/>
                </a:rPr>
                <a:t>density</a:t>
              </a:r>
            </a:p>
            <a:p>
              <a:pPr>
                <a:spcBef>
                  <a:spcPct val="50000"/>
                </a:spcBef>
              </a:pPr>
              <a:r>
                <a:rPr lang="en-US" altLang="zh-CN" sz="2000">
                  <a:solidFill>
                    <a:srgbClr val="000000"/>
                  </a:solidFill>
                  <a:latin typeface="Tahoma" panose="020B0604030504040204" pitchFamily="34" charset="0"/>
                </a:rPr>
                <a:t>spin</a:t>
              </a:r>
            </a:p>
          </p:txBody>
        </p:sp>
      </p:grpSp>
    </p:spTree>
    <p:extLst>
      <p:ext uri="{BB962C8B-B14F-4D97-AF65-F5344CB8AC3E}">
        <p14:creationId xmlns:p14="http://schemas.microsoft.com/office/powerpoint/2010/main" val="4237844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5"/>
          <p:cNvSpPr>
            <a:spLocks noGrp="1"/>
          </p:cNvSpPr>
          <p:nvPr>
            <p:ph type="sldNum" sz="quarter" idx="12"/>
          </p:nvPr>
        </p:nvSpPr>
        <p:spPr/>
        <p:txBody>
          <a:bodyPr/>
          <a:lstStyle/>
          <a:p>
            <a:fld id="{64696AF1-0E53-487C-B8C2-B1C40150E82C}" type="slidenum">
              <a:rPr lang="en-US" altLang="zh-CN"/>
              <a:pPr/>
              <a:t>2</a:t>
            </a:fld>
            <a:endParaRPr lang="en-US" altLang="zh-CN"/>
          </a:p>
        </p:txBody>
      </p:sp>
      <p:sp>
        <p:nvSpPr>
          <p:cNvPr id="425986" name="Rectangle 2"/>
          <p:cNvSpPr>
            <a:spLocks noGrp="1" noChangeArrowheads="1"/>
          </p:cNvSpPr>
          <p:nvPr>
            <p:ph type="title"/>
          </p:nvPr>
        </p:nvSpPr>
        <p:spPr>
          <a:xfrm>
            <a:off x="457200" y="427038"/>
            <a:ext cx="8229600" cy="715962"/>
          </a:xfrm>
        </p:spPr>
        <p:txBody>
          <a:bodyPr/>
          <a:lstStyle/>
          <a:p>
            <a:r>
              <a:rPr lang="en-US" altLang="zh-CN" sz="3000" u="sng">
                <a:solidFill>
                  <a:schemeClr val="tx1"/>
                </a:solidFill>
                <a:latin typeface="Tahoma" panose="020B0604030504040204" pitchFamily="34" charset="0"/>
                <a:ea typeface="宋体" panose="02010600030101010101" pitchFamily="2" charset="-122"/>
              </a:rPr>
              <a:t>Collaborators</a:t>
            </a:r>
            <a:r>
              <a:rPr lang="en-US" altLang="zh-CN" sz="3000" u="sng">
                <a:solidFill>
                  <a:schemeClr val="tx1"/>
                </a:solidFill>
                <a:latin typeface="ヒラギノ角ゴ Pro W3" pitchFamily="20" charset="-128"/>
                <a:ea typeface="宋体" panose="02010600030101010101" pitchFamily="2" charset="-122"/>
              </a:rPr>
              <a:t> </a:t>
            </a:r>
            <a:endParaRPr lang="en-US" altLang="zh-CN" sz="3000" u="sng">
              <a:solidFill>
                <a:schemeClr val="tx1"/>
              </a:solidFill>
              <a:latin typeface="Tahoma" panose="020B0604030504040204" pitchFamily="34" charset="0"/>
              <a:ea typeface="宋体" panose="02010600030101010101" pitchFamily="2" charset="-122"/>
            </a:endParaRPr>
          </a:p>
        </p:txBody>
      </p:sp>
      <p:sp>
        <p:nvSpPr>
          <p:cNvPr id="425987" name="Text Box 3"/>
          <p:cNvSpPr txBox="1">
            <a:spLocks noChangeArrowheads="1"/>
          </p:cNvSpPr>
          <p:nvPr/>
        </p:nvSpPr>
        <p:spPr bwMode="auto">
          <a:xfrm>
            <a:off x="742950" y="3081583"/>
            <a:ext cx="8077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zh-CN" altLang="en-US" sz="2000" dirty="0">
                <a:solidFill>
                  <a:schemeClr val="tx1"/>
                </a:solidFill>
                <a:ea typeface="宋体" panose="02010600030101010101" pitchFamily="2" charset="-122"/>
              </a:rPr>
              <a:t>  </a:t>
            </a:r>
            <a:r>
              <a:rPr lang="en-US" altLang="zh-CN" sz="2000" dirty="0">
                <a:solidFill>
                  <a:schemeClr val="tx1"/>
                </a:solidFill>
                <a:ea typeface="宋体" panose="02010600030101010101" pitchFamily="2" charset="-122"/>
              </a:rPr>
              <a:t>K. Sun, UIUC </a:t>
            </a:r>
            <a:r>
              <a:rPr lang="en-US" altLang="zh-CN" sz="2000" dirty="0">
                <a:sym typeface="Wingdings" panose="05000000000000000000" pitchFamily="2" charset="2"/>
              </a:rPr>
              <a:t>(now at</a:t>
            </a:r>
            <a:r>
              <a:rPr lang="en-US" altLang="zh-CN" sz="2000" dirty="0">
                <a:solidFill>
                  <a:schemeClr val="tx1"/>
                </a:solidFill>
                <a:ea typeface="宋体" panose="02010600030101010101" pitchFamily="2" charset="-122"/>
                <a:sym typeface="Wingdings" panose="05000000000000000000" pitchFamily="2" charset="2"/>
              </a:rPr>
              <a:t> U. Michigan)</a:t>
            </a:r>
            <a:endParaRPr lang="en-US" altLang="zh-CN" sz="2000" dirty="0">
              <a:solidFill>
                <a:schemeClr val="tx1"/>
              </a:solidFill>
              <a:ea typeface="宋体" panose="02010600030101010101" pitchFamily="2" charset="-122"/>
            </a:endParaRPr>
          </a:p>
        </p:txBody>
      </p:sp>
      <p:sp>
        <p:nvSpPr>
          <p:cNvPr id="425989" name="Text Box 5"/>
          <p:cNvSpPr txBox="1">
            <a:spLocks noChangeArrowheads="1"/>
          </p:cNvSpPr>
          <p:nvPr/>
        </p:nvSpPr>
        <p:spPr bwMode="auto">
          <a:xfrm>
            <a:off x="742950" y="1294343"/>
            <a:ext cx="7162800"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zh-CN" altLang="en-US" sz="2000" dirty="0">
                <a:solidFill>
                  <a:schemeClr val="tx1"/>
                </a:solidFill>
                <a:ea typeface="宋体" panose="02010600030101010101" pitchFamily="2" charset="-122"/>
              </a:rPr>
              <a:t>  </a:t>
            </a:r>
            <a:r>
              <a:rPr lang="en-US" altLang="zh-CN" sz="2000" dirty="0">
                <a:solidFill>
                  <a:schemeClr val="tx1"/>
                </a:solidFill>
                <a:ea typeface="宋体" panose="02010600030101010101" pitchFamily="2" charset="-122"/>
              </a:rPr>
              <a:t>S. C. Zhang, Stanford.</a:t>
            </a:r>
          </a:p>
        </p:txBody>
      </p:sp>
      <p:sp>
        <p:nvSpPr>
          <p:cNvPr id="425991" name="Text Box 7"/>
          <p:cNvSpPr txBox="1">
            <a:spLocks noChangeArrowheads="1"/>
          </p:cNvSpPr>
          <p:nvPr/>
        </p:nvSpPr>
        <p:spPr bwMode="auto">
          <a:xfrm>
            <a:off x="742950" y="1846096"/>
            <a:ext cx="26384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zh-CN" altLang="en-US" sz="2000" dirty="0">
                <a:solidFill>
                  <a:schemeClr val="tx1"/>
                </a:solidFill>
                <a:ea typeface="宋体" panose="02010600030101010101" pitchFamily="2" charset="-122"/>
              </a:rPr>
              <a:t>  </a:t>
            </a:r>
            <a:r>
              <a:rPr lang="en-US" altLang="zh-CN" sz="2000" dirty="0">
                <a:solidFill>
                  <a:schemeClr val="tx1"/>
                </a:solidFill>
                <a:ea typeface="宋体" panose="02010600030101010101" pitchFamily="2" charset="-122"/>
              </a:rPr>
              <a:t>E. </a:t>
            </a:r>
            <a:r>
              <a:rPr lang="en-US" altLang="zh-CN" sz="2000" dirty="0" err="1">
                <a:solidFill>
                  <a:schemeClr val="tx1"/>
                </a:solidFill>
                <a:ea typeface="宋体" panose="02010600030101010101" pitchFamily="2" charset="-122"/>
              </a:rPr>
              <a:t>Fradkin</a:t>
            </a:r>
            <a:r>
              <a:rPr lang="en-US" altLang="zh-CN" sz="2000" dirty="0">
                <a:solidFill>
                  <a:schemeClr val="tx1"/>
                </a:solidFill>
                <a:ea typeface="宋体" panose="02010600030101010101" pitchFamily="2" charset="-122"/>
              </a:rPr>
              <a:t>, UIUC.</a:t>
            </a:r>
          </a:p>
        </p:txBody>
      </p:sp>
      <p:sp>
        <p:nvSpPr>
          <p:cNvPr id="425992" name="Text Box 8"/>
          <p:cNvSpPr txBox="1">
            <a:spLocks noChangeArrowheads="1"/>
          </p:cNvSpPr>
          <p:nvPr/>
        </p:nvSpPr>
        <p:spPr bwMode="auto">
          <a:xfrm>
            <a:off x="647481" y="5543843"/>
            <a:ext cx="781071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000" dirty="0"/>
              <a:t>T</a:t>
            </a:r>
            <a:r>
              <a:rPr lang="en-US" altLang="zh-CN" sz="2000" dirty="0">
                <a:solidFill>
                  <a:schemeClr val="tx1"/>
                </a:solidFill>
                <a:ea typeface="宋体" panose="02010600030101010101" pitchFamily="2" charset="-122"/>
              </a:rPr>
              <a:t>hanks to J. Hirsch, </a:t>
            </a:r>
            <a:r>
              <a:rPr lang="en-US" altLang="zh-CN" sz="2000" dirty="0"/>
              <a:t>M. Beasley, A. L. Fetter, S. </a:t>
            </a:r>
            <a:r>
              <a:rPr lang="en-US" altLang="zh-CN" sz="2000" dirty="0" err="1"/>
              <a:t>Kivelson</a:t>
            </a:r>
            <a:r>
              <a:rPr lang="en-US" altLang="zh-CN" sz="2000" dirty="0"/>
              <a:t>, J. </a:t>
            </a:r>
            <a:r>
              <a:rPr lang="en-US" altLang="zh-CN" sz="2000" dirty="0" err="1"/>
              <a:t>Zaanen</a:t>
            </a:r>
            <a:r>
              <a:rPr lang="en-US" altLang="zh-CN" sz="2000" dirty="0"/>
              <a:t>, S. Das </a:t>
            </a:r>
            <a:r>
              <a:rPr lang="en-US" altLang="zh-CN" sz="2000" dirty="0" err="1"/>
              <a:t>Sarma</a:t>
            </a:r>
            <a:r>
              <a:rPr lang="en-US" altLang="zh-CN" sz="2000" dirty="0"/>
              <a:t>,,  A. J. Leggett, L. </a:t>
            </a:r>
            <a:r>
              <a:rPr lang="en-US" altLang="zh-CN" sz="2000" dirty="0" err="1"/>
              <a:t>Balents</a:t>
            </a:r>
            <a:r>
              <a:rPr lang="en-US" altLang="zh-CN" sz="2000" dirty="0">
                <a:solidFill>
                  <a:schemeClr val="tx1"/>
                </a:solidFill>
                <a:ea typeface="宋体" panose="02010600030101010101" pitchFamily="2" charset="-122"/>
              </a:rPr>
              <a:t> for </a:t>
            </a:r>
            <a:r>
              <a:rPr lang="en-US" altLang="zh-CN" sz="2000" dirty="0"/>
              <a:t>stimulating</a:t>
            </a:r>
            <a:r>
              <a:rPr lang="en-US" altLang="zh-CN" sz="2000" dirty="0">
                <a:solidFill>
                  <a:schemeClr val="tx1"/>
                </a:solidFill>
                <a:ea typeface="宋体" panose="02010600030101010101" pitchFamily="2" charset="-122"/>
              </a:rPr>
              <a:t> discussions. </a:t>
            </a:r>
          </a:p>
        </p:txBody>
      </p:sp>
      <p:sp>
        <p:nvSpPr>
          <p:cNvPr id="11" name="Text Box 3"/>
          <p:cNvSpPr txBox="1">
            <a:spLocks noChangeArrowheads="1"/>
          </p:cNvSpPr>
          <p:nvPr/>
        </p:nvSpPr>
        <p:spPr bwMode="auto">
          <a:xfrm>
            <a:off x="743916" y="3731513"/>
            <a:ext cx="70073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buFontTx/>
              <a:buChar char="•"/>
            </a:pPr>
            <a:r>
              <a:rPr lang="zh-CN" altLang="en-US" sz="2000" dirty="0">
                <a:solidFill>
                  <a:schemeClr val="tx1"/>
                </a:solidFill>
                <a:ea typeface="宋体" panose="02010600030101010101" pitchFamily="2" charset="-122"/>
              </a:rPr>
              <a:t>  </a:t>
            </a:r>
            <a:r>
              <a:rPr lang="en-US" altLang="zh-CN" sz="2000" dirty="0"/>
              <a:t>W. C. Lee, UCSD </a:t>
            </a:r>
            <a:r>
              <a:rPr lang="en-US" altLang="zh-CN" sz="2000" dirty="0">
                <a:sym typeface="Wingdings" panose="05000000000000000000" pitchFamily="2" charset="2"/>
              </a:rPr>
              <a:t>(now at Binghamton, SUNY)</a:t>
            </a:r>
            <a:endParaRPr lang="en-US" altLang="zh-CN" sz="2000" dirty="0">
              <a:solidFill>
                <a:schemeClr val="tx1"/>
              </a:solidFill>
              <a:ea typeface="宋体" panose="02010600030101010101" pitchFamily="2" charset="-122"/>
            </a:endParaRPr>
          </a:p>
        </p:txBody>
      </p:sp>
      <p:sp>
        <p:nvSpPr>
          <p:cNvPr id="12" name="Text Box 3"/>
          <p:cNvSpPr txBox="1">
            <a:spLocks noChangeArrowheads="1"/>
          </p:cNvSpPr>
          <p:nvPr/>
        </p:nvSpPr>
        <p:spPr bwMode="auto">
          <a:xfrm>
            <a:off x="756579" y="4356522"/>
            <a:ext cx="56408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buFontTx/>
              <a:buChar char="•"/>
            </a:pPr>
            <a:r>
              <a:rPr lang="zh-CN" altLang="en-US" sz="2000" dirty="0">
                <a:solidFill>
                  <a:schemeClr val="tx1"/>
                </a:solidFill>
                <a:ea typeface="宋体" panose="02010600030101010101" pitchFamily="2" charset="-122"/>
              </a:rPr>
              <a:t>  </a:t>
            </a:r>
            <a:r>
              <a:rPr lang="en-US" altLang="zh-CN" sz="2000" dirty="0"/>
              <a:t>Y. Li, UCSD (now at </a:t>
            </a:r>
            <a:r>
              <a:rPr lang="en-US" altLang="zh-CN" sz="2000" dirty="0">
                <a:sym typeface="Wingdings" panose="05000000000000000000" pitchFamily="2" charset="2"/>
              </a:rPr>
              <a:t>Johns Hopkins)</a:t>
            </a:r>
            <a:endParaRPr lang="en-US" altLang="zh-CN" sz="2000" dirty="0">
              <a:solidFill>
                <a:schemeClr val="tx1"/>
              </a:solidFill>
              <a:ea typeface="宋体" panose="02010600030101010101" pitchFamily="2" charset="-122"/>
            </a:endParaRPr>
          </a:p>
        </p:txBody>
      </p:sp>
      <p:sp>
        <p:nvSpPr>
          <p:cNvPr id="10" name="Text Box 7"/>
          <p:cNvSpPr txBox="1">
            <a:spLocks noChangeArrowheads="1"/>
          </p:cNvSpPr>
          <p:nvPr/>
        </p:nvSpPr>
        <p:spPr bwMode="auto">
          <a:xfrm>
            <a:off x="733983" y="2439567"/>
            <a:ext cx="26384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zh-CN" altLang="en-US" sz="2000" dirty="0">
                <a:solidFill>
                  <a:schemeClr val="tx1"/>
                </a:solidFill>
                <a:ea typeface="宋体" panose="02010600030101010101" pitchFamily="2" charset="-122"/>
              </a:rPr>
              <a:t>  </a:t>
            </a:r>
            <a:r>
              <a:rPr lang="en-US" altLang="zh-CN" sz="2000" dirty="0"/>
              <a:t>D. </a:t>
            </a:r>
            <a:r>
              <a:rPr lang="en-US" altLang="zh-CN" sz="2000" dirty="0" err="1"/>
              <a:t>Arovas</a:t>
            </a:r>
            <a:r>
              <a:rPr lang="en-US" altLang="zh-CN" sz="2000" dirty="0"/>
              <a:t>, UCSD</a:t>
            </a:r>
            <a:endParaRPr lang="en-US" altLang="zh-CN" sz="2000" dirty="0">
              <a:solidFill>
                <a:schemeClr val="tx1"/>
              </a:solidFill>
              <a:ea typeface="宋体" panose="02010600030101010101" pitchFamily="2" charset="-122"/>
            </a:endParaRPr>
          </a:p>
        </p:txBody>
      </p:sp>
      <p:sp>
        <p:nvSpPr>
          <p:cNvPr id="13" name="Text Box 3"/>
          <p:cNvSpPr txBox="1">
            <a:spLocks noChangeArrowheads="1"/>
          </p:cNvSpPr>
          <p:nvPr/>
        </p:nvSpPr>
        <p:spPr bwMode="auto">
          <a:xfrm>
            <a:off x="772499" y="4986595"/>
            <a:ext cx="56408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buFontTx/>
              <a:buChar char="•"/>
            </a:pPr>
            <a:r>
              <a:rPr lang="zh-CN" altLang="en-US" sz="2000" dirty="0">
                <a:solidFill>
                  <a:schemeClr val="tx1"/>
                </a:solidFill>
                <a:ea typeface="宋体" panose="02010600030101010101" pitchFamily="2" charset="-122"/>
              </a:rPr>
              <a:t>  </a:t>
            </a:r>
            <a:r>
              <a:rPr lang="en-US" altLang="zh-CN" sz="2000" dirty="0"/>
              <a:t>Z. M. Pan, Westlake </a:t>
            </a:r>
            <a:endParaRPr lang="en-US" altLang="zh-CN" sz="2000" dirty="0">
              <a:solidFill>
                <a:schemeClr val="tx1"/>
              </a:solidFill>
              <a:ea typeface="宋体" panose="02010600030101010101" pitchFamily="2" charset="-122"/>
            </a:endParaRPr>
          </a:p>
        </p:txBody>
      </p:sp>
    </p:spTree>
    <p:extLst>
      <p:ext uri="{BB962C8B-B14F-4D97-AF65-F5344CB8AC3E}">
        <p14:creationId xmlns:p14="http://schemas.microsoft.com/office/powerpoint/2010/main" val="2285549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灯片编号占位符 5"/>
          <p:cNvSpPr>
            <a:spLocks noGrp="1"/>
          </p:cNvSpPr>
          <p:nvPr>
            <p:ph type="sldNum" sz="quarter" idx="12"/>
          </p:nvPr>
        </p:nvSpPr>
        <p:spPr/>
        <p:txBody>
          <a:bodyPr/>
          <a:lstStyle/>
          <a:p>
            <a:fld id="{E1A8FAB1-9BB0-428E-A719-D216F3A8F018}" type="slidenum">
              <a:rPr lang="en-US" altLang="zh-CN">
                <a:solidFill>
                  <a:srgbClr val="000000"/>
                </a:solidFill>
              </a:rPr>
              <a:pPr/>
              <a:t>20</a:t>
            </a:fld>
            <a:endParaRPr lang="en-US" altLang="zh-CN">
              <a:solidFill>
                <a:srgbClr val="000000"/>
              </a:solidFill>
            </a:endParaRPr>
          </a:p>
        </p:txBody>
      </p:sp>
      <p:sp>
        <p:nvSpPr>
          <p:cNvPr id="957442" name="AutoShape 2"/>
          <p:cNvSpPr>
            <a:spLocks noChangeArrowheads="1"/>
          </p:cNvSpPr>
          <p:nvPr/>
        </p:nvSpPr>
        <p:spPr bwMode="auto">
          <a:xfrm>
            <a:off x="4377748" y="3841318"/>
            <a:ext cx="2447925" cy="755650"/>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957443" name="Rectangle 3"/>
          <p:cNvSpPr>
            <a:spLocks noChangeArrowheads="1"/>
          </p:cNvSpPr>
          <p:nvPr/>
        </p:nvSpPr>
        <p:spPr bwMode="auto">
          <a:xfrm>
            <a:off x="838200" y="381000"/>
            <a:ext cx="7391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ctr"/>
            <a:r>
              <a:rPr lang="en-US" altLang="zh-CN" sz="2800" u="sng" dirty="0" err="1">
                <a:solidFill>
                  <a:srgbClr val="000000"/>
                </a:solidFill>
                <a:latin typeface="Tahoma" panose="020B0604030504040204" pitchFamily="34" charset="0"/>
              </a:rPr>
              <a:t>Pomeranchuk</a:t>
            </a:r>
            <a:r>
              <a:rPr lang="en-US" altLang="zh-CN" sz="2800" u="sng" dirty="0">
                <a:solidFill>
                  <a:srgbClr val="000000"/>
                </a:solidFill>
                <a:latin typeface="Tahoma" panose="020B0604030504040204" pitchFamily="34" charset="0"/>
              </a:rPr>
              <a:t> instability</a:t>
            </a:r>
            <a:endParaRPr lang="zh-CN" altLang="en-US" sz="1800" dirty="0">
              <a:solidFill>
                <a:srgbClr val="000000"/>
              </a:solidFill>
              <a:latin typeface="Tahoma" panose="020B0604030504040204" pitchFamily="34" charset="0"/>
            </a:endParaRPr>
          </a:p>
        </p:txBody>
      </p:sp>
      <p:sp>
        <p:nvSpPr>
          <p:cNvPr id="957444" name="Text Box 4"/>
          <p:cNvSpPr txBox="1">
            <a:spLocks noChangeArrowheads="1"/>
          </p:cNvSpPr>
          <p:nvPr/>
        </p:nvSpPr>
        <p:spPr bwMode="auto">
          <a:xfrm>
            <a:off x="3311525" y="3105150"/>
            <a:ext cx="44291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zh-CN" altLang="en-US" sz="2200">
                <a:solidFill>
                  <a:srgbClr val="0000CC"/>
                </a:solidFill>
                <a:latin typeface="Tahoma" panose="020B0604030504040204" pitchFamily="34" charset="0"/>
              </a:rPr>
              <a:t> </a:t>
            </a:r>
            <a:r>
              <a:rPr lang="en-US" altLang="zh-CN" sz="2200">
                <a:solidFill>
                  <a:srgbClr val="0000CC"/>
                </a:solidFill>
                <a:latin typeface="Tahoma" panose="020B0604030504040204" pitchFamily="34" charset="0"/>
              </a:rPr>
              <a:t>Surface tension vanishes at:</a:t>
            </a:r>
            <a:endParaRPr lang="en-US" altLang="zh-CN" sz="2200">
              <a:solidFill>
                <a:srgbClr val="000000"/>
              </a:solidFill>
              <a:latin typeface="Tahoma" panose="020B0604030504040204" pitchFamily="34" charset="0"/>
            </a:endParaRPr>
          </a:p>
        </p:txBody>
      </p:sp>
      <p:graphicFrame>
        <p:nvGraphicFramePr>
          <p:cNvPr id="957445" name="Object 5"/>
          <p:cNvGraphicFramePr>
            <a:graphicFrameLocks noChangeAspect="1"/>
          </p:cNvGraphicFramePr>
          <p:nvPr/>
        </p:nvGraphicFramePr>
        <p:xfrm>
          <a:off x="4500563" y="3965575"/>
          <a:ext cx="2235200" cy="479425"/>
        </p:xfrm>
        <a:graphic>
          <a:graphicData uri="http://schemas.openxmlformats.org/presentationml/2006/ole">
            <mc:AlternateContent xmlns:mc="http://schemas.openxmlformats.org/markup-compatibility/2006">
              <mc:Choice xmlns:v="urn:schemas-microsoft-com:vml" Requires="v">
                <p:oleObj name="Equation" r:id="rId3" imgW="952200" imgH="241200" progId="Equation.3">
                  <p:embed/>
                </p:oleObj>
              </mc:Choice>
              <mc:Fallback>
                <p:oleObj name="Equation" r:id="rId3" imgW="95220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965575"/>
                        <a:ext cx="2235200"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57446" name="Picture 6" descr="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160463"/>
            <a:ext cx="1835150" cy="2268537"/>
          </a:xfrm>
          <a:prstGeom prst="rect">
            <a:avLst/>
          </a:prstGeom>
          <a:noFill/>
          <a:extLst>
            <a:ext uri="{909E8E84-426E-40DD-AFC4-6F175D3DCCD1}">
              <a14:hiddenFill xmlns:a14="http://schemas.microsoft.com/office/drawing/2010/main">
                <a:solidFill>
                  <a:srgbClr val="FFFFFF"/>
                </a:solidFill>
              </a14:hiddenFill>
            </a:ext>
          </a:extLst>
        </p:spPr>
      </p:pic>
      <p:sp>
        <p:nvSpPr>
          <p:cNvPr id="957447" name="Rectangle 7"/>
          <p:cNvSpPr>
            <a:spLocks noChangeArrowheads="1"/>
          </p:cNvSpPr>
          <p:nvPr/>
        </p:nvSpPr>
        <p:spPr bwMode="auto">
          <a:xfrm>
            <a:off x="792163" y="3573463"/>
            <a:ext cx="17764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a:solidFill>
                  <a:srgbClr val="000000"/>
                </a:solidFill>
                <a:latin typeface="Tahoma" panose="020B0604030504040204" pitchFamily="34" charset="0"/>
              </a:rPr>
              <a:t>I. Pomeranchuk</a:t>
            </a:r>
            <a:endParaRPr lang="zh-CN" altLang="en-US">
              <a:solidFill>
                <a:srgbClr val="000000"/>
              </a:solidFill>
              <a:latin typeface="Tahoma" panose="020B0604030504040204" pitchFamily="34" charset="0"/>
            </a:endParaRPr>
          </a:p>
        </p:txBody>
      </p:sp>
      <p:sp>
        <p:nvSpPr>
          <p:cNvPr id="957457" name="Oval 17"/>
          <p:cNvSpPr>
            <a:spLocks noChangeArrowheads="1"/>
          </p:cNvSpPr>
          <p:nvPr/>
        </p:nvSpPr>
        <p:spPr bwMode="auto">
          <a:xfrm>
            <a:off x="771525" y="4376738"/>
            <a:ext cx="1622425" cy="1643062"/>
          </a:xfrm>
          <a:prstGeom prst="ellipse">
            <a:avLst/>
          </a:prstGeom>
          <a:noFill/>
          <a:ln w="25400">
            <a:solidFill>
              <a:srgbClr val="0000CC"/>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957459" name="Line 19"/>
          <p:cNvSpPr>
            <a:spLocks noChangeShapeType="1"/>
          </p:cNvSpPr>
          <p:nvPr/>
        </p:nvSpPr>
        <p:spPr bwMode="auto">
          <a:xfrm flipV="1">
            <a:off x="1708150" y="5094288"/>
            <a:ext cx="660400" cy="1555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957460" name="Line 20"/>
          <p:cNvSpPr>
            <a:spLocks noChangeShapeType="1"/>
          </p:cNvSpPr>
          <p:nvPr/>
        </p:nvSpPr>
        <p:spPr bwMode="auto">
          <a:xfrm flipH="1">
            <a:off x="2668588" y="4938713"/>
            <a:ext cx="390525" cy="936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957461" name="Object 21"/>
          <p:cNvGraphicFramePr>
            <a:graphicFrameLocks noChangeAspect="1"/>
          </p:cNvGraphicFramePr>
          <p:nvPr/>
        </p:nvGraphicFramePr>
        <p:xfrm>
          <a:off x="2308225" y="4503738"/>
          <a:ext cx="476250" cy="341312"/>
        </p:xfrm>
        <a:graphic>
          <a:graphicData uri="http://schemas.openxmlformats.org/presentationml/2006/ole">
            <mc:AlternateContent xmlns:mc="http://schemas.openxmlformats.org/markup-compatibility/2006">
              <mc:Choice xmlns:v="urn:schemas-microsoft-com:vml" Requires="v">
                <p:oleObj name="Equation" r:id="rId6" imgW="241200" imgH="241200" progId="Equation.3">
                  <p:embed/>
                </p:oleObj>
              </mc:Choice>
              <mc:Fallback>
                <p:oleObj name="Equation" r:id="rId6" imgW="24120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8225" y="4503738"/>
                        <a:ext cx="476250" cy="341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7462" name="Text Box 22"/>
          <p:cNvSpPr txBox="1">
            <a:spLocks noChangeArrowheads="1"/>
          </p:cNvSpPr>
          <p:nvPr/>
        </p:nvSpPr>
        <p:spPr bwMode="auto">
          <a:xfrm>
            <a:off x="3311525" y="1166813"/>
            <a:ext cx="532765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200" dirty="0">
                <a:solidFill>
                  <a:srgbClr val="0000CC"/>
                </a:solidFill>
                <a:latin typeface="Tahoma" panose="020B0604030504040204" pitchFamily="34" charset="0"/>
              </a:rPr>
              <a:t> Fermi surface: elastic membrane. </a:t>
            </a:r>
          </a:p>
          <a:p>
            <a:pPr>
              <a:spcBef>
                <a:spcPct val="50000"/>
              </a:spcBef>
              <a:buFontTx/>
              <a:buChar char="•"/>
            </a:pPr>
            <a:r>
              <a:rPr lang="en-US" altLang="zh-CN" sz="2200" dirty="0">
                <a:solidFill>
                  <a:srgbClr val="0000CC"/>
                </a:solidFill>
                <a:latin typeface="Tahoma" panose="020B0604030504040204" pitchFamily="34" charset="0"/>
              </a:rPr>
              <a:t> Stability:</a:t>
            </a:r>
          </a:p>
        </p:txBody>
      </p:sp>
      <p:graphicFrame>
        <p:nvGraphicFramePr>
          <p:cNvPr id="957463" name="Object 23"/>
          <p:cNvGraphicFramePr>
            <a:graphicFrameLocks noChangeAspect="1"/>
          </p:cNvGraphicFramePr>
          <p:nvPr/>
        </p:nvGraphicFramePr>
        <p:xfrm>
          <a:off x="4926013" y="1843088"/>
          <a:ext cx="3101975" cy="1081087"/>
        </p:xfrm>
        <a:graphic>
          <a:graphicData uri="http://schemas.openxmlformats.org/presentationml/2006/ole">
            <mc:AlternateContent xmlns:mc="http://schemas.openxmlformats.org/markup-compatibility/2006">
              <mc:Choice xmlns:v="urn:schemas-microsoft-com:vml" Requires="v">
                <p:oleObj name="Equation" r:id="rId8" imgW="1307880" imgH="660240" progId="Equation.3">
                  <p:embed/>
                </p:oleObj>
              </mc:Choice>
              <mc:Fallback>
                <p:oleObj name="Equation" r:id="rId8" imgW="1307880" imgH="6602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6013" y="1843088"/>
                        <a:ext cx="3101975" cy="1081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57471" name="Group 31"/>
          <p:cNvGrpSpPr>
            <a:grpSpLocks/>
          </p:cNvGrpSpPr>
          <p:nvPr/>
        </p:nvGrpSpPr>
        <p:grpSpPr bwMode="auto">
          <a:xfrm>
            <a:off x="3276600" y="5054600"/>
            <a:ext cx="5473700" cy="1147763"/>
            <a:chOff x="2064" y="3184"/>
            <a:chExt cx="3448" cy="723"/>
          </a:xfrm>
        </p:grpSpPr>
        <p:grpSp>
          <p:nvGrpSpPr>
            <p:cNvPr id="957466" name="Group 26"/>
            <p:cNvGrpSpPr>
              <a:grpSpLocks/>
            </p:cNvGrpSpPr>
            <p:nvPr/>
          </p:nvGrpSpPr>
          <p:grpSpPr bwMode="auto">
            <a:xfrm>
              <a:off x="2064" y="3184"/>
              <a:ext cx="3061" cy="336"/>
              <a:chOff x="2087" y="3684"/>
              <a:chExt cx="3061" cy="336"/>
            </a:xfrm>
          </p:grpSpPr>
          <p:sp>
            <p:nvSpPr>
              <p:cNvPr id="957464" name="Text Box 24"/>
              <p:cNvSpPr txBox="1">
                <a:spLocks noChangeArrowheads="1"/>
              </p:cNvSpPr>
              <p:nvPr/>
            </p:nvSpPr>
            <p:spPr bwMode="auto">
              <a:xfrm>
                <a:off x="2087" y="3707"/>
                <a:ext cx="3061"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kumimoji="1" lang="zh-CN" altLang="en-US" sz="2200">
                    <a:solidFill>
                      <a:srgbClr val="0000CC"/>
                    </a:solidFill>
                    <a:latin typeface="Tahoma" panose="020B0604030504040204" pitchFamily="34" charset="0"/>
                    <a:ea typeface="MS PGothic" panose="020B0600070205080204" pitchFamily="34" charset="-128"/>
                  </a:rPr>
                  <a:t> </a:t>
                </a:r>
                <a:r>
                  <a:rPr kumimoji="1" lang="en-US" altLang="zh-CN" sz="2200">
                    <a:solidFill>
                      <a:srgbClr val="0000CC"/>
                    </a:solidFill>
                    <a:latin typeface="Tahoma" panose="020B0604030504040204" pitchFamily="34" charset="0"/>
                    <a:ea typeface="MS PGothic" panose="020B0600070205080204" pitchFamily="34" charset="-128"/>
                  </a:rPr>
                  <a:t>Ferromagnetism: the        channel.</a:t>
                </a:r>
              </a:p>
            </p:txBody>
          </p:sp>
          <p:graphicFrame>
            <p:nvGraphicFramePr>
              <p:cNvPr id="957465" name="Object 25"/>
              <p:cNvGraphicFramePr>
                <a:graphicFrameLocks noChangeAspect="1"/>
              </p:cNvGraphicFramePr>
              <p:nvPr/>
            </p:nvGraphicFramePr>
            <p:xfrm>
              <a:off x="3998" y="3684"/>
              <a:ext cx="288" cy="336"/>
            </p:xfrm>
            <a:graphic>
              <a:graphicData uri="http://schemas.openxmlformats.org/presentationml/2006/ole">
                <mc:AlternateContent xmlns:mc="http://schemas.openxmlformats.org/markup-compatibility/2006">
                  <mc:Choice xmlns:v="urn:schemas-microsoft-com:vml" Requires="v">
                    <p:oleObj name="Equation" r:id="rId10" imgW="215640" imgH="241200" progId="Equation.3">
                      <p:embed/>
                    </p:oleObj>
                  </mc:Choice>
                  <mc:Fallback>
                    <p:oleObj name="Equation" r:id="rId10" imgW="215640" imgH="241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8" y="3684"/>
                            <a:ext cx="288" cy="33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sp>
          <p:nvSpPr>
            <p:cNvPr id="957468" name="Text Box 28"/>
            <p:cNvSpPr txBox="1">
              <a:spLocks noChangeArrowheads="1"/>
            </p:cNvSpPr>
            <p:nvPr/>
          </p:nvSpPr>
          <p:spPr bwMode="auto">
            <a:xfrm>
              <a:off x="2064" y="3615"/>
              <a:ext cx="3448"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kumimoji="1" lang="zh-CN" altLang="en-US" sz="2200">
                  <a:solidFill>
                    <a:srgbClr val="0000CC"/>
                  </a:solidFill>
                  <a:latin typeface="Tahoma" panose="020B0604030504040204" pitchFamily="34" charset="0"/>
                  <a:ea typeface="MS PGothic" panose="020B0600070205080204" pitchFamily="34" charset="-128"/>
                </a:rPr>
                <a:t> </a:t>
              </a:r>
              <a:r>
                <a:rPr kumimoji="1" lang="en-US" altLang="zh-CN" sz="2200">
                  <a:solidFill>
                    <a:srgbClr val="0000CC"/>
                  </a:solidFill>
                  <a:latin typeface="Tahoma" panose="020B0604030504040204" pitchFamily="34" charset="0"/>
                  <a:ea typeface="MS PGothic" panose="020B0600070205080204" pitchFamily="34" charset="-128"/>
                </a:rPr>
                <a:t>Nematic electron liquid: the      channel.</a:t>
              </a:r>
            </a:p>
          </p:txBody>
        </p:sp>
        <p:graphicFrame>
          <p:nvGraphicFramePr>
            <p:cNvPr id="957469" name="Object 29"/>
            <p:cNvGraphicFramePr>
              <a:graphicFrameLocks noChangeAspect="1"/>
            </p:cNvGraphicFramePr>
            <p:nvPr/>
          </p:nvGraphicFramePr>
          <p:xfrm>
            <a:off x="4422" y="3589"/>
            <a:ext cx="271" cy="318"/>
          </p:xfrm>
          <a:graphic>
            <a:graphicData uri="http://schemas.openxmlformats.org/presentationml/2006/ole">
              <mc:AlternateContent xmlns:mc="http://schemas.openxmlformats.org/markup-compatibility/2006">
                <mc:Choice xmlns:v="urn:schemas-microsoft-com:vml" Requires="v">
                  <p:oleObj name="Equation" r:id="rId12" imgW="203040" imgH="228600" progId="Equation.3">
                    <p:embed/>
                  </p:oleObj>
                </mc:Choice>
                <mc:Fallback>
                  <p:oleObj name="Equation" r:id="rId12" imgW="20304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22" y="3589"/>
                          <a:ext cx="271" cy="31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sp>
        <p:nvSpPr>
          <p:cNvPr id="957472" name="Oval 32"/>
          <p:cNvSpPr>
            <a:spLocks noChangeArrowheads="1"/>
          </p:cNvSpPr>
          <p:nvPr/>
        </p:nvSpPr>
        <p:spPr bwMode="auto">
          <a:xfrm>
            <a:off x="576263" y="4724400"/>
            <a:ext cx="2051050" cy="1044575"/>
          </a:xfrm>
          <a:prstGeom prst="ellipse">
            <a:avLst/>
          </a:prstGeom>
          <a:noFill/>
          <a:ln w="28575">
            <a:solidFill>
              <a:srgbClr val="FF0000"/>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Tree>
    <p:extLst>
      <p:ext uri="{BB962C8B-B14F-4D97-AF65-F5344CB8AC3E}">
        <p14:creationId xmlns:p14="http://schemas.microsoft.com/office/powerpoint/2010/main" val="1376783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灯片编号占位符 7"/>
          <p:cNvSpPr>
            <a:spLocks noGrp="1"/>
          </p:cNvSpPr>
          <p:nvPr>
            <p:ph type="sldNum" sz="quarter" idx="12"/>
          </p:nvPr>
        </p:nvSpPr>
        <p:spPr/>
        <p:txBody>
          <a:bodyPr/>
          <a:lstStyle/>
          <a:p>
            <a:fld id="{9947D191-CF2D-4B93-8A3D-FC3C138BBE82}" type="slidenum">
              <a:rPr lang="en-US" altLang="zh-CN">
                <a:solidFill>
                  <a:srgbClr val="000000"/>
                </a:solidFill>
              </a:rPr>
              <a:pPr/>
              <a:t>21</a:t>
            </a:fld>
            <a:endParaRPr lang="en-US" altLang="zh-CN">
              <a:solidFill>
                <a:srgbClr val="000000"/>
              </a:solidFill>
            </a:endParaRPr>
          </a:p>
        </p:txBody>
      </p:sp>
      <p:graphicFrame>
        <p:nvGraphicFramePr>
          <p:cNvPr id="1257474" name="Object 2"/>
          <p:cNvGraphicFramePr>
            <a:graphicFrameLocks noChangeAspect="1"/>
          </p:cNvGraphicFramePr>
          <p:nvPr/>
        </p:nvGraphicFramePr>
        <p:xfrm>
          <a:off x="827088" y="1484313"/>
          <a:ext cx="533400" cy="595312"/>
        </p:xfrm>
        <a:graphic>
          <a:graphicData uri="http://schemas.openxmlformats.org/presentationml/2006/ole">
            <mc:AlternateContent xmlns:mc="http://schemas.openxmlformats.org/markup-compatibility/2006">
              <mc:Choice xmlns:v="urn:schemas-microsoft-com:vml" Requires="v">
                <p:oleObj name="Equation" r:id="rId3" imgW="215640" imgH="228600" progId="Equation.3">
                  <p:embed/>
                </p:oleObj>
              </mc:Choice>
              <mc:Fallback>
                <p:oleObj name="Equation" r:id="rId3" imgW="21564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484313"/>
                        <a:ext cx="533400" cy="5953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1257475" name="Object 3"/>
          <p:cNvGraphicFramePr>
            <a:graphicFrameLocks noChangeAspect="1"/>
          </p:cNvGraphicFramePr>
          <p:nvPr/>
        </p:nvGraphicFramePr>
        <p:xfrm>
          <a:off x="5832475" y="5157788"/>
          <a:ext cx="1319213" cy="407987"/>
        </p:xfrm>
        <a:graphic>
          <a:graphicData uri="http://schemas.openxmlformats.org/presentationml/2006/ole">
            <mc:AlternateContent xmlns:mc="http://schemas.openxmlformats.org/markup-compatibility/2006">
              <mc:Choice xmlns:v="urn:schemas-microsoft-com:vml" Requires="v">
                <p:oleObj name="Equation" r:id="rId5" imgW="634680" imgH="203040" progId="Equation.3">
                  <p:embed/>
                </p:oleObj>
              </mc:Choice>
              <mc:Fallback>
                <p:oleObj name="Equation" r:id="rId5" imgW="63468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2475" y="5157788"/>
                        <a:ext cx="1319213" cy="407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nvGrpSpPr>
          <p:cNvPr id="1257515" name="Group 43"/>
          <p:cNvGrpSpPr>
            <a:grpSpLocks/>
          </p:cNvGrpSpPr>
          <p:nvPr/>
        </p:nvGrpSpPr>
        <p:grpSpPr bwMode="auto">
          <a:xfrm>
            <a:off x="4895850" y="2168525"/>
            <a:ext cx="2973388" cy="2457450"/>
            <a:chOff x="3084" y="1366"/>
            <a:chExt cx="1873" cy="1548"/>
          </a:xfrm>
        </p:grpSpPr>
        <p:sp>
          <p:nvSpPr>
            <p:cNvPr id="1257479" name="Oval 7"/>
            <p:cNvSpPr>
              <a:spLocks noChangeArrowheads="1"/>
            </p:cNvSpPr>
            <p:nvPr/>
          </p:nvSpPr>
          <p:spPr bwMode="auto">
            <a:xfrm>
              <a:off x="3084" y="1366"/>
              <a:ext cx="1525" cy="1548"/>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0000CC"/>
                </a:solidFill>
                <a:latin typeface="Arial" panose="020B0604020202020204" pitchFamily="34" charset="0"/>
              </a:endParaRPr>
            </a:p>
          </p:txBody>
        </p:sp>
        <p:sp>
          <p:nvSpPr>
            <p:cNvPr id="1257480" name="Line 8"/>
            <p:cNvSpPr>
              <a:spLocks noChangeShapeType="1"/>
            </p:cNvSpPr>
            <p:nvPr/>
          </p:nvSpPr>
          <p:spPr bwMode="auto">
            <a:xfrm rot="-5400000">
              <a:off x="4689" y="2121"/>
              <a:ext cx="290"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1257481" name="Object 9"/>
            <p:cNvGraphicFramePr>
              <a:graphicFrameLocks noChangeAspect="1"/>
            </p:cNvGraphicFramePr>
            <p:nvPr/>
          </p:nvGraphicFramePr>
          <p:xfrm>
            <a:off x="4633" y="2023"/>
            <a:ext cx="156" cy="224"/>
          </p:xfrm>
          <a:graphic>
            <a:graphicData uri="http://schemas.openxmlformats.org/presentationml/2006/ole">
              <mc:AlternateContent xmlns:mc="http://schemas.openxmlformats.org/markup-compatibility/2006">
                <mc:Choice xmlns:v="urn:schemas-microsoft-com:vml" Requires="v">
                  <p:oleObj name="Equation" r:id="rId7" imgW="126720" imgH="177480" progId="Equation.3">
                    <p:embed/>
                  </p:oleObj>
                </mc:Choice>
                <mc:Fallback>
                  <p:oleObj name="Equation" r:id="rId7" imgW="12672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3" y="2023"/>
                          <a:ext cx="156" cy="22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257482" name="Line 10"/>
            <p:cNvSpPr>
              <a:spLocks noChangeShapeType="1"/>
            </p:cNvSpPr>
            <p:nvPr/>
          </p:nvSpPr>
          <p:spPr bwMode="auto">
            <a:xfrm rot="5400000" flipV="1">
              <a:off x="3015" y="2122"/>
              <a:ext cx="291"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1257483" name="Object 11"/>
            <p:cNvGraphicFramePr>
              <a:graphicFrameLocks noChangeAspect="1"/>
            </p:cNvGraphicFramePr>
            <p:nvPr/>
          </p:nvGraphicFramePr>
          <p:xfrm>
            <a:off x="3258" y="2029"/>
            <a:ext cx="156" cy="224"/>
          </p:xfrm>
          <a:graphic>
            <a:graphicData uri="http://schemas.openxmlformats.org/presentationml/2006/ole">
              <mc:AlternateContent xmlns:mc="http://schemas.openxmlformats.org/markup-compatibility/2006">
                <mc:Choice xmlns:v="urn:schemas-microsoft-com:vml" Requires="v">
                  <p:oleObj name="Equation" r:id="rId9" imgW="126720" imgH="177480" progId="Equation.3">
                    <p:embed/>
                  </p:oleObj>
                </mc:Choice>
                <mc:Fallback>
                  <p:oleObj name="Equation" r:id="rId9" imgW="12672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8" y="2029"/>
                          <a:ext cx="156" cy="22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257484" name="Oval 12"/>
            <p:cNvSpPr>
              <a:spLocks noChangeArrowheads="1"/>
            </p:cNvSpPr>
            <p:nvPr/>
          </p:nvSpPr>
          <p:spPr bwMode="auto">
            <a:xfrm>
              <a:off x="3432" y="1366"/>
              <a:ext cx="1525" cy="1548"/>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0000CC"/>
                </a:solidFill>
                <a:latin typeface="Arial" panose="020B0604020202020204" pitchFamily="34" charset="0"/>
              </a:endParaRPr>
            </a:p>
          </p:txBody>
        </p:sp>
      </p:grpSp>
      <p:graphicFrame>
        <p:nvGraphicFramePr>
          <p:cNvPr id="1257485" name="Object 13"/>
          <p:cNvGraphicFramePr>
            <a:graphicFrameLocks noChangeAspect="1"/>
          </p:cNvGraphicFramePr>
          <p:nvPr/>
        </p:nvGraphicFramePr>
        <p:xfrm>
          <a:off x="1658938" y="5192713"/>
          <a:ext cx="1184275" cy="396875"/>
        </p:xfrm>
        <a:graphic>
          <a:graphicData uri="http://schemas.openxmlformats.org/presentationml/2006/ole">
            <mc:AlternateContent xmlns:mc="http://schemas.openxmlformats.org/markup-compatibility/2006">
              <mc:Choice xmlns:v="urn:schemas-microsoft-com:vml" Requires="v">
                <p:oleObj name="Equation" r:id="rId10" imgW="634680" imgH="203040" progId="Equation.3">
                  <p:embed/>
                </p:oleObj>
              </mc:Choice>
              <mc:Fallback>
                <p:oleObj name="Equation" r:id="rId10" imgW="634680" imgH="2030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58938" y="5192713"/>
                        <a:ext cx="1184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nvGrpSpPr>
          <p:cNvPr id="1257516" name="Group 44"/>
          <p:cNvGrpSpPr>
            <a:grpSpLocks/>
          </p:cNvGrpSpPr>
          <p:nvPr/>
        </p:nvGrpSpPr>
        <p:grpSpPr bwMode="auto">
          <a:xfrm>
            <a:off x="900113" y="2060575"/>
            <a:ext cx="2771775" cy="2771775"/>
            <a:chOff x="567" y="1298"/>
            <a:chExt cx="1701" cy="1746"/>
          </a:xfrm>
        </p:grpSpPr>
        <p:graphicFrame>
          <p:nvGraphicFramePr>
            <p:cNvPr id="1257486" name="Object 14"/>
            <p:cNvGraphicFramePr>
              <a:graphicFrameLocks noChangeAspect="1"/>
            </p:cNvGraphicFramePr>
            <p:nvPr/>
          </p:nvGraphicFramePr>
          <p:xfrm>
            <a:off x="1548" y="2829"/>
            <a:ext cx="147" cy="215"/>
          </p:xfrm>
          <a:graphic>
            <a:graphicData uri="http://schemas.openxmlformats.org/presentationml/2006/ole">
              <mc:AlternateContent xmlns:mc="http://schemas.openxmlformats.org/markup-compatibility/2006">
                <mc:Choice xmlns:v="urn:schemas-microsoft-com:vml" Requires="v">
                  <p:oleObj name="Equation" r:id="rId12" imgW="126720" imgH="177480" progId="Equation.3">
                    <p:embed/>
                  </p:oleObj>
                </mc:Choice>
                <mc:Fallback>
                  <p:oleObj name="Equation" r:id="rId12" imgW="12672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8" y="2829"/>
                          <a:ext cx="147" cy="21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257488" name="Oval 16"/>
            <p:cNvSpPr>
              <a:spLocks noChangeArrowheads="1"/>
            </p:cNvSpPr>
            <p:nvPr/>
          </p:nvSpPr>
          <p:spPr bwMode="auto">
            <a:xfrm>
              <a:off x="567" y="1298"/>
              <a:ext cx="1700" cy="1746"/>
            </a:xfrm>
            <a:prstGeom prst="ellipse">
              <a:avLst/>
            </a:prstGeom>
            <a:noFill/>
            <a:ln w="47625"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257489" name="Oval 17"/>
            <p:cNvSpPr>
              <a:spLocks noChangeArrowheads="1"/>
            </p:cNvSpPr>
            <p:nvPr/>
          </p:nvSpPr>
          <p:spPr bwMode="auto">
            <a:xfrm>
              <a:off x="945" y="1672"/>
              <a:ext cx="944" cy="998"/>
            </a:xfrm>
            <a:prstGeom prst="ellipse">
              <a:avLst/>
            </a:prstGeom>
            <a:noFill/>
            <a:ln w="47625"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257490" name="Line 18"/>
            <p:cNvSpPr>
              <a:spLocks noChangeShapeType="1"/>
            </p:cNvSpPr>
            <p:nvPr/>
          </p:nvSpPr>
          <p:spPr bwMode="auto">
            <a:xfrm>
              <a:off x="685" y="2070"/>
              <a:ext cx="167"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7492" name="Line 20"/>
            <p:cNvSpPr>
              <a:spLocks noChangeShapeType="1"/>
            </p:cNvSpPr>
            <p:nvPr/>
          </p:nvSpPr>
          <p:spPr bwMode="auto">
            <a:xfrm flipH="1">
              <a:off x="567" y="2151"/>
              <a:ext cx="87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7493" name="Line 21"/>
            <p:cNvSpPr>
              <a:spLocks noChangeShapeType="1"/>
            </p:cNvSpPr>
            <p:nvPr/>
          </p:nvSpPr>
          <p:spPr bwMode="auto">
            <a:xfrm>
              <a:off x="1991" y="2070"/>
              <a:ext cx="166"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7494" name="Line 22"/>
            <p:cNvSpPr>
              <a:spLocks noChangeShapeType="1"/>
            </p:cNvSpPr>
            <p:nvPr/>
          </p:nvSpPr>
          <p:spPr bwMode="auto">
            <a:xfrm>
              <a:off x="1438" y="2151"/>
              <a:ext cx="83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7495" name="Line 23"/>
            <p:cNvSpPr>
              <a:spLocks noChangeShapeType="1"/>
            </p:cNvSpPr>
            <p:nvPr/>
          </p:nvSpPr>
          <p:spPr bwMode="auto">
            <a:xfrm flipV="1">
              <a:off x="1398" y="1298"/>
              <a:ext cx="0" cy="8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7496" name="Line 24"/>
            <p:cNvSpPr>
              <a:spLocks noChangeShapeType="1"/>
            </p:cNvSpPr>
            <p:nvPr/>
          </p:nvSpPr>
          <p:spPr bwMode="auto">
            <a:xfrm>
              <a:off x="1398" y="2151"/>
              <a:ext cx="0" cy="89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7497" name="Line 25"/>
            <p:cNvSpPr>
              <a:spLocks noChangeShapeType="1"/>
            </p:cNvSpPr>
            <p:nvPr/>
          </p:nvSpPr>
          <p:spPr bwMode="auto">
            <a:xfrm rot="-5400000">
              <a:off x="1393" y="1465"/>
              <a:ext cx="170"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7498" name="Line 26"/>
            <p:cNvSpPr>
              <a:spLocks noChangeShapeType="1"/>
            </p:cNvSpPr>
            <p:nvPr/>
          </p:nvSpPr>
          <p:spPr bwMode="auto">
            <a:xfrm rot="5400000" flipV="1">
              <a:off x="1392" y="2845"/>
              <a:ext cx="171"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7499" name="Line 27"/>
            <p:cNvSpPr>
              <a:spLocks noChangeShapeType="1"/>
            </p:cNvSpPr>
            <p:nvPr/>
          </p:nvSpPr>
          <p:spPr bwMode="auto">
            <a:xfrm flipV="1">
              <a:off x="1398" y="1826"/>
              <a:ext cx="356" cy="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7500" name="Line 28"/>
            <p:cNvSpPr>
              <a:spLocks noChangeShapeType="1"/>
            </p:cNvSpPr>
            <p:nvPr/>
          </p:nvSpPr>
          <p:spPr bwMode="auto">
            <a:xfrm flipH="1">
              <a:off x="1517" y="1826"/>
              <a:ext cx="118" cy="121"/>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7501" name="Line 29"/>
            <p:cNvSpPr>
              <a:spLocks noChangeShapeType="1"/>
            </p:cNvSpPr>
            <p:nvPr/>
          </p:nvSpPr>
          <p:spPr bwMode="auto">
            <a:xfrm flipH="1">
              <a:off x="1042" y="2151"/>
              <a:ext cx="356" cy="3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7502" name="Line 30"/>
            <p:cNvSpPr>
              <a:spLocks noChangeShapeType="1"/>
            </p:cNvSpPr>
            <p:nvPr/>
          </p:nvSpPr>
          <p:spPr bwMode="auto">
            <a:xfrm flipV="1">
              <a:off x="1081" y="2231"/>
              <a:ext cx="119" cy="123"/>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7503" name="Line 31"/>
            <p:cNvSpPr>
              <a:spLocks noChangeShapeType="1"/>
            </p:cNvSpPr>
            <p:nvPr/>
          </p:nvSpPr>
          <p:spPr bwMode="auto">
            <a:xfrm flipH="1" flipV="1">
              <a:off x="1081" y="1826"/>
              <a:ext cx="317" cy="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7504" name="Line 32"/>
            <p:cNvSpPr>
              <a:spLocks noChangeShapeType="1"/>
            </p:cNvSpPr>
            <p:nvPr/>
          </p:nvSpPr>
          <p:spPr bwMode="auto">
            <a:xfrm>
              <a:off x="1200" y="1867"/>
              <a:ext cx="118" cy="121"/>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7505" name="Line 33"/>
            <p:cNvSpPr>
              <a:spLocks noChangeShapeType="1"/>
            </p:cNvSpPr>
            <p:nvPr/>
          </p:nvSpPr>
          <p:spPr bwMode="auto">
            <a:xfrm>
              <a:off x="1398" y="2151"/>
              <a:ext cx="356" cy="40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57506" name="Line 34"/>
            <p:cNvSpPr>
              <a:spLocks noChangeShapeType="1"/>
            </p:cNvSpPr>
            <p:nvPr/>
          </p:nvSpPr>
          <p:spPr bwMode="auto">
            <a:xfrm flipH="1" flipV="1">
              <a:off x="1556" y="2231"/>
              <a:ext cx="118" cy="164"/>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1257507" name="Object 35"/>
            <p:cNvGraphicFramePr>
              <a:graphicFrameLocks noChangeAspect="1"/>
            </p:cNvGraphicFramePr>
            <p:nvPr/>
          </p:nvGraphicFramePr>
          <p:xfrm>
            <a:off x="1390" y="2320"/>
            <a:ext cx="259" cy="271"/>
          </p:xfrm>
          <a:graphic>
            <a:graphicData uri="http://schemas.openxmlformats.org/presentationml/2006/ole">
              <mc:AlternateContent xmlns:mc="http://schemas.openxmlformats.org/markup-compatibility/2006">
                <mc:Choice xmlns:v="urn:schemas-microsoft-com:vml" Requires="v">
                  <p:oleObj name="Equation" r:id="rId13" imgW="241200" imgH="241200" progId="Equation.3">
                    <p:embed/>
                  </p:oleObj>
                </mc:Choice>
                <mc:Fallback>
                  <p:oleObj name="Equation" r:id="rId13" imgW="241200" imgH="241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90" y="2320"/>
                          <a:ext cx="259" cy="27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1257508" name="Object 36"/>
            <p:cNvGraphicFramePr>
              <a:graphicFrameLocks noChangeAspect="1"/>
            </p:cNvGraphicFramePr>
            <p:nvPr/>
          </p:nvGraphicFramePr>
          <p:xfrm>
            <a:off x="1022" y="2746"/>
            <a:ext cx="232" cy="270"/>
          </p:xfrm>
          <a:graphic>
            <a:graphicData uri="http://schemas.openxmlformats.org/presentationml/2006/ole">
              <mc:AlternateContent xmlns:mc="http://schemas.openxmlformats.org/markup-compatibility/2006">
                <mc:Choice xmlns:v="urn:schemas-microsoft-com:vml" Requires="v">
                  <p:oleObj name="Equation" r:id="rId15" imgW="215640" imgH="241200" progId="Equation.3">
                    <p:embed/>
                  </p:oleObj>
                </mc:Choice>
                <mc:Fallback>
                  <p:oleObj name="Equation" r:id="rId15" imgW="215640" imgH="241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22" y="2746"/>
                          <a:ext cx="232" cy="27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1257509" name="Object 37"/>
            <p:cNvGraphicFramePr>
              <a:graphicFrameLocks noChangeAspect="1"/>
            </p:cNvGraphicFramePr>
            <p:nvPr/>
          </p:nvGraphicFramePr>
          <p:xfrm>
            <a:off x="625" y="2147"/>
            <a:ext cx="146" cy="216"/>
          </p:xfrm>
          <a:graphic>
            <a:graphicData uri="http://schemas.openxmlformats.org/presentationml/2006/ole">
              <mc:AlternateContent xmlns:mc="http://schemas.openxmlformats.org/markup-compatibility/2006">
                <mc:Choice xmlns:v="urn:schemas-microsoft-com:vml" Requires="v">
                  <p:oleObj name="Equation" r:id="rId17" imgW="126720" imgH="177480" progId="Equation.3">
                    <p:embed/>
                  </p:oleObj>
                </mc:Choice>
                <mc:Fallback>
                  <p:oleObj name="Equation" r:id="rId17" imgW="12672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 y="2147"/>
                          <a:ext cx="146" cy="21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1257510" name="Object 38"/>
            <p:cNvGraphicFramePr>
              <a:graphicFrameLocks noChangeAspect="1"/>
            </p:cNvGraphicFramePr>
            <p:nvPr/>
          </p:nvGraphicFramePr>
          <p:xfrm>
            <a:off x="1262" y="1298"/>
            <a:ext cx="147" cy="216"/>
          </p:xfrm>
          <a:graphic>
            <a:graphicData uri="http://schemas.openxmlformats.org/presentationml/2006/ole">
              <mc:AlternateContent xmlns:mc="http://schemas.openxmlformats.org/markup-compatibility/2006">
                <mc:Choice xmlns:v="urn:schemas-microsoft-com:vml" Requires="v">
                  <p:oleObj name="Equation" r:id="rId18" imgW="126720" imgH="177480" progId="Equation.3">
                    <p:embed/>
                  </p:oleObj>
                </mc:Choice>
                <mc:Fallback>
                  <p:oleObj name="Equation" r:id="rId18" imgW="12672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2" y="1298"/>
                          <a:ext cx="147" cy="21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1257511" name="Object 39"/>
            <p:cNvGraphicFramePr>
              <a:graphicFrameLocks noChangeAspect="1"/>
            </p:cNvGraphicFramePr>
            <p:nvPr/>
          </p:nvGraphicFramePr>
          <p:xfrm>
            <a:off x="2080" y="1809"/>
            <a:ext cx="146" cy="216"/>
          </p:xfrm>
          <a:graphic>
            <a:graphicData uri="http://schemas.openxmlformats.org/presentationml/2006/ole">
              <mc:AlternateContent xmlns:mc="http://schemas.openxmlformats.org/markup-compatibility/2006">
                <mc:Choice xmlns:v="urn:schemas-microsoft-com:vml" Requires="v">
                  <p:oleObj name="Equation" r:id="rId19" imgW="126720" imgH="177480" progId="Equation.3">
                    <p:embed/>
                  </p:oleObj>
                </mc:Choice>
                <mc:Fallback>
                  <p:oleObj name="Equation" r:id="rId19" imgW="12672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0" y="1809"/>
                          <a:ext cx="146" cy="21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sp>
        <p:nvSpPr>
          <p:cNvPr id="1257512" name="Text Box 40"/>
          <p:cNvSpPr txBox="1">
            <a:spLocks noChangeArrowheads="1"/>
          </p:cNvSpPr>
          <p:nvPr/>
        </p:nvSpPr>
        <p:spPr bwMode="auto">
          <a:xfrm>
            <a:off x="611188" y="5842000"/>
            <a:ext cx="8077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200">
                <a:solidFill>
                  <a:srgbClr val="0000CC"/>
                </a:solidFill>
                <a:latin typeface="Tahoma" panose="020B0604030504040204" pitchFamily="34" charset="0"/>
              </a:rPr>
              <a:t> An analogy to superfluid </a:t>
            </a:r>
            <a:r>
              <a:rPr lang="en-US" altLang="zh-CN" sz="2200" baseline="30000">
                <a:solidFill>
                  <a:srgbClr val="0000CC"/>
                </a:solidFill>
                <a:latin typeface="Tahoma" panose="020B0604030504040204" pitchFamily="34" charset="0"/>
              </a:rPr>
              <a:t>3</a:t>
            </a:r>
            <a:r>
              <a:rPr lang="en-US" altLang="zh-CN" sz="2200">
                <a:solidFill>
                  <a:srgbClr val="0000CC"/>
                </a:solidFill>
                <a:latin typeface="Tahoma" panose="020B0604030504040204" pitchFamily="34" charset="0"/>
              </a:rPr>
              <a:t>He-B (isotropic) and A  (anisotropic) phases.</a:t>
            </a:r>
          </a:p>
        </p:txBody>
      </p:sp>
      <p:sp>
        <p:nvSpPr>
          <p:cNvPr id="1257513" name="Rectangle 41"/>
          <p:cNvSpPr>
            <a:spLocks noChangeArrowheads="1"/>
          </p:cNvSpPr>
          <p:nvPr/>
        </p:nvSpPr>
        <p:spPr bwMode="auto">
          <a:xfrm>
            <a:off x="395288" y="368300"/>
            <a:ext cx="8424862"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ctr"/>
            <a:r>
              <a:rPr lang="en-US" altLang="zh-CN" sz="2800" u="sng">
                <a:solidFill>
                  <a:srgbClr val="000000"/>
                </a:solidFill>
                <a:latin typeface="Tahoma" panose="020B0604030504040204" pitchFamily="34" charset="0"/>
              </a:rPr>
              <a:t>Unconventional magnetism: Pomeranchuk instability in the spin channel</a:t>
            </a:r>
          </a:p>
        </p:txBody>
      </p:sp>
    </p:spTree>
    <p:extLst>
      <p:ext uri="{BB962C8B-B14F-4D97-AF65-F5344CB8AC3E}">
        <p14:creationId xmlns:p14="http://schemas.microsoft.com/office/powerpoint/2010/main" val="272262548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7"/>
          <p:cNvSpPr>
            <a:spLocks noGrp="1"/>
          </p:cNvSpPr>
          <p:nvPr>
            <p:ph type="sldNum" sz="quarter" idx="12"/>
          </p:nvPr>
        </p:nvSpPr>
        <p:spPr/>
        <p:txBody>
          <a:bodyPr/>
          <a:lstStyle/>
          <a:p>
            <a:fld id="{72DC0D51-6590-4EE4-A602-1A02F889E57C}" type="slidenum">
              <a:rPr lang="en-US" altLang="zh-CN">
                <a:solidFill>
                  <a:srgbClr val="000000"/>
                </a:solidFill>
              </a:rPr>
              <a:pPr/>
              <a:t>22</a:t>
            </a:fld>
            <a:endParaRPr lang="en-US" altLang="zh-CN">
              <a:solidFill>
                <a:srgbClr val="000000"/>
              </a:solidFill>
            </a:endParaRPr>
          </a:p>
        </p:txBody>
      </p:sp>
      <p:sp>
        <p:nvSpPr>
          <p:cNvPr id="1368066" name="Text Box 2"/>
          <p:cNvSpPr txBox="1">
            <a:spLocks noChangeArrowheads="1"/>
          </p:cNvSpPr>
          <p:nvPr/>
        </p:nvSpPr>
        <p:spPr bwMode="auto">
          <a:xfrm>
            <a:off x="611188" y="5715000"/>
            <a:ext cx="3484562" cy="427038"/>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200">
                <a:solidFill>
                  <a:srgbClr val="0000CC"/>
                </a:solidFill>
                <a:latin typeface="Tahoma" panose="020B0604030504040204" pitchFamily="34" charset="0"/>
              </a:rPr>
              <a:t> </a:t>
            </a:r>
            <a:r>
              <a:rPr lang="en-US" altLang="zh-CN" sz="2200" baseline="30000">
                <a:solidFill>
                  <a:srgbClr val="0000CC"/>
                </a:solidFill>
                <a:latin typeface="Tahoma" panose="020B0604030504040204" pitchFamily="34" charset="0"/>
              </a:rPr>
              <a:t>3</a:t>
            </a:r>
            <a:r>
              <a:rPr lang="en-US" altLang="zh-CN" sz="2200">
                <a:solidFill>
                  <a:srgbClr val="0000CC"/>
                </a:solidFill>
                <a:latin typeface="Tahoma" panose="020B0604030504040204" pitchFamily="34" charset="0"/>
              </a:rPr>
              <a:t>He-B (isotropic) phase.</a:t>
            </a:r>
            <a:endParaRPr lang="en-US" altLang="zh-CN" sz="2200" b="1">
              <a:solidFill>
                <a:srgbClr val="0000CC"/>
              </a:solidFill>
              <a:latin typeface="Tahoma" panose="020B0604030504040204" pitchFamily="34" charset="0"/>
            </a:endParaRPr>
          </a:p>
        </p:txBody>
      </p:sp>
      <p:sp>
        <p:nvSpPr>
          <p:cNvPr id="1368067" name="Oval 3"/>
          <p:cNvSpPr>
            <a:spLocks noChangeArrowheads="1"/>
          </p:cNvSpPr>
          <p:nvPr/>
        </p:nvSpPr>
        <p:spPr bwMode="auto">
          <a:xfrm>
            <a:off x="990600" y="1676400"/>
            <a:ext cx="3124200" cy="3124200"/>
          </a:xfrm>
          <a:prstGeom prst="ellipse">
            <a:avLst/>
          </a:prstGeom>
          <a:noFill/>
          <a:ln w="28575" algn="ctr">
            <a:solidFill>
              <a:schemeClr val="accent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68068" name="Line 4"/>
          <p:cNvSpPr>
            <a:spLocks noChangeShapeType="1"/>
          </p:cNvSpPr>
          <p:nvPr/>
        </p:nvSpPr>
        <p:spPr bwMode="auto">
          <a:xfrm flipV="1">
            <a:off x="3201988" y="2443163"/>
            <a:ext cx="227012" cy="225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68069" name="Line 5"/>
          <p:cNvSpPr>
            <a:spLocks noChangeShapeType="1"/>
          </p:cNvSpPr>
          <p:nvPr/>
        </p:nvSpPr>
        <p:spPr bwMode="auto">
          <a:xfrm flipH="1">
            <a:off x="3733800" y="1922463"/>
            <a:ext cx="303213" cy="3000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68070" name="Line 6"/>
          <p:cNvSpPr>
            <a:spLocks noChangeShapeType="1"/>
          </p:cNvSpPr>
          <p:nvPr/>
        </p:nvSpPr>
        <p:spPr bwMode="auto">
          <a:xfrm>
            <a:off x="2513013" y="32385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68071" name="Line 7"/>
          <p:cNvSpPr>
            <a:spLocks noChangeShapeType="1"/>
          </p:cNvSpPr>
          <p:nvPr/>
        </p:nvSpPr>
        <p:spPr bwMode="auto">
          <a:xfrm>
            <a:off x="2906713" y="3200400"/>
            <a:ext cx="455612"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68072" name="Line 8"/>
          <p:cNvSpPr>
            <a:spLocks noChangeShapeType="1"/>
          </p:cNvSpPr>
          <p:nvPr/>
        </p:nvSpPr>
        <p:spPr bwMode="auto">
          <a:xfrm>
            <a:off x="2552700" y="3238500"/>
            <a:ext cx="0" cy="12779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68073" name="Line 9"/>
          <p:cNvSpPr>
            <a:spLocks noChangeShapeType="1"/>
          </p:cNvSpPr>
          <p:nvPr/>
        </p:nvSpPr>
        <p:spPr bwMode="auto">
          <a:xfrm flipH="1">
            <a:off x="1344613" y="3238500"/>
            <a:ext cx="12080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68074" name="Line 10"/>
          <p:cNvSpPr>
            <a:spLocks noChangeShapeType="1"/>
          </p:cNvSpPr>
          <p:nvPr/>
        </p:nvSpPr>
        <p:spPr bwMode="auto">
          <a:xfrm flipV="1">
            <a:off x="2552700" y="2032000"/>
            <a:ext cx="0" cy="1206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68075" name="Line 11"/>
          <p:cNvSpPr>
            <a:spLocks noChangeShapeType="1"/>
          </p:cNvSpPr>
          <p:nvPr/>
        </p:nvSpPr>
        <p:spPr bwMode="auto">
          <a:xfrm flipH="1">
            <a:off x="1771650" y="3200400"/>
            <a:ext cx="455613"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68076" name="Line 12"/>
          <p:cNvSpPr>
            <a:spLocks noChangeShapeType="1"/>
          </p:cNvSpPr>
          <p:nvPr/>
        </p:nvSpPr>
        <p:spPr bwMode="auto">
          <a:xfrm rot="-5400000">
            <a:off x="2324893" y="2726532"/>
            <a:ext cx="455613"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68077" name="Line 13"/>
          <p:cNvSpPr>
            <a:spLocks noChangeShapeType="1"/>
          </p:cNvSpPr>
          <p:nvPr/>
        </p:nvSpPr>
        <p:spPr bwMode="auto">
          <a:xfrm rot="5400000">
            <a:off x="2324894" y="3750469"/>
            <a:ext cx="455612"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68078" name="Oval 14"/>
          <p:cNvSpPr>
            <a:spLocks noChangeArrowheads="1"/>
          </p:cNvSpPr>
          <p:nvPr/>
        </p:nvSpPr>
        <p:spPr bwMode="auto">
          <a:xfrm>
            <a:off x="1344613" y="2032000"/>
            <a:ext cx="2439987" cy="2457450"/>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68079" name="Text Box 15"/>
          <p:cNvSpPr txBox="1">
            <a:spLocks noChangeArrowheads="1"/>
          </p:cNvSpPr>
          <p:nvPr/>
        </p:nvSpPr>
        <p:spPr bwMode="auto">
          <a:xfrm>
            <a:off x="1792288" y="2503488"/>
            <a:ext cx="538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a:solidFill>
                  <a:srgbClr val="000000"/>
                </a:solidFill>
                <a:latin typeface="Arial" panose="020B0604020202020204" pitchFamily="34" charset="0"/>
              </a:rPr>
              <a:t>B</a:t>
            </a:r>
          </a:p>
        </p:txBody>
      </p:sp>
      <p:graphicFrame>
        <p:nvGraphicFramePr>
          <p:cNvPr id="1368080" name="Object 16"/>
          <p:cNvGraphicFramePr>
            <a:graphicFrameLocks noGrp="1" noChangeAspect="1"/>
          </p:cNvGraphicFramePr>
          <p:nvPr>
            <p:ph sz="quarter" idx="4294967295"/>
          </p:nvPr>
        </p:nvGraphicFramePr>
        <p:xfrm>
          <a:off x="1828800" y="3581400"/>
          <a:ext cx="606425" cy="427038"/>
        </p:xfrm>
        <a:graphic>
          <a:graphicData uri="http://schemas.openxmlformats.org/presentationml/2006/ole">
            <mc:AlternateContent xmlns:mc="http://schemas.openxmlformats.org/markup-compatibility/2006">
              <mc:Choice xmlns:v="urn:schemas-microsoft-com:vml" Requires="v">
                <p:oleObj name="Equation" r:id="rId3" imgW="342720" imgH="241200" progId="Equation.3">
                  <p:embed/>
                </p:oleObj>
              </mc:Choice>
              <mc:Fallback>
                <p:oleObj name="Equation" r:id="rId3" imgW="34272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581400"/>
                        <a:ext cx="6064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1368081" name="Text Box 17"/>
              <p:cNvSpPr txBox="1">
                <a:spLocks noChangeArrowheads="1"/>
              </p:cNvSpPr>
              <p:nvPr/>
            </p:nvSpPr>
            <p:spPr bwMode="auto">
              <a:xfrm>
                <a:off x="3412332" y="2100755"/>
                <a:ext cx="455612" cy="462563"/>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spcBef>
                    <a:spcPct val="50000"/>
                  </a:spcBef>
                </a:pPr>
                <a14:m>
                  <m:oMathPara xmlns:m="http://schemas.openxmlformats.org/officeDocument/2006/math">
                    <m:oMathParaPr>
                      <m:jc m:val="centerGroup"/>
                    </m:oMathParaPr>
                    <m:oMath xmlns:m="http://schemas.openxmlformats.org/officeDocument/2006/math">
                      <m:r>
                        <m:rPr>
                          <m:sty m:val="p"/>
                        </m:rPr>
                        <a:rPr kumimoji="1" lang="el-GR" altLang="zh-CN" sz="2400" b="0" i="1" smtClean="0">
                          <a:solidFill>
                            <a:srgbClr val="000000"/>
                          </a:solidFill>
                          <a:latin typeface="Cambria Math" panose="02040503050406030204" pitchFamily="18" charset="0"/>
                          <a:ea typeface="Cambria Math" panose="02040503050406030204" pitchFamily="18" charset="0"/>
                        </a:rPr>
                        <m:t>Δ</m:t>
                      </m:r>
                    </m:oMath>
                  </m:oMathPara>
                </a14:m>
                <a:endParaRPr kumimoji="1" lang="en-US" altLang="zh-CN" sz="2400" dirty="0">
                  <a:solidFill>
                    <a:srgbClr val="000000"/>
                  </a:solidFill>
                  <a:latin typeface="Mathematica1" pitchFamily="2" charset="2"/>
                  <a:ea typeface="MS PGothic" panose="020B0600070205080204" pitchFamily="34" charset="-128"/>
                </a:endParaRPr>
              </a:p>
            </p:txBody>
          </p:sp>
        </mc:Choice>
        <mc:Fallback xmlns="">
          <p:sp>
            <p:nvSpPr>
              <p:cNvPr id="1368081" name="Text Box 17"/>
              <p:cNvSpPr txBox="1">
                <a:spLocks noRot="1" noChangeAspect="1" noMove="1" noResize="1" noEditPoints="1" noAdjustHandles="1" noChangeArrowheads="1" noChangeShapeType="1" noTextEdit="1"/>
              </p:cNvSpPr>
              <p:nvPr/>
            </p:nvSpPr>
            <p:spPr bwMode="auto">
              <a:xfrm>
                <a:off x="3412332" y="2100755"/>
                <a:ext cx="455612" cy="462563"/>
              </a:xfrm>
              <a:prstGeom prst="rect">
                <a:avLst/>
              </a:prstGeom>
              <a:blipFill>
                <a:blip r:embed="rId5"/>
                <a:stretch>
                  <a:fillRect l="-1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grpSp>
        <p:nvGrpSpPr>
          <p:cNvPr id="1368082" name="Group 18"/>
          <p:cNvGrpSpPr>
            <a:grpSpLocks/>
          </p:cNvGrpSpPr>
          <p:nvPr/>
        </p:nvGrpSpPr>
        <p:grpSpPr bwMode="auto">
          <a:xfrm>
            <a:off x="5105400" y="1295400"/>
            <a:ext cx="3294063" cy="3352800"/>
            <a:chOff x="3408" y="1392"/>
            <a:chExt cx="2075" cy="2112"/>
          </a:xfrm>
        </p:grpSpPr>
        <p:sp>
          <p:nvSpPr>
            <p:cNvPr id="1368083" name="Line 19"/>
            <p:cNvSpPr>
              <a:spLocks noChangeShapeType="1"/>
            </p:cNvSpPr>
            <p:nvPr/>
          </p:nvSpPr>
          <p:spPr bwMode="auto">
            <a:xfrm flipH="1">
              <a:off x="5243" y="2112"/>
              <a:ext cx="240" cy="18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68084" name="Line 20"/>
            <p:cNvSpPr>
              <a:spLocks noChangeShapeType="1"/>
            </p:cNvSpPr>
            <p:nvPr/>
          </p:nvSpPr>
          <p:spPr bwMode="auto">
            <a:xfrm flipV="1">
              <a:off x="4379" y="1956"/>
              <a:ext cx="0" cy="7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68085" name="Oval 21"/>
            <p:cNvSpPr>
              <a:spLocks noChangeArrowheads="1"/>
            </p:cNvSpPr>
            <p:nvPr/>
          </p:nvSpPr>
          <p:spPr bwMode="auto">
            <a:xfrm>
              <a:off x="3637" y="1956"/>
              <a:ext cx="1499" cy="1548"/>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aphicFrame>
          <p:nvGraphicFramePr>
            <p:cNvPr id="1368086" name="Object 22"/>
            <p:cNvGraphicFramePr>
              <a:graphicFrameLocks noChangeAspect="1"/>
            </p:cNvGraphicFramePr>
            <p:nvPr/>
          </p:nvGraphicFramePr>
          <p:xfrm>
            <a:off x="4955" y="1761"/>
            <a:ext cx="486" cy="307"/>
          </p:xfrm>
          <a:graphic>
            <a:graphicData uri="http://schemas.openxmlformats.org/presentationml/2006/ole">
              <mc:AlternateContent xmlns:mc="http://schemas.openxmlformats.org/markup-compatibility/2006">
                <mc:Choice xmlns:v="urn:schemas-microsoft-com:vml" Requires="v">
                  <p:oleObj name="Equation" r:id="rId6" imgW="317500" imgH="203200" progId="Equation.3">
                    <p:embed/>
                  </p:oleObj>
                </mc:Choice>
                <mc:Fallback>
                  <p:oleObj name="Equation" r:id="rId6" imgW="3175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5" y="1761"/>
                          <a:ext cx="486" cy="3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8087" name="Oval 23"/>
            <p:cNvSpPr>
              <a:spLocks noChangeArrowheads="1"/>
            </p:cNvSpPr>
            <p:nvPr/>
          </p:nvSpPr>
          <p:spPr bwMode="auto">
            <a:xfrm>
              <a:off x="3408" y="1953"/>
              <a:ext cx="1499" cy="1548"/>
            </a:xfrm>
            <a:prstGeom prst="ellipse">
              <a:avLst/>
            </a:prstGeom>
            <a:noFill/>
            <a:ln w="28575" algn="ctr">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68088" name="Oval 24"/>
            <p:cNvSpPr>
              <a:spLocks noChangeArrowheads="1"/>
            </p:cNvSpPr>
            <p:nvPr/>
          </p:nvSpPr>
          <p:spPr bwMode="auto">
            <a:xfrm>
              <a:off x="3840" y="1953"/>
              <a:ext cx="1499" cy="1548"/>
            </a:xfrm>
            <a:prstGeom prst="ellipse">
              <a:avLst/>
            </a:prstGeom>
            <a:noFill/>
            <a:ln w="28575" algn="ctr">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68089" name="Oval 25"/>
            <p:cNvSpPr>
              <a:spLocks noChangeArrowheads="1"/>
            </p:cNvSpPr>
            <p:nvPr/>
          </p:nvSpPr>
          <p:spPr bwMode="auto">
            <a:xfrm>
              <a:off x="3755" y="1953"/>
              <a:ext cx="1200" cy="153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68090" name="Text Box 26"/>
            <p:cNvSpPr txBox="1">
              <a:spLocks noChangeArrowheads="1"/>
            </p:cNvSpPr>
            <p:nvPr/>
          </p:nvSpPr>
          <p:spPr bwMode="auto">
            <a:xfrm>
              <a:off x="3912" y="2253"/>
              <a:ext cx="33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a:solidFill>
                    <a:srgbClr val="000000"/>
                  </a:solidFill>
                  <a:latin typeface="Arial" panose="020B0604020202020204" pitchFamily="34" charset="0"/>
                </a:rPr>
                <a:t>A</a:t>
              </a:r>
            </a:p>
          </p:txBody>
        </p:sp>
        <p:sp>
          <p:nvSpPr>
            <p:cNvPr id="1368091" name="Line 27"/>
            <p:cNvSpPr>
              <a:spLocks noChangeShapeType="1"/>
            </p:cNvSpPr>
            <p:nvPr/>
          </p:nvSpPr>
          <p:spPr bwMode="auto">
            <a:xfrm flipV="1">
              <a:off x="4715" y="2400"/>
              <a:ext cx="336"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68092" name="Line 28"/>
            <p:cNvSpPr>
              <a:spLocks noChangeShapeType="1"/>
            </p:cNvSpPr>
            <p:nvPr/>
          </p:nvSpPr>
          <p:spPr bwMode="auto">
            <a:xfrm flipV="1">
              <a:off x="4368" y="1488"/>
              <a:ext cx="0" cy="124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aphicFrame>
          <p:nvGraphicFramePr>
            <p:cNvPr id="1368093" name="Object 29"/>
            <p:cNvGraphicFramePr>
              <a:graphicFrameLocks noChangeAspect="1"/>
            </p:cNvGraphicFramePr>
            <p:nvPr/>
          </p:nvGraphicFramePr>
          <p:xfrm>
            <a:off x="4416" y="1392"/>
            <a:ext cx="234" cy="288"/>
          </p:xfrm>
          <a:graphic>
            <a:graphicData uri="http://schemas.openxmlformats.org/presentationml/2006/ole">
              <mc:AlternateContent xmlns:mc="http://schemas.openxmlformats.org/markup-compatibility/2006">
                <mc:Choice xmlns:v="urn:schemas-microsoft-com:vml" Requires="v">
                  <p:oleObj name="Equation" r:id="rId8" imgW="152400" imgH="190500" progId="Equation.3">
                    <p:embed/>
                  </p:oleObj>
                </mc:Choice>
                <mc:Fallback>
                  <p:oleObj name="Equation" r:id="rId8" imgW="152400" imgH="1905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6" y="1392"/>
                          <a:ext cx="234"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8094" name="Line 30"/>
            <p:cNvSpPr>
              <a:spLocks noChangeShapeType="1"/>
            </p:cNvSpPr>
            <p:nvPr/>
          </p:nvSpPr>
          <p:spPr bwMode="auto">
            <a:xfrm>
              <a:off x="4368" y="2736"/>
              <a:ext cx="9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68095" name="Line 31"/>
            <p:cNvSpPr>
              <a:spLocks noChangeShapeType="1"/>
            </p:cNvSpPr>
            <p:nvPr/>
          </p:nvSpPr>
          <p:spPr bwMode="auto">
            <a:xfrm flipH="1">
              <a:off x="3840" y="2736"/>
              <a:ext cx="528"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aphicFrame>
          <p:nvGraphicFramePr>
            <p:cNvPr id="1368096" name="Object 32"/>
            <p:cNvGraphicFramePr>
              <a:graphicFrameLocks noChangeAspect="1"/>
            </p:cNvGraphicFramePr>
            <p:nvPr/>
          </p:nvGraphicFramePr>
          <p:xfrm>
            <a:off x="3840" y="2698"/>
            <a:ext cx="234" cy="268"/>
          </p:xfrm>
          <a:graphic>
            <a:graphicData uri="http://schemas.openxmlformats.org/presentationml/2006/ole">
              <mc:AlternateContent xmlns:mc="http://schemas.openxmlformats.org/markup-compatibility/2006">
                <mc:Choice xmlns:v="urn:schemas-microsoft-com:vml" Requires="v">
                  <p:oleObj name="Equation" r:id="rId10" imgW="152400" imgH="177800" progId="Equation.3">
                    <p:embed/>
                  </p:oleObj>
                </mc:Choice>
                <mc:Fallback>
                  <p:oleObj name="Equation" r:id="rId10" imgW="152400" imgH="177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40" y="2698"/>
                          <a:ext cx="234" cy="2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68097" name="Object 33"/>
            <p:cNvGraphicFramePr>
              <a:graphicFrameLocks noChangeAspect="1"/>
            </p:cNvGraphicFramePr>
            <p:nvPr/>
          </p:nvGraphicFramePr>
          <p:xfrm>
            <a:off x="4752" y="2736"/>
            <a:ext cx="234" cy="307"/>
          </p:xfrm>
          <a:graphic>
            <a:graphicData uri="http://schemas.openxmlformats.org/presentationml/2006/ole">
              <mc:AlternateContent xmlns:mc="http://schemas.openxmlformats.org/markup-compatibility/2006">
                <mc:Choice xmlns:v="urn:schemas-microsoft-com:vml" Requires="v">
                  <p:oleObj name="Equation" r:id="rId12" imgW="152400" imgH="203200" progId="Equation.3">
                    <p:embed/>
                  </p:oleObj>
                </mc:Choice>
                <mc:Fallback>
                  <p:oleObj name="Equation" r:id="rId12" imgW="152400" imgH="203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2" y="2736"/>
                          <a:ext cx="234" cy="3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68098" name="Text Box 34"/>
          <p:cNvSpPr txBox="1">
            <a:spLocks noChangeArrowheads="1"/>
          </p:cNvSpPr>
          <p:nvPr/>
        </p:nvSpPr>
        <p:spPr bwMode="auto">
          <a:xfrm>
            <a:off x="5067300" y="5715000"/>
            <a:ext cx="36449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Tx/>
              <a:buChar char="•"/>
            </a:pPr>
            <a:r>
              <a:rPr lang="zh-CN" altLang="en-US" sz="2200">
                <a:solidFill>
                  <a:srgbClr val="0000CC"/>
                </a:solidFill>
                <a:latin typeface="Tahoma" panose="020B0604030504040204" pitchFamily="34" charset="0"/>
              </a:rPr>
              <a:t> </a:t>
            </a:r>
            <a:r>
              <a:rPr lang="en-US" altLang="zh-CN" sz="2200" baseline="30000">
                <a:solidFill>
                  <a:srgbClr val="0000CC"/>
                </a:solidFill>
                <a:latin typeface="Tahoma" panose="020B0604030504040204" pitchFamily="34" charset="0"/>
              </a:rPr>
              <a:t>3</a:t>
            </a:r>
            <a:r>
              <a:rPr lang="en-US" altLang="zh-CN" sz="2200">
                <a:solidFill>
                  <a:srgbClr val="0000CC"/>
                </a:solidFill>
                <a:latin typeface="Tahoma" panose="020B0604030504040204" pitchFamily="34" charset="0"/>
              </a:rPr>
              <a:t>He-A (anisotropic) phase.</a:t>
            </a:r>
          </a:p>
        </p:txBody>
      </p:sp>
      <p:sp>
        <p:nvSpPr>
          <p:cNvPr id="1368099" name="Rectangle 35"/>
          <p:cNvSpPr>
            <a:spLocks noGrp="1" noChangeArrowheads="1"/>
          </p:cNvSpPr>
          <p:nvPr>
            <p:ph type="title" sz="quarter"/>
          </p:nvPr>
        </p:nvSpPr>
        <p:spPr>
          <a:xfrm>
            <a:off x="1371600" y="304800"/>
            <a:ext cx="6248400" cy="533400"/>
          </a:xfrm>
          <a:noFill/>
          <a:ln/>
        </p:spPr>
        <p:txBody>
          <a:bodyPr/>
          <a:lstStyle/>
          <a:p>
            <a:r>
              <a:rPr lang="en-US" altLang="zh-CN" sz="2600" i="1" u="sng">
                <a:solidFill>
                  <a:schemeClr val="tx1"/>
                </a:solidFill>
                <a:latin typeface="Tahoma" panose="020B0604030504040204" pitchFamily="34" charset="0"/>
                <a:ea typeface="宋体" panose="02010600030101010101" pitchFamily="2" charset="-122"/>
              </a:rPr>
              <a:t>cf</a:t>
            </a:r>
            <a:r>
              <a:rPr lang="en-US" altLang="zh-CN" sz="2600" u="sng">
                <a:solidFill>
                  <a:schemeClr val="tx1"/>
                </a:solidFill>
                <a:latin typeface="Tahoma" panose="020B0604030504040204" pitchFamily="34" charset="0"/>
                <a:ea typeface="宋体" panose="02010600030101010101" pitchFamily="2" charset="-122"/>
              </a:rPr>
              <a:t>. Superfluid </a:t>
            </a:r>
            <a:r>
              <a:rPr lang="en-US" altLang="zh-CN" sz="2600" u="sng" baseline="30000">
                <a:solidFill>
                  <a:schemeClr val="tx1"/>
                </a:solidFill>
                <a:latin typeface="Tahoma" panose="020B0604030504040204" pitchFamily="34" charset="0"/>
                <a:ea typeface="宋体" panose="02010600030101010101" pitchFamily="2" charset="-122"/>
              </a:rPr>
              <a:t>3</a:t>
            </a:r>
            <a:r>
              <a:rPr lang="en-US" altLang="zh-CN" sz="2600" u="sng">
                <a:solidFill>
                  <a:schemeClr val="tx1"/>
                </a:solidFill>
                <a:latin typeface="Tahoma" panose="020B0604030504040204" pitchFamily="34" charset="0"/>
                <a:ea typeface="宋体" panose="02010600030101010101" pitchFamily="2" charset="-122"/>
              </a:rPr>
              <a:t>He-B, A phases</a:t>
            </a:r>
          </a:p>
        </p:txBody>
      </p:sp>
      <p:sp>
        <p:nvSpPr>
          <p:cNvPr id="1368100" name="Rectangle 36"/>
          <p:cNvSpPr>
            <a:spLocks noChangeArrowheads="1"/>
          </p:cNvSpPr>
          <p:nvPr/>
        </p:nvSpPr>
        <p:spPr bwMode="auto">
          <a:xfrm>
            <a:off x="3167063" y="6308725"/>
            <a:ext cx="3733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400">
                <a:solidFill>
                  <a:srgbClr val="000000"/>
                </a:solidFill>
                <a:latin typeface="Tahoma" panose="020B0604030504040204" pitchFamily="34" charset="0"/>
              </a:rPr>
              <a:t>A. J. Leggett, Rev. Mod. Phys 47, 331 (1975)</a:t>
            </a:r>
            <a:endParaRPr lang="en-US" altLang="zh-CN" sz="1400">
              <a:solidFill>
                <a:srgbClr val="0000CC"/>
              </a:solidFill>
              <a:latin typeface="Tahoma" panose="020B0604030504040204" pitchFamily="34" charset="0"/>
            </a:endParaRPr>
          </a:p>
        </p:txBody>
      </p:sp>
      <p:sp>
        <p:nvSpPr>
          <p:cNvPr id="1368101" name="Text Box 37"/>
          <p:cNvSpPr txBox="1">
            <a:spLocks noChangeArrowheads="1"/>
          </p:cNvSpPr>
          <p:nvPr/>
        </p:nvSpPr>
        <p:spPr bwMode="auto">
          <a:xfrm>
            <a:off x="609600" y="990600"/>
            <a:ext cx="54102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zh-CN" altLang="en-US" sz="2200">
                <a:solidFill>
                  <a:srgbClr val="0000CC"/>
                </a:solidFill>
                <a:latin typeface="Tahoma" panose="020B0604030504040204" pitchFamily="34" charset="0"/>
              </a:rPr>
              <a:t> </a:t>
            </a:r>
            <a:r>
              <a:rPr lang="en-US" altLang="zh-CN" sz="2200" i="1">
                <a:solidFill>
                  <a:srgbClr val="0000CC"/>
                </a:solidFill>
                <a:latin typeface="Tahoma" panose="020B0604030504040204" pitchFamily="34" charset="0"/>
              </a:rPr>
              <a:t>p</a:t>
            </a:r>
            <a:r>
              <a:rPr lang="en-US" altLang="zh-CN" sz="2200">
                <a:solidFill>
                  <a:srgbClr val="0000CC"/>
                </a:solidFill>
                <a:latin typeface="Tahoma" panose="020B0604030504040204" pitchFamily="34" charset="0"/>
              </a:rPr>
              <a:t>-wave triplet Cooper pairing.</a:t>
            </a:r>
          </a:p>
        </p:txBody>
      </p:sp>
      <p:graphicFrame>
        <p:nvGraphicFramePr>
          <p:cNvPr id="1368102" name="Object 38"/>
          <p:cNvGraphicFramePr>
            <a:graphicFrameLocks noChangeAspect="1"/>
          </p:cNvGraphicFramePr>
          <p:nvPr/>
        </p:nvGraphicFramePr>
        <p:xfrm>
          <a:off x="5638800" y="4951413"/>
          <a:ext cx="2559050" cy="534987"/>
        </p:xfrm>
        <a:graphic>
          <a:graphicData uri="http://schemas.openxmlformats.org/presentationml/2006/ole">
            <mc:AlternateContent xmlns:mc="http://schemas.openxmlformats.org/markup-compatibility/2006">
              <mc:Choice xmlns:v="urn:schemas-microsoft-com:vml" Requires="v">
                <p:oleObj name="Equation" r:id="rId14" imgW="1244520" imgH="266400" progId="Equation.3">
                  <p:embed/>
                </p:oleObj>
              </mc:Choice>
              <mc:Fallback>
                <p:oleObj name="Equation" r:id="rId14" imgW="1244520" imgH="2664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38800" y="4951413"/>
                        <a:ext cx="2559050" cy="534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1368103" name="Object 39"/>
          <p:cNvGraphicFramePr>
            <a:graphicFrameLocks noChangeAspect="1"/>
          </p:cNvGraphicFramePr>
          <p:nvPr/>
        </p:nvGraphicFramePr>
        <p:xfrm>
          <a:off x="1295400" y="5029200"/>
          <a:ext cx="2403475" cy="484188"/>
        </p:xfrm>
        <a:graphic>
          <a:graphicData uri="http://schemas.openxmlformats.org/presentationml/2006/ole">
            <mc:AlternateContent xmlns:mc="http://schemas.openxmlformats.org/markup-compatibility/2006">
              <mc:Choice xmlns:v="urn:schemas-microsoft-com:vml" Requires="v">
                <p:oleObj name="Equation" r:id="rId16" imgW="1168200" imgH="241200" progId="Equation.3">
                  <p:embed/>
                </p:oleObj>
              </mc:Choice>
              <mc:Fallback>
                <p:oleObj name="Equation" r:id="rId16" imgW="1168200" imgH="2412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5400" y="5029200"/>
                        <a:ext cx="2403475" cy="4841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2" name="文本框 1"/>
          <p:cNvSpPr txBox="1"/>
          <p:nvPr/>
        </p:nvSpPr>
        <p:spPr>
          <a:xfrm>
            <a:off x="4114800" y="2971800"/>
            <a:ext cx="65" cy="276999"/>
          </a:xfrm>
          <a:prstGeom prst="rect">
            <a:avLst/>
          </a:prstGeom>
          <a:noFill/>
        </p:spPr>
        <p:txBody>
          <a:bodyPr wrap="none" lIns="0" tIns="0" rIns="0" bIns="0" rtlCol="0">
            <a:spAutoFit/>
          </a:bodyPr>
          <a:lstStyle/>
          <a:p>
            <a:endParaRPr lang="zh-CN" altLang="en-US" dirty="0"/>
          </a:p>
        </p:txBody>
      </p:sp>
    </p:spTree>
    <p:extLst>
      <p:ext uri="{BB962C8B-B14F-4D97-AF65-F5344CB8AC3E}">
        <p14:creationId xmlns:p14="http://schemas.microsoft.com/office/powerpoint/2010/main" val="128686220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4306" name="Text Box 2"/>
          <p:cNvSpPr txBox="1">
            <a:spLocks noChangeArrowheads="1"/>
          </p:cNvSpPr>
          <p:nvPr/>
        </p:nvSpPr>
        <p:spPr bwMode="auto">
          <a:xfrm>
            <a:off x="503238" y="1160463"/>
            <a:ext cx="77406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kumimoji="1" lang="en-US" altLang="zh-CN" sz="2200">
                <a:solidFill>
                  <a:srgbClr val="0000CC"/>
                </a:solidFill>
                <a:latin typeface="Tahoma" panose="020B0604030504040204" pitchFamily="34" charset="0"/>
                <a:ea typeface="MS PGothic" panose="020B0600070205080204" pitchFamily="34" charset="-128"/>
              </a:rPr>
              <a:t>        : Spin currents flowing along x and y-directions, or </a:t>
            </a:r>
            <a:r>
              <a:rPr kumimoji="1" lang="en-US" altLang="zh-CN" sz="2200" b="1">
                <a:solidFill>
                  <a:srgbClr val="0000CC"/>
                </a:solidFill>
                <a:latin typeface="Tahoma" panose="020B0604030504040204" pitchFamily="34" charset="0"/>
                <a:ea typeface="MS PGothic" panose="020B0600070205080204" pitchFamily="34" charset="-128"/>
              </a:rPr>
              <a:t>spin-dipole</a:t>
            </a:r>
            <a:r>
              <a:rPr kumimoji="1" lang="en-US" altLang="zh-CN" sz="2200">
                <a:solidFill>
                  <a:srgbClr val="0000CC"/>
                </a:solidFill>
                <a:latin typeface="Tahoma" panose="020B0604030504040204" pitchFamily="34" charset="0"/>
                <a:ea typeface="MS PGothic" panose="020B0600070205080204" pitchFamily="34" charset="-128"/>
              </a:rPr>
              <a:t> </a:t>
            </a:r>
            <a:r>
              <a:rPr kumimoji="1" lang="en-US" altLang="zh-CN" sz="2200" b="1">
                <a:solidFill>
                  <a:srgbClr val="0000CC"/>
                </a:solidFill>
                <a:latin typeface="Tahoma" panose="020B0604030504040204" pitchFamily="34" charset="0"/>
                <a:ea typeface="MS PGothic" panose="020B0600070205080204" pitchFamily="34" charset="-128"/>
              </a:rPr>
              <a:t>moments in momentum space</a:t>
            </a:r>
            <a:r>
              <a:rPr kumimoji="1" lang="en-US" altLang="zh-CN" sz="2200">
                <a:solidFill>
                  <a:srgbClr val="0000CC"/>
                </a:solidFill>
                <a:latin typeface="Tahoma" panose="020B0604030504040204" pitchFamily="34" charset="0"/>
                <a:ea typeface="MS PGothic" panose="020B0600070205080204" pitchFamily="34" charset="-128"/>
              </a:rPr>
              <a:t>.</a:t>
            </a:r>
          </a:p>
        </p:txBody>
      </p:sp>
      <p:sp>
        <p:nvSpPr>
          <p:cNvPr id="994316" name="Rectangle 12"/>
          <p:cNvSpPr>
            <a:spLocks noChangeArrowheads="1"/>
          </p:cNvSpPr>
          <p:nvPr/>
        </p:nvSpPr>
        <p:spPr bwMode="auto">
          <a:xfrm>
            <a:off x="503238" y="404813"/>
            <a:ext cx="8062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ctr"/>
            <a:r>
              <a:rPr lang="en-US" altLang="zh-CN" sz="2800" u="sng">
                <a:solidFill>
                  <a:srgbClr val="000000"/>
                </a:solidFill>
                <a:latin typeface="Tahoma" panose="020B0604030504040204" pitchFamily="34" charset="0"/>
              </a:rPr>
              <a:t>The order parameters: the 2D </a:t>
            </a:r>
            <a:r>
              <a:rPr lang="en-US" altLang="zh-CN" sz="2800" i="1" u="sng">
                <a:solidFill>
                  <a:srgbClr val="000000"/>
                </a:solidFill>
                <a:latin typeface="Tahoma" panose="020B0604030504040204" pitchFamily="34" charset="0"/>
              </a:rPr>
              <a:t>p</a:t>
            </a:r>
            <a:r>
              <a:rPr lang="en-US" altLang="zh-CN" sz="2800" u="sng">
                <a:solidFill>
                  <a:srgbClr val="000000"/>
                </a:solidFill>
                <a:latin typeface="Tahoma" panose="020B0604030504040204" pitchFamily="34" charset="0"/>
              </a:rPr>
              <a:t>-wave channel</a:t>
            </a:r>
          </a:p>
        </p:txBody>
      </p:sp>
      <p:grpSp>
        <p:nvGrpSpPr>
          <p:cNvPr id="994333" name="Group 29"/>
          <p:cNvGrpSpPr>
            <a:grpSpLocks/>
          </p:cNvGrpSpPr>
          <p:nvPr/>
        </p:nvGrpSpPr>
        <p:grpSpPr bwMode="auto">
          <a:xfrm>
            <a:off x="755650" y="2492375"/>
            <a:ext cx="2700338" cy="1587500"/>
            <a:chOff x="3606" y="1455"/>
            <a:chExt cx="1701" cy="1000"/>
          </a:xfrm>
        </p:grpSpPr>
        <p:sp>
          <p:nvSpPr>
            <p:cNvPr id="994318" name="AutoShape 14"/>
            <p:cNvSpPr>
              <a:spLocks noChangeArrowheads="1"/>
            </p:cNvSpPr>
            <p:nvPr/>
          </p:nvSpPr>
          <p:spPr bwMode="auto">
            <a:xfrm>
              <a:off x="3606" y="1455"/>
              <a:ext cx="1701" cy="998"/>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aphicFrame>
          <p:nvGraphicFramePr>
            <p:cNvPr id="994319" name="Object 15"/>
            <p:cNvGraphicFramePr>
              <a:graphicFrameLocks noChangeAspect="1"/>
            </p:cNvGraphicFramePr>
            <p:nvPr/>
          </p:nvGraphicFramePr>
          <p:xfrm>
            <a:off x="3696" y="1523"/>
            <a:ext cx="1529" cy="410"/>
          </p:xfrm>
          <a:graphic>
            <a:graphicData uri="http://schemas.openxmlformats.org/presentationml/2006/ole">
              <mc:AlternateContent xmlns:mc="http://schemas.openxmlformats.org/markup-compatibility/2006">
                <mc:Choice xmlns:v="urn:schemas-microsoft-com:vml" Requires="v">
                  <p:oleObj name="公式" r:id="rId3" imgW="1346040" imgH="355320" progId="Equation.3">
                    <p:embed/>
                  </p:oleObj>
                </mc:Choice>
                <mc:Fallback>
                  <p:oleObj name="公式" r:id="rId3" imgW="1346040" imgH="3553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 y="1523"/>
                          <a:ext cx="1529" cy="4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994320" name="Object 16"/>
            <p:cNvGraphicFramePr>
              <a:graphicFrameLocks noChangeAspect="1"/>
            </p:cNvGraphicFramePr>
            <p:nvPr/>
          </p:nvGraphicFramePr>
          <p:xfrm>
            <a:off x="3697" y="2045"/>
            <a:ext cx="1591" cy="410"/>
          </p:xfrm>
          <a:graphic>
            <a:graphicData uri="http://schemas.openxmlformats.org/presentationml/2006/ole">
              <mc:AlternateContent xmlns:mc="http://schemas.openxmlformats.org/markup-compatibility/2006">
                <mc:Choice xmlns:v="urn:schemas-microsoft-com:vml" Requires="v">
                  <p:oleObj name="Equation" r:id="rId5" imgW="1333440" imgH="355320" progId="Equation.3">
                    <p:embed/>
                  </p:oleObj>
                </mc:Choice>
                <mc:Fallback>
                  <p:oleObj name="Equation" r:id="rId5" imgW="1333440" imgH="3553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7" y="2045"/>
                          <a:ext cx="1591" cy="4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graphicFrame>
        <p:nvGraphicFramePr>
          <p:cNvPr id="994322" name="Object 18"/>
          <p:cNvGraphicFramePr>
            <a:graphicFrameLocks noChangeAspect="1"/>
          </p:cNvGraphicFramePr>
          <p:nvPr/>
        </p:nvGraphicFramePr>
        <p:xfrm>
          <a:off x="5546725" y="4057650"/>
          <a:ext cx="284163" cy="307975"/>
        </p:xfrm>
        <a:graphic>
          <a:graphicData uri="http://schemas.openxmlformats.org/presentationml/2006/ole">
            <mc:AlternateContent xmlns:mc="http://schemas.openxmlformats.org/markup-compatibility/2006">
              <mc:Choice xmlns:v="urn:schemas-microsoft-com:vml" Requires="v">
                <p:oleObj name="Equation" r:id="rId7" imgW="126720" imgH="139680" progId="Equation.3">
                  <p:embed/>
                </p:oleObj>
              </mc:Choice>
              <mc:Fallback>
                <p:oleObj name="Equation" r:id="rId7" imgW="126720" imgH="1396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6725" y="4057650"/>
                        <a:ext cx="284163" cy="307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994323" name="Line 19"/>
          <p:cNvSpPr>
            <a:spLocks noChangeShapeType="1"/>
          </p:cNvSpPr>
          <p:nvPr/>
        </p:nvSpPr>
        <p:spPr bwMode="auto">
          <a:xfrm>
            <a:off x="4192588" y="3954463"/>
            <a:ext cx="1589087"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994324" name="Line 20"/>
          <p:cNvSpPr>
            <a:spLocks noChangeShapeType="1"/>
          </p:cNvSpPr>
          <p:nvPr/>
        </p:nvSpPr>
        <p:spPr bwMode="auto">
          <a:xfrm flipH="1" flipV="1">
            <a:off x="4940300" y="3663950"/>
            <a:ext cx="187325" cy="48101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994325" name="Object 21"/>
          <p:cNvGraphicFramePr>
            <a:graphicFrameLocks noChangeAspect="1"/>
          </p:cNvGraphicFramePr>
          <p:nvPr/>
        </p:nvGraphicFramePr>
        <p:xfrm>
          <a:off x="5043488" y="3286125"/>
          <a:ext cx="341312" cy="471488"/>
        </p:xfrm>
        <a:graphic>
          <a:graphicData uri="http://schemas.openxmlformats.org/presentationml/2006/ole">
            <mc:AlternateContent xmlns:mc="http://schemas.openxmlformats.org/markup-compatibility/2006">
              <mc:Choice xmlns:v="urn:schemas-microsoft-com:vml" Requires="v">
                <p:oleObj name="Equation" r:id="rId9" imgW="152280" imgH="215640" progId="Equation.3">
                  <p:embed/>
                </p:oleObj>
              </mc:Choice>
              <mc:Fallback>
                <p:oleObj name="Equation" r:id="rId9" imgW="15228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43488" y="3286125"/>
                        <a:ext cx="341312" cy="4714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994326" name="Line 22"/>
          <p:cNvSpPr>
            <a:spLocks noChangeShapeType="1"/>
          </p:cNvSpPr>
          <p:nvPr/>
        </p:nvSpPr>
        <p:spPr bwMode="auto">
          <a:xfrm flipV="1">
            <a:off x="4192588" y="2513013"/>
            <a:ext cx="0" cy="144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994327" name="Line 23"/>
          <p:cNvSpPr>
            <a:spLocks noChangeShapeType="1"/>
          </p:cNvSpPr>
          <p:nvPr/>
        </p:nvSpPr>
        <p:spPr bwMode="auto">
          <a:xfrm flipV="1">
            <a:off x="3989388" y="3130550"/>
            <a:ext cx="468312" cy="38417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994328" name="Object 24"/>
          <p:cNvGraphicFramePr>
            <a:graphicFrameLocks noChangeAspect="1"/>
          </p:cNvGraphicFramePr>
          <p:nvPr/>
        </p:nvGraphicFramePr>
        <p:xfrm>
          <a:off x="4457700" y="2898775"/>
          <a:ext cx="369888" cy="474663"/>
        </p:xfrm>
        <a:graphic>
          <a:graphicData uri="http://schemas.openxmlformats.org/presentationml/2006/ole">
            <mc:AlternateContent xmlns:mc="http://schemas.openxmlformats.org/markup-compatibility/2006">
              <mc:Choice xmlns:v="urn:schemas-microsoft-com:vml" Requires="v">
                <p:oleObj name="Equation" r:id="rId11" imgW="164880" imgH="215640" progId="Equation.3">
                  <p:embed/>
                </p:oleObj>
              </mc:Choice>
              <mc:Fallback>
                <p:oleObj name="Equation" r:id="rId11" imgW="16488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57700" y="2898775"/>
                        <a:ext cx="369888" cy="4746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994329" name="Oval 25"/>
          <p:cNvSpPr>
            <a:spLocks noChangeArrowheads="1"/>
          </p:cNvSpPr>
          <p:nvPr/>
        </p:nvSpPr>
        <p:spPr bwMode="auto">
          <a:xfrm>
            <a:off x="4111625" y="3227388"/>
            <a:ext cx="187325" cy="192087"/>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994330" name="Oval 26"/>
          <p:cNvSpPr>
            <a:spLocks noChangeArrowheads="1"/>
          </p:cNvSpPr>
          <p:nvPr/>
        </p:nvSpPr>
        <p:spPr bwMode="auto">
          <a:xfrm>
            <a:off x="4940300" y="3857625"/>
            <a:ext cx="187325" cy="192088"/>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aphicFrame>
        <p:nvGraphicFramePr>
          <p:cNvPr id="994331" name="Object 27"/>
          <p:cNvGraphicFramePr>
            <a:graphicFrameLocks noChangeAspect="1"/>
          </p:cNvGraphicFramePr>
          <p:nvPr/>
        </p:nvGraphicFramePr>
        <p:xfrm>
          <a:off x="3851275" y="2205038"/>
          <a:ext cx="314325" cy="363537"/>
        </p:xfrm>
        <a:graphic>
          <a:graphicData uri="http://schemas.openxmlformats.org/presentationml/2006/ole">
            <mc:AlternateContent xmlns:mc="http://schemas.openxmlformats.org/markup-compatibility/2006">
              <mc:Choice xmlns:v="urn:schemas-microsoft-com:vml" Requires="v">
                <p:oleObj name="Equation" r:id="rId13" imgW="139680" imgH="164880" progId="Equation.3">
                  <p:embed/>
                </p:oleObj>
              </mc:Choice>
              <mc:Fallback>
                <p:oleObj name="Equation" r:id="rId13" imgW="139680" imgH="1648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51275" y="2205038"/>
                        <a:ext cx="314325" cy="3635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994332" name="Text Box 28"/>
          <p:cNvSpPr txBox="1">
            <a:spLocks noChangeArrowheads="1"/>
          </p:cNvSpPr>
          <p:nvPr/>
        </p:nvSpPr>
        <p:spPr bwMode="auto">
          <a:xfrm>
            <a:off x="503238" y="4657725"/>
            <a:ext cx="77406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kumimoji="1" lang="en-US" altLang="zh-CN" sz="2200">
                <a:solidFill>
                  <a:srgbClr val="0000CC"/>
                </a:solidFill>
                <a:latin typeface="Tahoma" panose="020B0604030504040204" pitchFamily="34" charset="0"/>
                <a:ea typeface="MS PGothic" panose="020B0600070205080204" pitchFamily="34" charset="-128"/>
              </a:rPr>
              <a:t> </a:t>
            </a:r>
            <a:r>
              <a:rPr kumimoji="1" lang="en-US" altLang="zh-CN" sz="2200" i="1">
                <a:solidFill>
                  <a:srgbClr val="0000CC"/>
                </a:solidFill>
                <a:latin typeface="Tahoma" panose="020B0604030504040204" pitchFamily="34" charset="0"/>
                <a:ea typeface="MS PGothic" panose="020B0600070205080204" pitchFamily="34" charset="-128"/>
              </a:rPr>
              <a:t>cf</a:t>
            </a:r>
            <a:r>
              <a:rPr kumimoji="1" lang="en-US" altLang="zh-CN" sz="2200">
                <a:solidFill>
                  <a:srgbClr val="0000CC"/>
                </a:solidFill>
                <a:latin typeface="Tahoma" panose="020B0604030504040204" pitchFamily="34" charset="0"/>
                <a:ea typeface="MS PGothic" panose="020B0600070205080204" pitchFamily="34" charset="-128"/>
              </a:rPr>
              <a:t>.  Ferromagnetic order (s-wave): </a:t>
            </a:r>
          </a:p>
        </p:txBody>
      </p:sp>
      <p:graphicFrame>
        <p:nvGraphicFramePr>
          <p:cNvPr id="994337" name="Object 33"/>
          <p:cNvGraphicFramePr>
            <a:graphicFrameLocks noChangeAspect="1"/>
          </p:cNvGraphicFramePr>
          <p:nvPr/>
        </p:nvGraphicFramePr>
        <p:xfrm>
          <a:off x="5276850" y="4652963"/>
          <a:ext cx="1671638" cy="650875"/>
        </p:xfrm>
        <a:graphic>
          <a:graphicData uri="http://schemas.openxmlformats.org/presentationml/2006/ole">
            <mc:AlternateContent xmlns:mc="http://schemas.openxmlformats.org/markup-compatibility/2006">
              <mc:Choice xmlns:v="urn:schemas-microsoft-com:vml" Requires="v">
                <p:oleObj name="Equation" r:id="rId15" imgW="927000" imgH="355320" progId="Equation.3">
                  <p:embed/>
                </p:oleObj>
              </mc:Choice>
              <mc:Fallback>
                <p:oleObj name="Equation" r:id="rId15" imgW="927000" imgH="35532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76850" y="4652963"/>
                        <a:ext cx="1671638" cy="650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994339" name="Text Box 35"/>
          <p:cNvSpPr txBox="1">
            <a:spLocks noChangeArrowheads="1"/>
          </p:cNvSpPr>
          <p:nvPr/>
        </p:nvSpPr>
        <p:spPr bwMode="auto">
          <a:xfrm>
            <a:off x="503238" y="5418138"/>
            <a:ext cx="75247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kumimoji="1" lang="en-US" altLang="zh-CN" sz="2200">
                <a:solidFill>
                  <a:srgbClr val="0000CC"/>
                </a:solidFill>
                <a:latin typeface="Tahoma" panose="020B0604030504040204" pitchFamily="34" charset="0"/>
                <a:ea typeface="MS PGothic" panose="020B0600070205080204" pitchFamily="34" charset="-128"/>
              </a:rPr>
              <a:t> Arbitrary partial wave channels: spin-multipole moments.</a:t>
            </a:r>
          </a:p>
        </p:txBody>
      </p:sp>
      <p:graphicFrame>
        <p:nvGraphicFramePr>
          <p:cNvPr id="994340" name="Object 36"/>
          <p:cNvGraphicFramePr>
            <a:graphicFrameLocks noChangeAspect="1"/>
          </p:cNvGraphicFramePr>
          <p:nvPr/>
        </p:nvGraphicFramePr>
        <p:xfrm>
          <a:off x="1584325" y="6067425"/>
          <a:ext cx="4646613" cy="457200"/>
        </p:xfrm>
        <a:graphic>
          <a:graphicData uri="http://schemas.openxmlformats.org/presentationml/2006/ole">
            <mc:AlternateContent xmlns:mc="http://schemas.openxmlformats.org/markup-compatibility/2006">
              <mc:Choice xmlns:v="urn:schemas-microsoft-com:vml" Requires="v">
                <p:oleObj name="Equation" r:id="rId17" imgW="2349360" imgH="241200" progId="Equation.3">
                  <p:embed/>
                </p:oleObj>
              </mc:Choice>
              <mc:Fallback>
                <p:oleObj name="Equation" r:id="rId17" imgW="2349360" imgH="2412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4325" y="6067425"/>
                        <a:ext cx="4646613"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nvGrpSpPr>
          <p:cNvPr id="994351" name="Group 47"/>
          <p:cNvGrpSpPr>
            <a:grpSpLocks/>
          </p:cNvGrpSpPr>
          <p:nvPr/>
        </p:nvGrpSpPr>
        <p:grpSpPr bwMode="auto">
          <a:xfrm>
            <a:off x="6156325" y="1895475"/>
            <a:ext cx="2376488" cy="2541588"/>
            <a:chOff x="3855" y="1126"/>
            <a:chExt cx="1497" cy="1601"/>
          </a:xfrm>
        </p:grpSpPr>
        <p:grpSp>
          <p:nvGrpSpPr>
            <p:cNvPr id="994307" name="Group 3"/>
            <p:cNvGrpSpPr>
              <a:grpSpLocks/>
            </p:cNvGrpSpPr>
            <p:nvPr/>
          </p:nvGrpSpPr>
          <p:grpSpPr bwMode="auto">
            <a:xfrm>
              <a:off x="3968" y="1126"/>
              <a:ext cx="1384" cy="1465"/>
              <a:chOff x="3971" y="432"/>
              <a:chExt cx="1597" cy="1680"/>
            </a:xfrm>
          </p:grpSpPr>
          <p:graphicFrame>
            <p:nvGraphicFramePr>
              <p:cNvPr id="994308" name="Object 4"/>
              <p:cNvGraphicFramePr>
                <a:graphicFrameLocks noChangeAspect="1"/>
              </p:cNvGraphicFramePr>
              <p:nvPr/>
            </p:nvGraphicFramePr>
            <p:xfrm>
              <a:off x="4848" y="1152"/>
              <a:ext cx="231" cy="305"/>
            </p:xfrm>
            <a:graphic>
              <a:graphicData uri="http://schemas.openxmlformats.org/presentationml/2006/ole">
                <mc:AlternateContent xmlns:mc="http://schemas.openxmlformats.org/markup-compatibility/2006">
                  <mc:Choice xmlns:v="urn:schemas-microsoft-com:vml" Requires="v">
                    <p:oleObj name="Equation" r:id="rId19" imgW="177480" imgH="241200" progId="Equation.3">
                      <p:embed/>
                    </p:oleObj>
                  </mc:Choice>
                  <mc:Fallback>
                    <p:oleObj name="Equation" r:id="rId19" imgW="177480" imgH="2412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48" y="1152"/>
                            <a:ext cx="231" cy="30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B2B2B2"/>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994309" name="Oval 5"/>
              <p:cNvSpPr>
                <a:spLocks noChangeArrowheads="1"/>
              </p:cNvSpPr>
              <p:nvPr/>
            </p:nvSpPr>
            <p:spPr bwMode="auto">
              <a:xfrm>
                <a:off x="3971" y="780"/>
                <a:ext cx="1338" cy="1332"/>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994310" name="Line 6"/>
              <p:cNvSpPr>
                <a:spLocks noChangeShapeType="1"/>
              </p:cNvSpPr>
              <p:nvPr/>
            </p:nvSpPr>
            <p:spPr bwMode="auto">
              <a:xfrm flipV="1">
                <a:off x="4608" y="552"/>
                <a:ext cx="0" cy="8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994311" name="Object 7"/>
              <p:cNvGraphicFramePr>
                <a:graphicFrameLocks noChangeAspect="1"/>
              </p:cNvGraphicFramePr>
              <p:nvPr/>
            </p:nvGraphicFramePr>
            <p:xfrm>
              <a:off x="5315" y="1152"/>
              <a:ext cx="253" cy="288"/>
            </p:xfrm>
            <a:graphic>
              <a:graphicData uri="http://schemas.openxmlformats.org/presentationml/2006/ole">
                <mc:AlternateContent xmlns:mc="http://schemas.openxmlformats.org/markup-compatibility/2006">
                  <mc:Choice xmlns:v="urn:schemas-microsoft-com:vml" Requires="v">
                    <p:oleObj name="Equation" r:id="rId21" imgW="152400" imgH="177800" progId="Equation.3">
                      <p:embed/>
                    </p:oleObj>
                  </mc:Choice>
                  <mc:Fallback>
                    <p:oleObj name="Equation" r:id="rId21" imgW="152400" imgH="1778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15" y="1152"/>
                            <a:ext cx="253"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4312" name="Object 8"/>
              <p:cNvGraphicFramePr>
                <a:graphicFrameLocks noChangeAspect="1"/>
              </p:cNvGraphicFramePr>
              <p:nvPr/>
            </p:nvGraphicFramePr>
            <p:xfrm>
              <a:off x="4643" y="432"/>
              <a:ext cx="289" cy="383"/>
            </p:xfrm>
            <a:graphic>
              <a:graphicData uri="http://schemas.openxmlformats.org/presentationml/2006/ole">
                <mc:AlternateContent xmlns:mc="http://schemas.openxmlformats.org/markup-compatibility/2006">
                  <mc:Choice xmlns:v="urn:schemas-microsoft-com:vml" Requires="v">
                    <p:oleObj name="Equation" r:id="rId23" imgW="177480" imgH="241200" progId="Equation.3">
                      <p:embed/>
                    </p:oleObj>
                  </mc:Choice>
                  <mc:Fallback>
                    <p:oleObj name="Equation" r:id="rId23" imgW="177480" imgH="2412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43" y="432"/>
                            <a:ext cx="289" cy="3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4313" name="Freeform 9"/>
              <p:cNvSpPr>
                <a:spLocks/>
              </p:cNvSpPr>
              <p:nvPr/>
            </p:nvSpPr>
            <p:spPr bwMode="auto">
              <a:xfrm>
                <a:off x="4704" y="1296"/>
                <a:ext cx="112" cy="144"/>
              </a:xfrm>
              <a:custGeom>
                <a:avLst/>
                <a:gdLst>
                  <a:gd name="T0" fmla="*/ 0 w 112"/>
                  <a:gd name="T1" fmla="*/ 0 h 144"/>
                  <a:gd name="T2" fmla="*/ 96 w 112"/>
                  <a:gd name="T3" fmla="*/ 48 h 144"/>
                  <a:gd name="T4" fmla="*/ 96 w 112"/>
                  <a:gd name="T5" fmla="*/ 144 h 144"/>
                </a:gdLst>
                <a:ahLst/>
                <a:cxnLst>
                  <a:cxn ang="0">
                    <a:pos x="T0" y="T1"/>
                  </a:cxn>
                  <a:cxn ang="0">
                    <a:pos x="T2" y="T3"/>
                  </a:cxn>
                  <a:cxn ang="0">
                    <a:pos x="T4" y="T5"/>
                  </a:cxn>
                </a:cxnLst>
                <a:rect l="0" t="0" r="r" b="b"/>
                <a:pathLst>
                  <a:path w="112" h="144">
                    <a:moveTo>
                      <a:pt x="0" y="0"/>
                    </a:moveTo>
                    <a:cubicBezTo>
                      <a:pt x="40" y="12"/>
                      <a:pt x="80" y="24"/>
                      <a:pt x="96" y="48"/>
                    </a:cubicBezTo>
                    <a:cubicBezTo>
                      <a:pt x="112" y="72"/>
                      <a:pt x="104" y="108"/>
                      <a:pt x="96" y="14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994314" name="Line 10"/>
              <p:cNvSpPr>
                <a:spLocks noChangeShapeType="1"/>
              </p:cNvSpPr>
              <p:nvPr/>
            </p:nvSpPr>
            <p:spPr bwMode="auto">
              <a:xfrm>
                <a:off x="4608" y="1440"/>
                <a:ext cx="86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994315" name="Line 11"/>
              <p:cNvSpPr>
                <a:spLocks noChangeShapeType="1"/>
              </p:cNvSpPr>
              <p:nvPr/>
            </p:nvSpPr>
            <p:spPr bwMode="auto">
              <a:xfrm flipV="1">
                <a:off x="4608" y="864"/>
                <a:ext cx="384" cy="57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sp>
          <p:nvSpPr>
            <p:cNvPr id="994341" name="Line 37"/>
            <p:cNvSpPr>
              <a:spLocks noChangeShapeType="1"/>
            </p:cNvSpPr>
            <p:nvPr/>
          </p:nvSpPr>
          <p:spPr bwMode="auto">
            <a:xfrm flipV="1">
              <a:off x="4830" y="1321"/>
              <a:ext cx="45" cy="31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994342" name="Oval 38"/>
            <p:cNvSpPr>
              <a:spLocks noChangeArrowheads="1"/>
            </p:cNvSpPr>
            <p:nvPr/>
          </p:nvSpPr>
          <p:spPr bwMode="auto">
            <a:xfrm>
              <a:off x="4785" y="1434"/>
              <a:ext cx="118" cy="121"/>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994343" name="Line 39"/>
            <p:cNvSpPr>
              <a:spLocks noChangeShapeType="1"/>
            </p:cNvSpPr>
            <p:nvPr/>
          </p:nvSpPr>
          <p:spPr bwMode="auto">
            <a:xfrm flipH="1" flipV="1">
              <a:off x="3855" y="1752"/>
              <a:ext cx="249" cy="13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994344" name="Oval 40"/>
            <p:cNvSpPr>
              <a:spLocks noChangeArrowheads="1"/>
            </p:cNvSpPr>
            <p:nvPr/>
          </p:nvSpPr>
          <p:spPr bwMode="auto">
            <a:xfrm>
              <a:off x="3946" y="1774"/>
              <a:ext cx="118" cy="121"/>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994349" name="Line 45"/>
            <p:cNvSpPr>
              <a:spLocks noChangeShapeType="1"/>
            </p:cNvSpPr>
            <p:nvPr/>
          </p:nvSpPr>
          <p:spPr bwMode="auto">
            <a:xfrm>
              <a:off x="4627" y="2432"/>
              <a:ext cx="67" cy="29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994350" name="Oval 46"/>
            <p:cNvSpPr>
              <a:spLocks noChangeArrowheads="1"/>
            </p:cNvSpPr>
            <p:nvPr/>
          </p:nvSpPr>
          <p:spPr bwMode="auto">
            <a:xfrm>
              <a:off x="4604" y="2500"/>
              <a:ext cx="118" cy="121"/>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pSp>
      <p:graphicFrame>
        <p:nvGraphicFramePr>
          <p:cNvPr id="994352" name="Object 48"/>
          <p:cNvGraphicFramePr>
            <a:graphicFrameLocks noChangeAspect="1"/>
          </p:cNvGraphicFramePr>
          <p:nvPr/>
        </p:nvGraphicFramePr>
        <p:xfrm>
          <a:off x="827088" y="1052513"/>
          <a:ext cx="533400" cy="595312"/>
        </p:xfrm>
        <a:graphic>
          <a:graphicData uri="http://schemas.openxmlformats.org/presentationml/2006/ole">
            <mc:AlternateContent xmlns:mc="http://schemas.openxmlformats.org/markup-compatibility/2006">
              <mc:Choice xmlns:v="urn:schemas-microsoft-com:vml" Requires="v">
                <p:oleObj name="Equation" r:id="rId25" imgW="215640" imgH="228600" progId="Equation.3">
                  <p:embed/>
                </p:oleObj>
              </mc:Choice>
              <mc:Fallback>
                <p:oleObj name="Equation" r:id="rId25" imgW="215640" imgH="2286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27088" y="1052513"/>
                        <a:ext cx="533400" cy="5953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311072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43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3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5" name="Rectangle 3"/>
          <p:cNvSpPr>
            <a:spLocks noGrp="1" noChangeArrowheads="1"/>
          </p:cNvSpPr>
          <p:nvPr>
            <p:ph type="title"/>
          </p:nvPr>
        </p:nvSpPr>
        <p:spPr>
          <a:xfrm>
            <a:off x="312738" y="392113"/>
            <a:ext cx="8435975" cy="515937"/>
          </a:xfrm>
        </p:spPr>
        <p:txBody>
          <a:bodyPr/>
          <a:lstStyle/>
          <a:p>
            <a:r>
              <a:rPr lang="en-US" altLang="zh-CN" sz="2800" u="sng">
                <a:solidFill>
                  <a:schemeClr val="tx1"/>
                </a:solidFill>
                <a:latin typeface="Tahoma" panose="020B0604030504040204" pitchFamily="34" charset="0"/>
                <a:ea typeface="宋体" panose="02010600030101010101" pitchFamily="2" charset="-122"/>
              </a:rPr>
              <a:t>Mean field theory and Ginzburg-Landau free energy</a:t>
            </a:r>
          </a:p>
        </p:txBody>
      </p:sp>
      <p:sp>
        <p:nvSpPr>
          <p:cNvPr id="730120" name="AutoShape 8"/>
          <p:cNvSpPr>
            <a:spLocks noChangeArrowheads="1"/>
          </p:cNvSpPr>
          <p:nvPr/>
        </p:nvSpPr>
        <p:spPr bwMode="auto">
          <a:xfrm>
            <a:off x="687388" y="4398963"/>
            <a:ext cx="7543800" cy="685800"/>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aphicFrame>
        <p:nvGraphicFramePr>
          <p:cNvPr id="730121" name="Object 9"/>
          <p:cNvGraphicFramePr>
            <a:graphicFrameLocks noChangeAspect="1"/>
          </p:cNvGraphicFramePr>
          <p:nvPr/>
        </p:nvGraphicFramePr>
        <p:xfrm>
          <a:off x="687388" y="4510088"/>
          <a:ext cx="7543800" cy="422275"/>
        </p:xfrm>
        <a:graphic>
          <a:graphicData uri="http://schemas.openxmlformats.org/presentationml/2006/ole">
            <mc:AlternateContent xmlns:mc="http://schemas.openxmlformats.org/markup-compatibility/2006">
              <mc:Choice xmlns:v="urn:schemas-microsoft-com:vml" Requires="v">
                <p:oleObj name="Equation" r:id="rId3" imgW="4089240" imgH="228600" progId="Equation.3">
                  <p:embed/>
                </p:oleObj>
              </mc:Choice>
              <mc:Fallback>
                <p:oleObj name="Equation" r:id="rId3" imgW="408924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8" y="4510088"/>
                        <a:ext cx="7543800" cy="4222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B2B2B2"/>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730174" name="Text Box 62"/>
          <p:cNvSpPr txBox="1">
            <a:spLocks noChangeArrowheads="1"/>
          </p:cNvSpPr>
          <p:nvPr/>
        </p:nvSpPr>
        <p:spPr bwMode="auto">
          <a:xfrm>
            <a:off x="433388" y="3681413"/>
            <a:ext cx="835183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kumimoji="1" lang="en-US" altLang="zh-CN" sz="2200">
                <a:solidFill>
                  <a:srgbClr val="0000CC"/>
                </a:solidFill>
                <a:latin typeface="Tahoma" panose="020B0604030504040204" pitchFamily="34" charset="0"/>
                <a:ea typeface="MS PGothic" panose="020B0600070205080204" pitchFamily="34" charset="-128"/>
              </a:rPr>
              <a:t> </a:t>
            </a:r>
            <a:r>
              <a:rPr kumimoji="1" lang="en-US" altLang="zh-CN" sz="2100">
                <a:solidFill>
                  <a:srgbClr val="0000CC"/>
                </a:solidFill>
                <a:latin typeface="Tahoma" panose="020B0604030504040204" pitchFamily="34" charset="0"/>
                <a:ea typeface="MS PGothic" panose="020B0600070205080204" pitchFamily="34" charset="-128"/>
              </a:rPr>
              <a:t>Symmetry constraints: rotation (spin, orbital), parity, time-reversal.</a:t>
            </a:r>
          </a:p>
        </p:txBody>
      </p:sp>
      <p:sp>
        <p:nvSpPr>
          <p:cNvPr id="730176" name="AutoShape 64"/>
          <p:cNvSpPr>
            <a:spLocks noChangeArrowheads="1"/>
          </p:cNvSpPr>
          <p:nvPr/>
        </p:nvSpPr>
        <p:spPr bwMode="auto">
          <a:xfrm>
            <a:off x="696761" y="1828993"/>
            <a:ext cx="5256212" cy="719137"/>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aphicFrame>
        <p:nvGraphicFramePr>
          <p:cNvPr id="730177" name="Object 65"/>
          <p:cNvGraphicFramePr>
            <a:graphicFrameLocks noChangeAspect="1"/>
          </p:cNvGraphicFramePr>
          <p:nvPr>
            <p:extLst>
              <p:ext uri="{D42A27DB-BD31-4B8C-83A1-F6EECF244321}">
                <p14:modId xmlns:p14="http://schemas.microsoft.com/office/powerpoint/2010/main" val="4105376673"/>
              </p:ext>
            </p:extLst>
          </p:nvPr>
        </p:nvGraphicFramePr>
        <p:xfrm>
          <a:off x="687388" y="2865631"/>
          <a:ext cx="5196736" cy="591417"/>
        </p:xfrm>
        <a:graphic>
          <a:graphicData uri="http://schemas.openxmlformats.org/presentationml/2006/ole">
            <mc:AlternateContent xmlns:mc="http://schemas.openxmlformats.org/markup-compatibility/2006">
              <mc:Choice xmlns:v="urn:schemas-microsoft-com:vml" Requires="v">
                <p:oleObj name="Equation" r:id="rId5" imgW="3568680" imgH="342720" progId="Equation.3">
                  <p:embed/>
                </p:oleObj>
              </mc:Choice>
              <mc:Fallback>
                <p:oleObj name="Equation" r:id="rId5" imgW="3568680" imgH="3427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388" y="2865631"/>
                        <a:ext cx="5196736" cy="591417"/>
                      </a:xfrm>
                      <a:prstGeom prst="rect">
                        <a:avLst/>
                      </a:prstGeom>
                      <a:noFill/>
                      <a:ln>
                        <a:noFill/>
                      </a:ln>
                      <a:effectLst/>
                    </p:spPr>
                  </p:pic>
                </p:oleObj>
              </mc:Fallback>
            </mc:AlternateContent>
          </a:graphicData>
        </a:graphic>
      </p:graphicFrame>
      <p:sp>
        <p:nvSpPr>
          <p:cNvPr id="730178" name="Text Box 66"/>
          <p:cNvSpPr txBox="1">
            <a:spLocks noChangeArrowheads="1"/>
          </p:cNvSpPr>
          <p:nvPr/>
        </p:nvSpPr>
        <p:spPr bwMode="auto">
          <a:xfrm>
            <a:off x="431800" y="1196975"/>
            <a:ext cx="71278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kumimoji="1" lang="en-US" altLang="zh-CN" sz="2200" dirty="0">
                <a:solidFill>
                  <a:srgbClr val="0000CC"/>
                </a:solidFill>
                <a:latin typeface="Tahoma" panose="020B0604030504040204" pitchFamily="34" charset="0"/>
                <a:ea typeface="MS PGothic" panose="020B0600070205080204" pitchFamily="34" charset="-128"/>
              </a:rPr>
              <a:t> The simplest non-</a:t>
            </a:r>
            <a:r>
              <a:rPr kumimoji="1" lang="en-US" altLang="zh-CN" sz="2200" i="1" dirty="0">
                <a:solidFill>
                  <a:srgbClr val="0000CC"/>
                </a:solidFill>
                <a:latin typeface="Tahoma" panose="020B0604030504040204" pitchFamily="34" charset="0"/>
                <a:ea typeface="MS PGothic" panose="020B0600070205080204" pitchFamily="34" charset="-128"/>
              </a:rPr>
              <a:t>s</a:t>
            </a:r>
            <a:r>
              <a:rPr kumimoji="1" lang="en-US" altLang="zh-CN" sz="2200" dirty="0">
                <a:solidFill>
                  <a:srgbClr val="0000CC"/>
                </a:solidFill>
                <a:latin typeface="Tahoma" panose="020B0604030504040204" pitchFamily="34" charset="0"/>
                <a:ea typeface="MS PGothic" panose="020B0600070205080204" pitchFamily="34" charset="-128"/>
              </a:rPr>
              <a:t>-wave exchange interaction:</a:t>
            </a:r>
          </a:p>
        </p:txBody>
      </p:sp>
      <p:graphicFrame>
        <p:nvGraphicFramePr>
          <p:cNvPr id="730179" name="Object 67"/>
          <p:cNvGraphicFramePr>
            <a:graphicFrameLocks noChangeAspect="1"/>
          </p:cNvGraphicFramePr>
          <p:nvPr>
            <p:extLst>
              <p:ext uri="{D42A27DB-BD31-4B8C-83A1-F6EECF244321}">
                <p14:modId xmlns:p14="http://schemas.microsoft.com/office/powerpoint/2010/main" val="137319984"/>
              </p:ext>
            </p:extLst>
          </p:nvPr>
        </p:nvGraphicFramePr>
        <p:xfrm>
          <a:off x="785969" y="1927418"/>
          <a:ext cx="4897437" cy="647700"/>
        </p:xfrm>
        <a:graphic>
          <a:graphicData uri="http://schemas.openxmlformats.org/presentationml/2006/ole">
            <mc:AlternateContent xmlns:mc="http://schemas.openxmlformats.org/markup-compatibility/2006">
              <mc:Choice xmlns:v="urn:schemas-microsoft-com:vml" Requires="v">
                <p:oleObj name="Equation" r:id="rId7" imgW="2679480" imgH="355320" progId="Equation.3">
                  <p:embed/>
                </p:oleObj>
              </mc:Choice>
              <mc:Fallback>
                <p:oleObj name="Equation" r:id="rId7" imgW="2679480" imgH="3553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969" y="1927418"/>
                        <a:ext cx="4897437" cy="647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730182" name="Object 70"/>
          <p:cNvGraphicFramePr>
            <a:graphicFrameLocks noChangeAspect="1"/>
          </p:cNvGraphicFramePr>
          <p:nvPr/>
        </p:nvGraphicFramePr>
        <p:xfrm>
          <a:off x="1162050" y="5445125"/>
          <a:ext cx="2133600" cy="768350"/>
        </p:xfrm>
        <a:graphic>
          <a:graphicData uri="http://schemas.openxmlformats.org/presentationml/2006/ole">
            <mc:AlternateContent xmlns:mc="http://schemas.openxmlformats.org/markup-compatibility/2006">
              <mc:Choice xmlns:v="urn:schemas-microsoft-com:vml" Requires="v">
                <p:oleObj name="Equation" r:id="rId9" imgW="1054080" imgH="457200" progId="Equation.3">
                  <p:embed/>
                </p:oleObj>
              </mc:Choice>
              <mc:Fallback>
                <p:oleObj name="Equation" r:id="rId9" imgW="105408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62050" y="5445125"/>
                        <a:ext cx="2133600"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0183" name="AutoShape 71"/>
          <p:cNvSpPr>
            <a:spLocks noChangeArrowheads="1"/>
          </p:cNvSpPr>
          <p:nvPr/>
        </p:nvSpPr>
        <p:spPr bwMode="auto">
          <a:xfrm rot="5400000" flipH="1">
            <a:off x="4196556" y="5587207"/>
            <a:ext cx="225425" cy="1020762"/>
          </a:xfrm>
          <a:prstGeom prst="upArrow">
            <a:avLst>
              <a:gd name="adj1" fmla="val 50000"/>
              <a:gd name="adj2" fmla="val 113204"/>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zh-CN" altLang="en-US" sz="2200">
              <a:solidFill>
                <a:srgbClr val="0000CC"/>
              </a:solidFill>
              <a:latin typeface="Tahoma" panose="020B0604030504040204" pitchFamily="34" charset="0"/>
            </a:endParaRPr>
          </a:p>
        </p:txBody>
      </p:sp>
      <p:graphicFrame>
        <p:nvGraphicFramePr>
          <p:cNvPr id="730184" name="Object 72"/>
          <p:cNvGraphicFramePr>
            <a:graphicFrameLocks noChangeAspect="1"/>
          </p:cNvGraphicFramePr>
          <p:nvPr/>
        </p:nvGraphicFramePr>
        <p:xfrm>
          <a:off x="3744913" y="5451475"/>
          <a:ext cx="1057275" cy="400050"/>
        </p:xfrm>
        <a:graphic>
          <a:graphicData uri="http://schemas.openxmlformats.org/presentationml/2006/ole">
            <mc:AlternateContent xmlns:mc="http://schemas.openxmlformats.org/markup-compatibility/2006">
              <mc:Choice xmlns:v="urn:schemas-microsoft-com:vml" Requires="v">
                <p:oleObj name="Equation" r:id="rId11" imgW="545760" imgH="228600" progId="Equation.3">
                  <p:embed/>
                </p:oleObj>
              </mc:Choice>
              <mc:Fallback>
                <p:oleObj name="Equation" r:id="rId11" imgW="54576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44913" y="5451475"/>
                        <a:ext cx="10572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0185" name="Text Box 73"/>
          <p:cNvSpPr txBox="1">
            <a:spLocks noChangeArrowheads="1"/>
          </p:cNvSpPr>
          <p:nvPr/>
        </p:nvSpPr>
        <p:spPr bwMode="auto">
          <a:xfrm>
            <a:off x="5400675" y="5686425"/>
            <a:ext cx="17430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200">
                <a:solidFill>
                  <a:srgbClr val="0000CC"/>
                </a:solidFill>
                <a:latin typeface="Tahoma" panose="020B0604030504040204" pitchFamily="34" charset="0"/>
              </a:rPr>
              <a:t>instability!</a:t>
            </a:r>
          </a:p>
        </p:txBody>
      </p:sp>
      <mc:AlternateContent xmlns:mc="http://schemas.openxmlformats.org/markup-compatibility/2006" xmlns:a14="http://schemas.microsoft.com/office/drawing/2010/main">
        <mc:Choice Requires="a14">
          <p:sp>
            <p:nvSpPr>
              <p:cNvPr id="15" name="Text Box 66"/>
              <p:cNvSpPr txBox="1">
                <a:spLocks noChangeArrowheads="1"/>
              </p:cNvSpPr>
              <p:nvPr/>
            </p:nvSpPr>
            <p:spPr bwMode="auto">
              <a:xfrm>
                <a:off x="6042181" y="1674942"/>
                <a:ext cx="2810108" cy="1436675"/>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kumimoji="1" lang="en-US" altLang="zh-CN" i="1" smtClean="0">
                              <a:solidFill>
                                <a:srgbClr val="0000CC"/>
                              </a:solidFill>
                              <a:latin typeface="Cambria Math" panose="02040503050406030204" pitchFamily="18" charset="0"/>
                              <a:ea typeface="MS PGothic" panose="020B0600070205080204" pitchFamily="34" charset="-128"/>
                            </a:rPr>
                          </m:ctrlPr>
                        </m:sSubPr>
                        <m:e>
                          <m:acc>
                            <m:accPr>
                              <m:chr m:val="⃗"/>
                              <m:ctrlPr>
                                <a:rPr kumimoji="1" lang="en-US" altLang="zh-CN" i="1" smtClean="0">
                                  <a:solidFill>
                                    <a:srgbClr val="0000CC"/>
                                  </a:solidFill>
                                  <a:latin typeface="Cambria Math" panose="02040503050406030204" pitchFamily="18" charset="0"/>
                                  <a:ea typeface="MS PGothic" panose="020B0600070205080204" pitchFamily="34" charset="-128"/>
                                </a:rPr>
                              </m:ctrlPr>
                            </m:accPr>
                            <m:e>
                              <m:r>
                                <a:rPr kumimoji="1" lang="en-US" altLang="zh-CN" b="0" i="1" smtClean="0">
                                  <a:solidFill>
                                    <a:srgbClr val="0000CC"/>
                                  </a:solidFill>
                                  <a:latin typeface="Cambria Math" panose="02040503050406030204" pitchFamily="18" charset="0"/>
                                  <a:ea typeface="MS PGothic" panose="020B0600070205080204" pitchFamily="34" charset="-128"/>
                                </a:rPr>
                                <m:t>𝑛</m:t>
                              </m:r>
                            </m:e>
                          </m:acc>
                        </m:e>
                        <m:sub>
                          <m:r>
                            <a:rPr kumimoji="1" lang="en-US" altLang="zh-CN" b="0" i="1" smtClean="0">
                              <a:solidFill>
                                <a:srgbClr val="0000CC"/>
                              </a:solidFill>
                              <a:latin typeface="Cambria Math" panose="02040503050406030204" pitchFamily="18" charset="0"/>
                              <a:ea typeface="MS PGothic" panose="020B0600070205080204" pitchFamily="34" charset="-128"/>
                            </a:rPr>
                            <m:t>1</m:t>
                          </m:r>
                        </m:sub>
                      </m:sSub>
                      <m:d>
                        <m:dPr>
                          <m:ctrlPr>
                            <a:rPr kumimoji="1" lang="en-US" altLang="zh-CN" b="0" i="1" smtClean="0">
                              <a:solidFill>
                                <a:srgbClr val="0000CC"/>
                              </a:solidFill>
                              <a:latin typeface="Cambria Math" panose="02040503050406030204" pitchFamily="18" charset="0"/>
                              <a:ea typeface="MS PGothic" panose="020B0600070205080204" pitchFamily="34" charset="-128"/>
                            </a:rPr>
                          </m:ctrlPr>
                        </m:dPr>
                        <m:e>
                          <m:acc>
                            <m:accPr>
                              <m:chr m:val="⃗"/>
                              <m:ctrlPr>
                                <a:rPr kumimoji="1" lang="en-US" altLang="zh-CN" b="0" i="1" smtClean="0">
                                  <a:solidFill>
                                    <a:srgbClr val="0000CC"/>
                                  </a:solidFill>
                                  <a:latin typeface="Cambria Math" panose="02040503050406030204" pitchFamily="18" charset="0"/>
                                  <a:ea typeface="MS PGothic" panose="020B0600070205080204" pitchFamily="34" charset="-128"/>
                                </a:rPr>
                              </m:ctrlPr>
                            </m:accPr>
                            <m:e>
                              <m:r>
                                <a:rPr kumimoji="1" lang="en-US" altLang="zh-CN" b="0" i="1" smtClean="0">
                                  <a:solidFill>
                                    <a:srgbClr val="0000CC"/>
                                  </a:solidFill>
                                  <a:latin typeface="Cambria Math" panose="02040503050406030204" pitchFamily="18" charset="0"/>
                                  <a:ea typeface="MS PGothic" panose="020B0600070205080204" pitchFamily="34" charset="-128"/>
                                </a:rPr>
                                <m:t>𝑞</m:t>
                              </m:r>
                            </m:e>
                          </m:acc>
                        </m:e>
                      </m:d>
                      <m:r>
                        <a:rPr kumimoji="1" lang="en-US" altLang="zh-CN" b="0" i="1" smtClean="0">
                          <a:solidFill>
                            <a:srgbClr val="0000CC"/>
                          </a:solidFill>
                          <a:latin typeface="Cambria Math" panose="02040503050406030204" pitchFamily="18" charset="0"/>
                          <a:ea typeface="MS PGothic" panose="020B0600070205080204" pitchFamily="34" charset="-128"/>
                        </a:rPr>
                        <m:t>=</m:t>
                      </m:r>
                      <m:nary>
                        <m:naryPr>
                          <m:chr m:val="∑"/>
                          <m:supHide m:val="on"/>
                          <m:ctrlPr>
                            <a:rPr kumimoji="1" lang="en-US" altLang="zh-CN" b="0" i="1" smtClean="0">
                              <a:solidFill>
                                <a:srgbClr val="0000CC"/>
                              </a:solidFill>
                              <a:latin typeface="Cambria Math" panose="02040503050406030204" pitchFamily="18" charset="0"/>
                              <a:ea typeface="MS PGothic" panose="020B0600070205080204" pitchFamily="34" charset="-128"/>
                            </a:rPr>
                          </m:ctrlPr>
                        </m:naryPr>
                        <m:sub>
                          <m:r>
                            <m:rPr>
                              <m:brk m:alnAt="7"/>
                            </m:rPr>
                            <a:rPr kumimoji="1" lang="en-US" altLang="zh-CN" b="0" i="1" smtClean="0">
                              <a:solidFill>
                                <a:srgbClr val="0000CC"/>
                              </a:solidFill>
                              <a:latin typeface="Cambria Math" panose="02040503050406030204" pitchFamily="18" charset="0"/>
                              <a:ea typeface="MS PGothic" panose="020B0600070205080204" pitchFamily="34" charset="-128"/>
                            </a:rPr>
                            <m:t>𝑘</m:t>
                          </m:r>
                        </m:sub>
                        <m:sup/>
                        <m:e>
                          <m:r>
                            <a:rPr kumimoji="1" lang="en-US" altLang="zh-CN" b="0" i="1" smtClean="0">
                              <a:solidFill>
                                <a:srgbClr val="0000CC"/>
                              </a:solidFill>
                              <a:latin typeface="Cambria Math" panose="02040503050406030204" pitchFamily="18" charset="0"/>
                              <a:ea typeface="MS PGothic" panose="020B0600070205080204" pitchFamily="34" charset="-128"/>
                            </a:rPr>
                            <m:t>𝑐𝑜𝑠</m:t>
                          </m:r>
                          <m:sSub>
                            <m:sSubPr>
                              <m:ctrlPr>
                                <a:rPr kumimoji="1" lang="en-US" altLang="zh-CN" b="0" i="1" smtClean="0">
                                  <a:solidFill>
                                    <a:srgbClr val="0000CC"/>
                                  </a:solidFill>
                                  <a:latin typeface="Cambria Math" panose="02040503050406030204" pitchFamily="18" charset="0"/>
                                  <a:ea typeface="MS PGothic" panose="020B0600070205080204" pitchFamily="34" charset="-128"/>
                                </a:rPr>
                              </m:ctrlPr>
                            </m:sSubPr>
                            <m:e>
                              <m:r>
                                <a:rPr kumimoji="1" lang="zh-CN" altLang="en-US" b="0" i="1" smtClean="0">
                                  <a:solidFill>
                                    <a:srgbClr val="0000CC"/>
                                  </a:solidFill>
                                  <a:latin typeface="Cambria Math" panose="02040503050406030204" pitchFamily="18" charset="0"/>
                                  <a:ea typeface="MS PGothic" panose="020B0600070205080204" pitchFamily="34" charset="-128"/>
                                </a:rPr>
                                <m:t>𝜃</m:t>
                              </m:r>
                            </m:e>
                            <m:sub>
                              <m:r>
                                <a:rPr kumimoji="1" lang="en-US" altLang="zh-CN" b="0" i="1" smtClean="0">
                                  <a:solidFill>
                                    <a:srgbClr val="0000CC"/>
                                  </a:solidFill>
                                  <a:latin typeface="Cambria Math" panose="02040503050406030204" pitchFamily="18" charset="0"/>
                                  <a:ea typeface="MS PGothic" panose="020B0600070205080204" pitchFamily="34" charset="-128"/>
                                </a:rPr>
                                <m:t>𝑘</m:t>
                              </m:r>
                            </m:sub>
                          </m:sSub>
                          <m:sSubSup>
                            <m:sSubSupPr>
                              <m:ctrlPr>
                                <a:rPr kumimoji="1" lang="en-US" altLang="zh-CN" b="0" i="1" smtClean="0">
                                  <a:solidFill>
                                    <a:srgbClr val="0000CC"/>
                                  </a:solidFill>
                                  <a:latin typeface="Cambria Math" panose="02040503050406030204" pitchFamily="18" charset="0"/>
                                  <a:ea typeface="MS PGothic" panose="020B0600070205080204" pitchFamily="34" charset="-128"/>
                                </a:rPr>
                              </m:ctrlPr>
                            </m:sSubSupPr>
                            <m:e>
                              <m:r>
                                <a:rPr kumimoji="1" lang="en-US" altLang="zh-CN" b="0" i="1" smtClean="0">
                                  <a:solidFill>
                                    <a:srgbClr val="0000CC"/>
                                  </a:solidFill>
                                  <a:latin typeface="Cambria Math" panose="02040503050406030204" pitchFamily="18" charset="0"/>
                                  <a:ea typeface="MS PGothic" panose="020B0600070205080204" pitchFamily="34" charset="-128"/>
                                </a:rPr>
                                <m:t>𝑐</m:t>
                              </m:r>
                            </m:e>
                            <m:sub>
                              <m:r>
                                <a:rPr kumimoji="1" lang="en-US" altLang="zh-CN" b="0" i="1" smtClean="0">
                                  <a:solidFill>
                                    <a:srgbClr val="0000CC"/>
                                  </a:solidFill>
                                  <a:latin typeface="Cambria Math" panose="02040503050406030204" pitchFamily="18" charset="0"/>
                                  <a:ea typeface="MS PGothic" panose="020B0600070205080204" pitchFamily="34" charset="-128"/>
                                </a:rPr>
                                <m:t>𝑘</m:t>
                              </m:r>
                              <m:r>
                                <a:rPr kumimoji="1" lang="en-US" altLang="zh-CN" b="0" i="1" smtClean="0">
                                  <a:solidFill>
                                    <a:srgbClr val="0000CC"/>
                                  </a:solidFill>
                                  <a:latin typeface="Cambria Math" panose="02040503050406030204" pitchFamily="18" charset="0"/>
                                  <a:ea typeface="MS PGothic" panose="020B0600070205080204" pitchFamily="34" charset="-128"/>
                                </a:rPr>
                                <m:t>+</m:t>
                              </m:r>
                              <m:r>
                                <a:rPr kumimoji="1" lang="en-US" altLang="zh-CN" b="0" i="1" smtClean="0">
                                  <a:solidFill>
                                    <a:srgbClr val="0000CC"/>
                                  </a:solidFill>
                                  <a:latin typeface="Cambria Math" panose="02040503050406030204" pitchFamily="18" charset="0"/>
                                  <a:ea typeface="MS PGothic" panose="020B0600070205080204" pitchFamily="34" charset="-128"/>
                                </a:rPr>
                                <m:t>𝑞</m:t>
                              </m:r>
                            </m:sub>
                            <m:sup>
                              <m:r>
                                <a:rPr kumimoji="1" lang="en-US" altLang="zh-CN" b="0" i="1" smtClean="0">
                                  <a:solidFill>
                                    <a:srgbClr val="0000CC"/>
                                  </a:solidFill>
                                  <a:latin typeface="Cambria Math" panose="02040503050406030204" pitchFamily="18" charset="0"/>
                                  <a:ea typeface="MS PGothic" panose="020B0600070205080204" pitchFamily="34" charset="-128"/>
                                </a:rPr>
                                <m:t>+</m:t>
                              </m:r>
                            </m:sup>
                          </m:sSubSup>
                        </m:e>
                      </m:nary>
                      <m:acc>
                        <m:accPr>
                          <m:chr m:val="⃗"/>
                          <m:ctrlPr>
                            <a:rPr kumimoji="1" lang="en-US" altLang="zh-CN" b="0" i="1" smtClean="0">
                              <a:solidFill>
                                <a:srgbClr val="0000CC"/>
                              </a:solidFill>
                              <a:latin typeface="Cambria Math" panose="02040503050406030204" pitchFamily="18" charset="0"/>
                              <a:ea typeface="MS PGothic" panose="020B0600070205080204" pitchFamily="34" charset="-128"/>
                            </a:rPr>
                          </m:ctrlPr>
                        </m:accPr>
                        <m:e>
                          <m:r>
                            <a:rPr kumimoji="1" lang="zh-CN" altLang="en-US" b="0" i="1" smtClean="0">
                              <a:solidFill>
                                <a:srgbClr val="0000CC"/>
                              </a:solidFill>
                              <a:latin typeface="Cambria Math" panose="02040503050406030204" pitchFamily="18" charset="0"/>
                              <a:ea typeface="MS PGothic" panose="020B0600070205080204" pitchFamily="34" charset="-128"/>
                            </a:rPr>
                            <m:t>𝜎</m:t>
                          </m:r>
                        </m:e>
                      </m:acc>
                      <m:sSub>
                        <m:sSubPr>
                          <m:ctrlPr>
                            <a:rPr kumimoji="1" lang="en-US" altLang="zh-CN" b="0" i="1" smtClean="0">
                              <a:solidFill>
                                <a:srgbClr val="0000CC"/>
                              </a:solidFill>
                              <a:latin typeface="Cambria Math" panose="02040503050406030204" pitchFamily="18" charset="0"/>
                              <a:ea typeface="MS PGothic" panose="020B0600070205080204" pitchFamily="34" charset="-128"/>
                            </a:rPr>
                          </m:ctrlPr>
                        </m:sSubPr>
                        <m:e>
                          <m:r>
                            <a:rPr kumimoji="1" lang="en-US" altLang="zh-CN" b="0" i="1" smtClean="0">
                              <a:solidFill>
                                <a:srgbClr val="0000CC"/>
                              </a:solidFill>
                              <a:latin typeface="Cambria Math" panose="02040503050406030204" pitchFamily="18" charset="0"/>
                              <a:ea typeface="MS PGothic" panose="020B0600070205080204" pitchFamily="34" charset="-128"/>
                            </a:rPr>
                            <m:t>𝑐</m:t>
                          </m:r>
                        </m:e>
                        <m:sub>
                          <m:r>
                            <a:rPr kumimoji="1" lang="en-US" altLang="zh-CN" b="0" i="1" smtClean="0">
                              <a:solidFill>
                                <a:srgbClr val="0000CC"/>
                              </a:solidFill>
                              <a:latin typeface="Cambria Math" panose="02040503050406030204" pitchFamily="18" charset="0"/>
                              <a:ea typeface="MS PGothic" panose="020B0600070205080204" pitchFamily="34" charset="-128"/>
                            </a:rPr>
                            <m:t>𝑘</m:t>
                          </m:r>
                        </m:sub>
                      </m:sSub>
                    </m:oMath>
                  </m:oMathPara>
                </a14:m>
                <a:endParaRPr kumimoji="1" lang="en-US" altLang="zh-CN" b="0" dirty="0">
                  <a:solidFill>
                    <a:srgbClr val="0000CC"/>
                  </a:solidFill>
                  <a:latin typeface="Tahoma" panose="020B0604030504040204" pitchFamily="34" charset="0"/>
                  <a:ea typeface="MS PGothic" panose="020B0600070205080204" pitchFamily="34" charset="-128"/>
                </a:endParaRPr>
              </a:p>
              <a:p>
                <a:pPr>
                  <a:spcBef>
                    <a:spcPct val="50000"/>
                  </a:spcBef>
                </a:pPr>
                <a14:m>
                  <m:oMathPara xmlns:m="http://schemas.openxmlformats.org/officeDocument/2006/math">
                    <m:oMathParaPr>
                      <m:jc m:val="centerGroup"/>
                    </m:oMathParaPr>
                    <m:oMath xmlns:m="http://schemas.openxmlformats.org/officeDocument/2006/math">
                      <m:sSub>
                        <m:sSubPr>
                          <m:ctrlPr>
                            <a:rPr kumimoji="1" lang="en-US" altLang="zh-CN" i="1">
                              <a:solidFill>
                                <a:srgbClr val="0000CC"/>
                              </a:solidFill>
                              <a:latin typeface="Cambria Math" panose="02040503050406030204" pitchFamily="18" charset="0"/>
                              <a:ea typeface="MS PGothic" panose="020B0600070205080204" pitchFamily="34" charset="-128"/>
                            </a:rPr>
                          </m:ctrlPr>
                        </m:sSubPr>
                        <m:e>
                          <m:acc>
                            <m:accPr>
                              <m:chr m:val="⃗"/>
                              <m:ctrlPr>
                                <a:rPr kumimoji="1" lang="en-US" altLang="zh-CN" i="1">
                                  <a:solidFill>
                                    <a:srgbClr val="0000CC"/>
                                  </a:solidFill>
                                  <a:latin typeface="Cambria Math" panose="02040503050406030204" pitchFamily="18" charset="0"/>
                                  <a:ea typeface="MS PGothic" panose="020B0600070205080204" pitchFamily="34" charset="-128"/>
                                </a:rPr>
                              </m:ctrlPr>
                            </m:accPr>
                            <m:e>
                              <m:r>
                                <a:rPr kumimoji="1" lang="en-US" altLang="zh-CN" i="1">
                                  <a:solidFill>
                                    <a:srgbClr val="0000CC"/>
                                  </a:solidFill>
                                  <a:latin typeface="Cambria Math" panose="02040503050406030204" pitchFamily="18" charset="0"/>
                                  <a:ea typeface="MS PGothic" panose="020B0600070205080204" pitchFamily="34" charset="-128"/>
                                </a:rPr>
                                <m:t>𝑛</m:t>
                              </m:r>
                            </m:e>
                          </m:acc>
                        </m:e>
                        <m:sub>
                          <m:r>
                            <a:rPr kumimoji="1" lang="en-US" altLang="zh-CN" b="0" i="1" smtClean="0">
                              <a:solidFill>
                                <a:srgbClr val="0000CC"/>
                              </a:solidFill>
                              <a:latin typeface="Cambria Math" panose="02040503050406030204" pitchFamily="18" charset="0"/>
                              <a:ea typeface="MS PGothic" panose="020B0600070205080204" pitchFamily="34" charset="-128"/>
                            </a:rPr>
                            <m:t>2</m:t>
                          </m:r>
                        </m:sub>
                      </m:sSub>
                      <m:d>
                        <m:dPr>
                          <m:ctrlPr>
                            <a:rPr kumimoji="1" lang="en-US" altLang="zh-CN" i="1">
                              <a:solidFill>
                                <a:srgbClr val="0000CC"/>
                              </a:solidFill>
                              <a:latin typeface="Cambria Math" panose="02040503050406030204" pitchFamily="18" charset="0"/>
                              <a:ea typeface="MS PGothic" panose="020B0600070205080204" pitchFamily="34" charset="-128"/>
                            </a:rPr>
                          </m:ctrlPr>
                        </m:dPr>
                        <m:e>
                          <m:acc>
                            <m:accPr>
                              <m:chr m:val="⃗"/>
                              <m:ctrlPr>
                                <a:rPr kumimoji="1" lang="en-US" altLang="zh-CN" i="1">
                                  <a:solidFill>
                                    <a:srgbClr val="0000CC"/>
                                  </a:solidFill>
                                  <a:latin typeface="Cambria Math" panose="02040503050406030204" pitchFamily="18" charset="0"/>
                                  <a:ea typeface="MS PGothic" panose="020B0600070205080204" pitchFamily="34" charset="-128"/>
                                </a:rPr>
                              </m:ctrlPr>
                            </m:accPr>
                            <m:e>
                              <m:r>
                                <a:rPr kumimoji="1" lang="en-US" altLang="zh-CN" i="1">
                                  <a:solidFill>
                                    <a:srgbClr val="0000CC"/>
                                  </a:solidFill>
                                  <a:latin typeface="Cambria Math" panose="02040503050406030204" pitchFamily="18" charset="0"/>
                                  <a:ea typeface="MS PGothic" panose="020B0600070205080204" pitchFamily="34" charset="-128"/>
                                </a:rPr>
                                <m:t>𝑞</m:t>
                              </m:r>
                            </m:e>
                          </m:acc>
                        </m:e>
                      </m:d>
                      <m:r>
                        <a:rPr kumimoji="1" lang="en-US" altLang="zh-CN" i="1">
                          <a:solidFill>
                            <a:srgbClr val="0000CC"/>
                          </a:solidFill>
                          <a:latin typeface="Cambria Math" panose="02040503050406030204" pitchFamily="18" charset="0"/>
                          <a:ea typeface="MS PGothic" panose="020B0600070205080204" pitchFamily="34" charset="-128"/>
                        </a:rPr>
                        <m:t>=</m:t>
                      </m:r>
                      <m:nary>
                        <m:naryPr>
                          <m:chr m:val="∑"/>
                          <m:supHide m:val="on"/>
                          <m:ctrlPr>
                            <a:rPr kumimoji="1" lang="en-US" altLang="zh-CN" i="1">
                              <a:solidFill>
                                <a:srgbClr val="0000CC"/>
                              </a:solidFill>
                              <a:latin typeface="Cambria Math" panose="02040503050406030204" pitchFamily="18" charset="0"/>
                              <a:ea typeface="MS PGothic" panose="020B0600070205080204" pitchFamily="34" charset="-128"/>
                            </a:rPr>
                          </m:ctrlPr>
                        </m:naryPr>
                        <m:sub>
                          <m:r>
                            <m:rPr>
                              <m:brk m:alnAt="7"/>
                            </m:rPr>
                            <a:rPr kumimoji="1" lang="en-US" altLang="zh-CN" i="1">
                              <a:solidFill>
                                <a:srgbClr val="0000CC"/>
                              </a:solidFill>
                              <a:latin typeface="Cambria Math" panose="02040503050406030204" pitchFamily="18" charset="0"/>
                              <a:ea typeface="MS PGothic" panose="020B0600070205080204" pitchFamily="34" charset="-128"/>
                            </a:rPr>
                            <m:t>𝑘</m:t>
                          </m:r>
                        </m:sub>
                        <m:sup/>
                        <m:e>
                          <m:r>
                            <a:rPr kumimoji="1" lang="en-US" altLang="zh-CN" b="0" i="1" smtClean="0">
                              <a:solidFill>
                                <a:srgbClr val="0000CC"/>
                              </a:solidFill>
                              <a:latin typeface="Cambria Math" panose="02040503050406030204" pitchFamily="18" charset="0"/>
                              <a:ea typeface="MS PGothic" panose="020B0600070205080204" pitchFamily="34" charset="-128"/>
                            </a:rPr>
                            <m:t>𝑠𝑖𝑛</m:t>
                          </m:r>
                          <m:sSub>
                            <m:sSubPr>
                              <m:ctrlPr>
                                <a:rPr kumimoji="1" lang="en-US" altLang="zh-CN" i="1">
                                  <a:solidFill>
                                    <a:srgbClr val="0000CC"/>
                                  </a:solidFill>
                                  <a:latin typeface="Cambria Math" panose="02040503050406030204" pitchFamily="18" charset="0"/>
                                  <a:ea typeface="MS PGothic" panose="020B0600070205080204" pitchFamily="34" charset="-128"/>
                                </a:rPr>
                              </m:ctrlPr>
                            </m:sSubPr>
                            <m:e>
                              <m:r>
                                <a:rPr kumimoji="1" lang="zh-CN" altLang="en-US" i="1">
                                  <a:solidFill>
                                    <a:srgbClr val="0000CC"/>
                                  </a:solidFill>
                                  <a:latin typeface="Cambria Math" panose="02040503050406030204" pitchFamily="18" charset="0"/>
                                  <a:ea typeface="MS PGothic" panose="020B0600070205080204" pitchFamily="34" charset="-128"/>
                                </a:rPr>
                                <m:t>𝜃</m:t>
                              </m:r>
                            </m:e>
                            <m:sub>
                              <m:r>
                                <a:rPr kumimoji="1" lang="en-US" altLang="zh-CN" i="1">
                                  <a:solidFill>
                                    <a:srgbClr val="0000CC"/>
                                  </a:solidFill>
                                  <a:latin typeface="Cambria Math" panose="02040503050406030204" pitchFamily="18" charset="0"/>
                                  <a:ea typeface="MS PGothic" panose="020B0600070205080204" pitchFamily="34" charset="-128"/>
                                </a:rPr>
                                <m:t>𝑘</m:t>
                              </m:r>
                            </m:sub>
                          </m:sSub>
                          <m:sSubSup>
                            <m:sSubSupPr>
                              <m:ctrlPr>
                                <a:rPr kumimoji="1" lang="en-US" altLang="zh-CN" i="1">
                                  <a:solidFill>
                                    <a:srgbClr val="0000CC"/>
                                  </a:solidFill>
                                  <a:latin typeface="Cambria Math" panose="02040503050406030204" pitchFamily="18" charset="0"/>
                                  <a:ea typeface="MS PGothic" panose="020B0600070205080204" pitchFamily="34" charset="-128"/>
                                </a:rPr>
                              </m:ctrlPr>
                            </m:sSubSupPr>
                            <m:e>
                              <m:r>
                                <a:rPr kumimoji="1" lang="en-US" altLang="zh-CN" i="1">
                                  <a:solidFill>
                                    <a:srgbClr val="0000CC"/>
                                  </a:solidFill>
                                  <a:latin typeface="Cambria Math" panose="02040503050406030204" pitchFamily="18" charset="0"/>
                                  <a:ea typeface="MS PGothic" panose="020B0600070205080204" pitchFamily="34" charset="-128"/>
                                </a:rPr>
                                <m:t>𝑐</m:t>
                              </m:r>
                            </m:e>
                            <m:sub>
                              <m:r>
                                <a:rPr kumimoji="1" lang="en-US" altLang="zh-CN" i="1">
                                  <a:solidFill>
                                    <a:srgbClr val="0000CC"/>
                                  </a:solidFill>
                                  <a:latin typeface="Cambria Math" panose="02040503050406030204" pitchFamily="18" charset="0"/>
                                  <a:ea typeface="MS PGothic" panose="020B0600070205080204" pitchFamily="34" charset="-128"/>
                                </a:rPr>
                                <m:t>𝑘</m:t>
                              </m:r>
                              <m:r>
                                <a:rPr kumimoji="1" lang="en-US" altLang="zh-CN" i="1">
                                  <a:solidFill>
                                    <a:srgbClr val="0000CC"/>
                                  </a:solidFill>
                                  <a:latin typeface="Cambria Math" panose="02040503050406030204" pitchFamily="18" charset="0"/>
                                  <a:ea typeface="MS PGothic" panose="020B0600070205080204" pitchFamily="34" charset="-128"/>
                                </a:rPr>
                                <m:t>+</m:t>
                              </m:r>
                              <m:r>
                                <a:rPr kumimoji="1" lang="en-US" altLang="zh-CN" i="1">
                                  <a:solidFill>
                                    <a:srgbClr val="0000CC"/>
                                  </a:solidFill>
                                  <a:latin typeface="Cambria Math" panose="02040503050406030204" pitchFamily="18" charset="0"/>
                                  <a:ea typeface="MS PGothic" panose="020B0600070205080204" pitchFamily="34" charset="-128"/>
                                </a:rPr>
                                <m:t>𝑞</m:t>
                              </m:r>
                            </m:sub>
                            <m:sup>
                              <m:r>
                                <a:rPr kumimoji="1" lang="en-US" altLang="zh-CN" i="1">
                                  <a:solidFill>
                                    <a:srgbClr val="0000CC"/>
                                  </a:solidFill>
                                  <a:latin typeface="Cambria Math" panose="02040503050406030204" pitchFamily="18" charset="0"/>
                                  <a:ea typeface="MS PGothic" panose="020B0600070205080204" pitchFamily="34" charset="-128"/>
                                </a:rPr>
                                <m:t>+</m:t>
                              </m:r>
                            </m:sup>
                          </m:sSubSup>
                        </m:e>
                      </m:nary>
                      <m:acc>
                        <m:accPr>
                          <m:chr m:val="⃗"/>
                          <m:ctrlPr>
                            <a:rPr kumimoji="1" lang="en-US" altLang="zh-CN" i="1">
                              <a:solidFill>
                                <a:srgbClr val="0000CC"/>
                              </a:solidFill>
                              <a:latin typeface="Cambria Math" panose="02040503050406030204" pitchFamily="18" charset="0"/>
                              <a:ea typeface="MS PGothic" panose="020B0600070205080204" pitchFamily="34" charset="-128"/>
                            </a:rPr>
                          </m:ctrlPr>
                        </m:accPr>
                        <m:e>
                          <m:r>
                            <a:rPr kumimoji="1" lang="zh-CN" altLang="en-US" i="1">
                              <a:solidFill>
                                <a:srgbClr val="0000CC"/>
                              </a:solidFill>
                              <a:latin typeface="Cambria Math" panose="02040503050406030204" pitchFamily="18" charset="0"/>
                              <a:ea typeface="MS PGothic" panose="020B0600070205080204" pitchFamily="34" charset="-128"/>
                            </a:rPr>
                            <m:t>𝜎</m:t>
                          </m:r>
                        </m:e>
                      </m:acc>
                      <m:sSub>
                        <m:sSubPr>
                          <m:ctrlPr>
                            <a:rPr kumimoji="1" lang="en-US" altLang="zh-CN" i="1">
                              <a:solidFill>
                                <a:srgbClr val="0000CC"/>
                              </a:solidFill>
                              <a:latin typeface="Cambria Math" panose="02040503050406030204" pitchFamily="18" charset="0"/>
                              <a:ea typeface="MS PGothic" panose="020B0600070205080204" pitchFamily="34" charset="-128"/>
                            </a:rPr>
                          </m:ctrlPr>
                        </m:sSubPr>
                        <m:e>
                          <m:r>
                            <a:rPr kumimoji="1" lang="en-US" altLang="zh-CN" i="1">
                              <a:solidFill>
                                <a:srgbClr val="0000CC"/>
                              </a:solidFill>
                              <a:latin typeface="Cambria Math" panose="02040503050406030204" pitchFamily="18" charset="0"/>
                              <a:ea typeface="MS PGothic" panose="020B0600070205080204" pitchFamily="34" charset="-128"/>
                            </a:rPr>
                            <m:t>𝑐</m:t>
                          </m:r>
                        </m:e>
                        <m:sub>
                          <m:r>
                            <a:rPr kumimoji="1" lang="en-US" altLang="zh-CN" i="1">
                              <a:solidFill>
                                <a:srgbClr val="0000CC"/>
                              </a:solidFill>
                              <a:latin typeface="Cambria Math" panose="02040503050406030204" pitchFamily="18" charset="0"/>
                              <a:ea typeface="MS PGothic" panose="020B0600070205080204" pitchFamily="34" charset="-128"/>
                            </a:rPr>
                            <m:t>𝑘</m:t>
                          </m:r>
                        </m:sub>
                      </m:sSub>
                    </m:oMath>
                  </m:oMathPara>
                </a14:m>
                <a:endParaRPr kumimoji="1" lang="en-US" altLang="zh-CN" dirty="0">
                  <a:solidFill>
                    <a:srgbClr val="0000CC"/>
                  </a:solidFill>
                  <a:latin typeface="Tahoma" panose="020B0604030504040204" pitchFamily="34" charset="0"/>
                  <a:ea typeface="MS PGothic" panose="020B0600070205080204" pitchFamily="34" charset="-128"/>
                </a:endParaRPr>
              </a:p>
            </p:txBody>
          </p:sp>
        </mc:Choice>
        <mc:Fallback xmlns="">
          <p:sp>
            <p:nvSpPr>
              <p:cNvPr id="15" name="Text Box 66"/>
              <p:cNvSpPr txBox="1">
                <a:spLocks noRot="1" noChangeAspect="1" noMove="1" noResize="1" noEditPoints="1" noAdjustHandles="1" noChangeArrowheads="1" noChangeShapeType="1" noTextEdit="1"/>
              </p:cNvSpPr>
              <p:nvPr/>
            </p:nvSpPr>
            <p:spPr bwMode="auto">
              <a:xfrm>
                <a:off x="6042181" y="1674942"/>
                <a:ext cx="2810108" cy="1436675"/>
              </a:xfrm>
              <a:prstGeom prst="rect">
                <a:avLst/>
              </a:prstGeom>
              <a:blipFill rotWithShape="0">
                <a:blip r:embed="rId1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Tree>
    <p:extLst>
      <p:ext uri="{BB962C8B-B14F-4D97-AF65-F5344CB8AC3E}">
        <p14:creationId xmlns:p14="http://schemas.microsoft.com/office/powerpoint/2010/main" val="34631631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01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01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01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01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018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301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0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120" grpId="0" animBg="1"/>
      <p:bldP spid="730174" grpId="0"/>
      <p:bldP spid="730183" grpId="0" animBg="1"/>
      <p:bldP spid="73018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灯片编号占位符 7"/>
          <p:cNvSpPr>
            <a:spLocks noGrp="1"/>
          </p:cNvSpPr>
          <p:nvPr>
            <p:ph type="sldNum" sz="quarter" idx="12"/>
          </p:nvPr>
        </p:nvSpPr>
        <p:spPr/>
        <p:txBody>
          <a:bodyPr/>
          <a:lstStyle/>
          <a:p>
            <a:fld id="{EA4BBB34-DB1C-43EB-B76B-E1553ECAE541}" type="slidenum">
              <a:rPr lang="en-US" altLang="zh-CN">
                <a:solidFill>
                  <a:srgbClr val="000000"/>
                </a:solidFill>
              </a:rPr>
              <a:pPr/>
              <a:t>25</a:t>
            </a:fld>
            <a:endParaRPr lang="en-US" altLang="zh-CN">
              <a:solidFill>
                <a:srgbClr val="000000"/>
              </a:solidFill>
            </a:endParaRPr>
          </a:p>
        </p:txBody>
      </p:sp>
      <p:grpSp>
        <p:nvGrpSpPr>
          <p:cNvPr id="923715" name="Group 67"/>
          <p:cNvGrpSpPr>
            <a:grpSpLocks/>
          </p:cNvGrpSpPr>
          <p:nvPr/>
        </p:nvGrpSpPr>
        <p:grpSpPr bwMode="auto">
          <a:xfrm>
            <a:off x="5148263" y="1268413"/>
            <a:ext cx="2592387" cy="2857500"/>
            <a:chOff x="3243" y="799"/>
            <a:chExt cx="1633" cy="1800"/>
          </a:xfrm>
        </p:grpSpPr>
        <p:graphicFrame>
          <p:nvGraphicFramePr>
            <p:cNvPr id="923652" name="Object 4"/>
            <p:cNvGraphicFramePr>
              <a:graphicFrameLocks noChangeAspect="1"/>
            </p:cNvGraphicFramePr>
            <p:nvPr/>
          </p:nvGraphicFramePr>
          <p:xfrm>
            <a:off x="3515" y="2364"/>
            <a:ext cx="1206" cy="235"/>
          </p:xfrm>
          <a:graphic>
            <a:graphicData uri="http://schemas.openxmlformats.org/presentationml/2006/ole">
              <mc:AlternateContent xmlns:mc="http://schemas.openxmlformats.org/markup-compatibility/2006">
                <mc:Choice xmlns:v="urn:schemas-microsoft-com:vml" Requires="v">
                  <p:oleObj name="Equation" r:id="rId3" imgW="1066680" imgH="215640" progId="Equation.3">
                    <p:embed/>
                  </p:oleObj>
                </mc:Choice>
                <mc:Fallback>
                  <p:oleObj name="Equation" r:id="rId3" imgW="106668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5" y="2364"/>
                          <a:ext cx="1206" cy="23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923656" name="Oval 8"/>
            <p:cNvSpPr>
              <a:spLocks noChangeArrowheads="1"/>
            </p:cNvSpPr>
            <p:nvPr/>
          </p:nvSpPr>
          <p:spPr bwMode="auto">
            <a:xfrm>
              <a:off x="3243" y="799"/>
              <a:ext cx="1329" cy="1338"/>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0000CC"/>
                </a:solidFill>
                <a:latin typeface="Arial" panose="020B0604020202020204" pitchFamily="34" charset="0"/>
              </a:endParaRPr>
            </a:p>
          </p:txBody>
        </p:sp>
        <p:sp>
          <p:nvSpPr>
            <p:cNvPr id="923657" name="Line 9"/>
            <p:cNvSpPr>
              <a:spLocks noChangeShapeType="1"/>
            </p:cNvSpPr>
            <p:nvPr/>
          </p:nvSpPr>
          <p:spPr bwMode="auto">
            <a:xfrm rot="-5400000">
              <a:off x="4643" y="1452"/>
              <a:ext cx="251"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923658" name="Object 10"/>
            <p:cNvGraphicFramePr>
              <a:graphicFrameLocks noChangeAspect="1"/>
            </p:cNvGraphicFramePr>
            <p:nvPr/>
          </p:nvGraphicFramePr>
          <p:xfrm>
            <a:off x="4594" y="1367"/>
            <a:ext cx="136" cy="193"/>
          </p:xfrm>
          <a:graphic>
            <a:graphicData uri="http://schemas.openxmlformats.org/presentationml/2006/ole">
              <mc:AlternateContent xmlns:mc="http://schemas.openxmlformats.org/markup-compatibility/2006">
                <mc:Choice xmlns:v="urn:schemas-microsoft-com:vml" Requires="v">
                  <p:oleObj name="Equation" r:id="rId5" imgW="126720" imgH="177480" progId="Equation.3">
                    <p:embed/>
                  </p:oleObj>
                </mc:Choice>
                <mc:Fallback>
                  <p:oleObj name="Equation" r:id="rId5" imgW="12672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4" y="1367"/>
                          <a:ext cx="136" cy="19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923659" name="Line 11"/>
            <p:cNvSpPr>
              <a:spLocks noChangeShapeType="1"/>
            </p:cNvSpPr>
            <p:nvPr/>
          </p:nvSpPr>
          <p:spPr bwMode="auto">
            <a:xfrm rot="5400000" flipV="1">
              <a:off x="3184" y="1452"/>
              <a:ext cx="252"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923660" name="Object 12"/>
            <p:cNvGraphicFramePr>
              <a:graphicFrameLocks noChangeAspect="1"/>
            </p:cNvGraphicFramePr>
            <p:nvPr/>
          </p:nvGraphicFramePr>
          <p:xfrm>
            <a:off x="3395" y="1372"/>
            <a:ext cx="136" cy="194"/>
          </p:xfrm>
          <a:graphic>
            <a:graphicData uri="http://schemas.openxmlformats.org/presentationml/2006/ole">
              <mc:AlternateContent xmlns:mc="http://schemas.openxmlformats.org/markup-compatibility/2006">
                <mc:Choice xmlns:v="urn:schemas-microsoft-com:vml" Requires="v">
                  <p:oleObj name="Equation" r:id="rId7" imgW="126720" imgH="177480" progId="Equation.3">
                    <p:embed/>
                  </p:oleObj>
                </mc:Choice>
                <mc:Fallback>
                  <p:oleObj name="Equation" r:id="rId7" imgW="12672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5" y="1372"/>
                          <a:ext cx="136" cy="19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923661" name="Oval 13"/>
            <p:cNvSpPr>
              <a:spLocks noChangeArrowheads="1"/>
            </p:cNvSpPr>
            <p:nvPr/>
          </p:nvSpPr>
          <p:spPr bwMode="auto">
            <a:xfrm>
              <a:off x="3547" y="799"/>
              <a:ext cx="1329" cy="1338"/>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0000CC"/>
                </a:solidFill>
                <a:latin typeface="Arial" panose="020B0604020202020204" pitchFamily="34" charset="0"/>
              </a:endParaRPr>
            </a:p>
          </p:txBody>
        </p:sp>
      </p:grpSp>
      <p:grpSp>
        <p:nvGrpSpPr>
          <p:cNvPr id="923716" name="Group 68"/>
          <p:cNvGrpSpPr>
            <a:grpSpLocks/>
          </p:cNvGrpSpPr>
          <p:nvPr/>
        </p:nvGrpSpPr>
        <p:grpSpPr bwMode="auto">
          <a:xfrm>
            <a:off x="684213" y="908050"/>
            <a:ext cx="2808287" cy="3321050"/>
            <a:chOff x="431" y="572"/>
            <a:chExt cx="1769" cy="2092"/>
          </a:xfrm>
        </p:grpSpPr>
        <p:graphicFrame>
          <p:nvGraphicFramePr>
            <p:cNvPr id="923651" name="Object 3"/>
            <p:cNvGraphicFramePr>
              <a:graphicFrameLocks noChangeAspect="1"/>
            </p:cNvGraphicFramePr>
            <p:nvPr/>
          </p:nvGraphicFramePr>
          <p:xfrm>
            <a:off x="431" y="572"/>
            <a:ext cx="336" cy="375"/>
          </p:xfrm>
          <a:graphic>
            <a:graphicData uri="http://schemas.openxmlformats.org/presentationml/2006/ole">
              <mc:AlternateContent xmlns:mc="http://schemas.openxmlformats.org/markup-compatibility/2006">
                <mc:Choice xmlns:v="urn:schemas-microsoft-com:vml" Requires="v">
                  <p:oleObj name="Equation" r:id="rId8" imgW="215640" imgH="228600" progId="Equation.3">
                    <p:embed/>
                  </p:oleObj>
                </mc:Choice>
                <mc:Fallback>
                  <p:oleObj name="Equation" r:id="rId8" imgW="21564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 y="572"/>
                          <a:ext cx="336" cy="3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923663" name="Object 15"/>
            <p:cNvGraphicFramePr>
              <a:graphicFrameLocks noChangeAspect="1"/>
            </p:cNvGraphicFramePr>
            <p:nvPr/>
          </p:nvGraphicFramePr>
          <p:xfrm>
            <a:off x="965" y="2432"/>
            <a:ext cx="1076" cy="232"/>
          </p:xfrm>
          <a:graphic>
            <a:graphicData uri="http://schemas.openxmlformats.org/presentationml/2006/ole">
              <mc:AlternateContent xmlns:mc="http://schemas.openxmlformats.org/markup-compatibility/2006">
                <mc:Choice xmlns:v="urn:schemas-microsoft-com:vml" Requires="v">
                  <p:oleObj name="Equation" r:id="rId10" imgW="1079280" imgH="215640" progId="Equation.3">
                    <p:embed/>
                  </p:oleObj>
                </mc:Choice>
                <mc:Fallback>
                  <p:oleObj name="Equation" r:id="rId10" imgW="107928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5" y="2432"/>
                          <a:ext cx="1076" cy="2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923664" name="Object 16"/>
            <p:cNvGraphicFramePr>
              <a:graphicFrameLocks noChangeAspect="1"/>
            </p:cNvGraphicFramePr>
            <p:nvPr/>
          </p:nvGraphicFramePr>
          <p:xfrm>
            <a:off x="1557" y="2100"/>
            <a:ext cx="131" cy="186"/>
          </p:xfrm>
          <a:graphic>
            <a:graphicData uri="http://schemas.openxmlformats.org/presentationml/2006/ole">
              <mc:AlternateContent xmlns:mc="http://schemas.openxmlformats.org/markup-compatibility/2006">
                <mc:Choice xmlns:v="urn:schemas-microsoft-com:vml" Requires="v">
                  <p:oleObj name="Equation" r:id="rId12" imgW="126720" imgH="177480" progId="Equation.3">
                    <p:embed/>
                  </p:oleObj>
                </mc:Choice>
                <mc:Fallback>
                  <p:oleObj name="Equation" r:id="rId12" imgW="12672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7" y="2100"/>
                          <a:ext cx="131" cy="18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923666" name="Oval 18"/>
            <p:cNvSpPr>
              <a:spLocks noChangeArrowheads="1"/>
            </p:cNvSpPr>
            <p:nvPr/>
          </p:nvSpPr>
          <p:spPr bwMode="auto">
            <a:xfrm>
              <a:off x="680" y="777"/>
              <a:ext cx="1519" cy="1509"/>
            </a:xfrm>
            <a:prstGeom prst="ellipse">
              <a:avLst/>
            </a:prstGeom>
            <a:noFill/>
            <a:ln w="47625"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923667" name="Oval 19"/>
            <p:cNvSpPr>
              <a:spLocks noChangeArrowheads="1"/>
            </p:cNvSpPr>
            <p:nvPr/>
          </p:nvSpPr>
          <p:spPr bwMode="auto">
            <a:xfrm>
              <a:off x="1018" y="1100"/>
              <a:ext cx="843" cy="863"/>
            </a:xfrm>
            <a:prstGeom prst="ellipse">
              <a:avLst/>
            </a:prstGeom>
            <a:noFill/>
            <a:ln w="47625"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923668" name="Line 20"/>
            <p:cNvSpPr>
              <a:spLocks noChangeShapeType="1"/>
            </p:cNvSpPr>
            <p:nvPr/>
          </p:nvSpPr>
          <p:spPr bwMode="auto">
            <a:xfrm>
              <a:off x="786" y="1444"/>
              <a:ext cx="149"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923670" name="Line 22"/>
            <p:cNvSpPr>
              <a:spLocks noChangeShapeType="1"/>
            </p:cNvSpPr>
            <p:nvPr/>
          </p:nvSpPr>
          <p:spPr bwMode="auto">
            <a:xfrm flipH="1">
              <a:off x="680" y="1514"/>
              <a:ext cx="77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923671" name="Line 23"/>
            <p:cNvSpPr>
              <a:spLocks noChangeShapeType="1"/>
            </p:cNvSpPr>
            <p:nvPr/>
          </p:nvSpPr>
          <p:spPr bwMode="auto">
            <a:xfrm>
              <a:off x="1953" y="1444"/>
              <a:ext cx="148"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923672" name="Line 24"/>
            <p:cNvSpPr>
              <a:spLocks noChangeShapeType="1"/>
            </p:cNvSpPr>
            <p:nvPr/>
          </p:nvSpPr>
          <p:spPr bwMode="auto">
            <a:xfrm>
              <a:off x="1458" y="1514"/>
              <a:ext cx="74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923673" name="Line 25"/>
            <p:cNvSpPr>
              <a:spLocks noChangeShapeType="1"/>
            </p:cNvSpPr>
            <p:nvPr/>
          </p:nvSpPr>
          <p:spPr bwMode="auto">
            <a:xfrm flipV="1">
              <a:off x="1423" y="777"/>
              <a:ext cx="0" cy="7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923674" name="Line 26"/>
            <p:cNvSpPr>
              <a:spLocks noChangeShapeType="1"/>
            </p:cNvSpPr>
            <p:nvPr/>
          </p:nvSpPr>
          <p:spPr bwMode="auto">
            <a:xfrm>
              <a:off x="1423" y="1514"/>
              <a:ext cx="0" cy="7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923675" name="Line 27"/>
            <p:cNvSpPr>
              <a:spLocks noChangeShapeType="1"/>
            </p:cNvSpPr>
            <p:nvPr/>
          </p:nvSpPr>
          <p:spPr bwMode="auto">
            <a:xfrm rot="-5400000">
              <a:off x="1420" y="922"/>
              <a:ext cx="147"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923676" name="Line 28"/>
            <p:cNvSpPr>
              <a:spLocks noChangeShapeType="1"/>
            </p:cNvSpPr>
            <p:nvPr/>
          </p:nvSpPr>
          <p:spPr bwMode="auto">
            <a:xfrm rot="5400000" flipV="1">
              <a:off x="1420" y="2114"/>
              <a:ext cx="148"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923677" name="Line 29"/>
            <p:cNvSpPr>
              <a:spLocks noChangeShapeType="1"/>
            </p:cNvSpPr>
            <p:nvPr/>
          </p:nvSpPr>
          <p:spPr bwMode="auto">
            <a:xfrm flipV="1">
              <a:off x="1423" y="1233"/>
              <a:ext cx="317" cy="2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923678" name="Line 30"/>
            <p:cNvSpPr>
              <a:spLocks noChangeShapeType="1"/>
            </p:cNvSpPr>
            <p:nvPr/>
          </p:nvSpPr>
          <p:spPr bwMode="auto">
            <a:xfrm flipH="1">
              <a:off x="1529" y="1233"/>
              <a:ext cx="105" cy="105"/>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923679" name="Line 31"/>
            <p:cNvSpPr>
              <a:spLocks noChangeShapeType="1"/>
            </p:cNvSpPr>
            <p:nvPr/>
          </p:nvSpPr>
          <p:spPr bwMode="auto">
            <a:xfrm flipH="1">
              <a:off x="1105" y="1514"/>
              <a:ext cx="318" cy="2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923680" name="Line 32"/>
            <p:cNvSpPr>
              <a:spLocks noChangeShapeType="1"/>
            </p:cNvSpPr>
            <p:nvPr/>
          </p:nvSpPr>
          <p:spPr bwMode="auto">
            <a:xfrm flipV="1">
              <a:off x="1140" y="1584"/>
              <a:ext cx="106" cy="105"/>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923681" name="Line 33"/>
            <p:cNvSpPr>
              <a:spLocks noChangeShapeType="1"/>
            </p:cNvSpPr>
            <p:nvPr/>
          </p:nvSpPr>
          <p:spPr bwMode="auto">
            <a:xfrm flipH="1" flipV="1">
              <a:off x="1140" y="1233"/>
              <a:ext cx="283" cy="2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923682" name="Line 34"/>
            <p:cNvSpPr>
              <a:spLocks noChangeShapeType="1"/>
            </p:cNvSpPr>
            <p:nvPr/>
          </p:nvSpPr>
          <p:spPr bwMode="auto">
            <a:xfrm>
              <a:off x="1246" y="1268"/>
              <a:ext cx="105" cy="106"/>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923683" name="Line 35"/>
            <p:cNvSpPr>
              <a:spLocks noChangeShapeType="1"/>
            </p:cNvSpPr>
            <p:nvPr/>
          </p:nvSpPr>
          <p:spPr bwMode="auto">
            <a:xfrm>
              <a:off x="1423" y="1514"/>
              <a:ext cx="317" cy="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923684" name="Line 36"/>
            <p:cNvSpPr>
              <a:spLocks noChangeShapeType="1"/>
            </p:cNvSpPr>
            <p:nvPr/>
          </p:nvSpPr>
          <p:spPr bwMode="auto">
            <a:xfrm flipH="1" flipV="1">
              <a:off x="1564" y="1584"/>
              <a:ext cx="105" cy="141"/>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923685" name="Object 37"/>
            <p:cNvGraphicFramePr>
              <a:graphicFrameLocks noChangeAspect="1"/>
            </p:cNvGraphicFramePr>
            <p:nvPr/>
          </p:nvGraphicFramePr>
          <p:xfrm>
            <a:off x="1415" y="1660"/>
            <a:ext cx="232" cy="234"/>
          </p:xfrm>
          <a:graphic>
            <a:graphicData uri="http://schemas.openxmlformats.org/presentationml/2006/ole">
              <mc:AlternateContent xmlns:mc="http://schemas.openxmlformats.org/markup-compatibility/2006">
                <mc:Choice xmlns:v="urn:schemas-microsoft-com:vml" Requires="v">
                  <p:oleObj name="Equation" r:id="rId13" imgW="241200" imgH="241200" progId="Equation.3">
                    <p:embed/>
                  </p:oleObj>
                </mc:Choice>
                <mc:Fallback>
                  <p:oleObj name="Equation" r:id="rId13" imgW="241200" imgH="241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15" y="1660"/>
                          <a:ext cx="232" cy="23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923686" name="Object 38"/>
            <p:cNvGraphicFramePr>
              <a:graphicFrameLocks noChangeAspect="1"/>
            </p:cNvGraphicFramePr>
            <p:nvPr/>
          </p:nvGraphicFramePr>
          <p:xfrm>
            <a:off x="1086" y="2028"/>
            <a:ext cx="207" cy="234"/>
          </p:xfrm>
          <a:graphic>
            <a:graphicData uri="http://schemas.openxmlformats.org/presentationml/2006/ole">
              <mc:AlternateContent xmlns:mc="http://schemas.openxmlformats.org/markup-compatibility/2006">
                <mc:Choice xmlns:v="urn:schemas-microsoft-com:vml" Requires="v">
                  <p:oleObj name="Equation" r:id="rId15" imgW="215640" imgH="241200" progId="Equation.3">
                    <p:embed/>
                  </p:oleObj>
                </mc:Choice>
                <mc:Fallback>
                  <p:oleObj name="Equation" r:id="rId15" imgW="215640" imgH="241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86" y="2028"/>
                          <a:ext cx="207" cy="23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923687" name="Object 39"/>
            <p:cNvGraphicFramePr>
              <a:graphicFrameLocks noChangeAspect="1"/>
            </p:cNvGraphicFramePr>
            <p:nvPr/>
          </p:nvGraphicFramePr>
          <p:xfrm>
            <a:off x="732" y="1511"/>
            <a:ext cx="131" cy="186"/>
          </p:xfrm>
          <a:graphic>
            <a:graphicData uri="http://schemas.openxmlformats.org/presentationml/2006/ole">
              <mc:AlternateContent xmlns:mc="http://schemas.openxmlformats.org/markup-compatibility/2006">
                <mc:Choice xmlns:v="urn:schemas-microsoft-com:vml" Requires="v">
                  <p:oleObj name="Equation" r:id="rId17" imgW="126720" imgH="177480" progId="Equation.3">
                    <p:embed/>
                  </p:oleObj>
                </mc:Choice>
                <mc:Fallback>
                  <p:oleObj name="Equation" r:id="rId17" imgW="12672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 y="1511"/>
                          <a:ext cx="131" cy="18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923688" name="Object 40"/>
            <p:cNvGraphicFramePr>
              <a:graphicFrameLocks noChangeAspect="1"/>
            </p:cNvGraphicFramePr>
            <p:nvPr/>
          </p:nvGraphicFramePr>
          <p:xfrm>
            <a:off x="1301" y="777"/>
            <a:ext cx="131" cy="186"/>
          </p:xfrm>
          <a:graphic>
            <a:graphicData uri="http://schemas.openxmlformats.org/presentationml/2006/ole">
              <mc:AlternateContent xmlns:mc="http://schemas.openxmlformats.org/markup-compatibility/2006">
                <mc:Choice xmlns:v="urn:schemas-microsoft-com:vml" Requires="v">
                  <p:oleObj name="Equation" r:id="rId18" imgW="126720" imgH="177480" progId="Equation.3">
                    <p:embed/>
                  </p:oleObj>
                </mc:Choice>
                <mc:Fallback>
                  <p:oleObj name="Equation" r:id="rId18" imgW="12672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1" y="777"/>
                          <a:ext cx="131" cy="18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923689" name="Object 41"/>
            <p:cNvGraphicFramePr>
              <a:graphicFrameLocks noChangeAspect="1"/>
            </p:cNvGraphicFramePr>
            <p:nvPr/>
          </p:nvGraphicFramePr>
          <p:xfrm>
            <a:off x="2032" y="1219"/>
            <a:ext cx="131" cy="186"/>
          </p:xfrm>
          <a:graphic>
            <a:graphicData uri="http://schemas.openxmlformats.org/presentationml/2006/ole">
              <mc:AlternateContent xmlns:mc="http://schemas.openxmlformats.org/markup-compatibility/2006">
                <mc:Choice xmlns:v="urn:schemas-microsoft-com:vml" Requires="v">
                  <p:oleObj name="Equation" r:id="rId19" imgW="126720" imgH="177480" progId="Equation.3">
                    <p:embed/>
                  </p:oleObj>
                </mc:Choice>
                <mc:Fallback>
                  <p:oleObj name="Equation" r:id="rId19" imgW="12672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2" y="1219"/>
                          <a:ext cx="131" cy="18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sp>
        <p:nvSpPr>
          <p:cNvPr id="923690" name="Rectangle 42"/>
          <p:cNvSpPr>
            <a:spLocks noChangeArrowheads="1"/>
          </p:cNvSpPr>
          <p:nvPr/>
        </p:nvSpPr>
        <p:spPr bwMode="auto">
          <a:xfrm>
            <a:off x="228600" y="304800"/>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ctr"/>
            <a:r>
              <a:rPr lang="en-US" altLang="zh-CN" sz="2800" u="sng">
                <a:solidFill>
                  <a:srgbClr val="000000"/>
                </a:solidFill>
                <a:latin typeface="Symbol" panose="05050102010706020507" pitchFamily="18" charset="2"/>
              </a:rPr>
              <a:t>b</a:t>
            </a:r>
            <a:r>
              <a:rPr lang="en-US" altLang="zh-CN" sz="2800" u="sng">
                <a:solidFill>
                  <a:srgbClr val="000000"/>
                </a:solidFill>
                <a:latin typeface="Tahoma" panose="020B0604030504040204" pitchFamily="34" charset="0"/>
              </a:rPr>
              <a:t> and </a:t>
            </a:r>
            <a:r>
              <a:rPr lang="en-US" altLang="zh-CN" sz="2800" u="sng">
                <a:solidFill>
                  <a:srgbClr val="000000"/>
                </a:solidFill>
                <a:latin typeface="Symbol" panose="05050102010706020507" pitchFamily="18" charset="2"/>
              </a:rPr>
              <a:t>a</a:t>
            </a:r>
            <a:r>
              <a:rPr lang="en-US" altLang="zh-CN" sz="2800" u="sng">
                <a:solidFill>
                  <a:srgbClr val="000000"/>
                </a:solidFill>
                <a:latin typeface="Tahoma" panose="020B0604030504040204" pitchFamily="34" charset="0"/>
              </a:rPr>
              <a:t>-phases (</a:t>
            </a:r>
            <a:r>
              <a:rPr lang="en-US" altLang="zh-CN" sz="2800" i="1" u="sng">
                <a:solidFill>
                  <a:srgbClr val="000000"/>
                </a:solidFill>
                <a:latin typeface="Tahoma" panose="020B0604030504040204" pitchFamily="34" charset="0"/>
              </a:rPr>
              <a:t>p</a:t>
            </a:r>
            <a:r>
              <a:rPr lang="en-US" altLang="zh-CN" sz="2800" u="sng">
                <a:solidFill>
                  <a:srgbClr val="000000"/>
                </a:solidFill>
                <a:latin typeface="Tahoma" panose="020B0604030504040204" pitchFamily="34" charset="0"/>
              </a:rPr>
              <a:t>-wave)</a:t>
            </a:r>
          </a:p>
        </p:txBody>
      </p:sp>
      <p:grpSp>
        <p:nvGrpSpPr>
          <p:cNvPr id="923713" name="Group 65"/>
          <p:cNvGrpSpPr>
            <a:grpSpLocks/>
          </p:cNvGrpSpPr>
          <p:nvPr/>
        </p:nvGrpSpPr>
        <p:grpSpPr bwMode="auto">
          <a:xfrm>
            <a:off x="1187450" y="4940300"/>
            <a:ext cx="2590800" cy="1584325"/>
            <a:chOff x="794" y="3112"/>
            <a:chExt cx="1632" cy="998"/>
          </a:xfrm>
        </p:grpSpPr>
        <p:sp>
          <p:nvSpPr>
            <p:cNvPr id="923691" name="AutoShape 43"/>
            <p:cNvSpPr>
              <a:spLocks noChangeArrowheads="1"/>
            </p:cNvSpPr>
            <p:nvPr/>
          </p:nvSpPr>
          <p:spPr bwMode="auto">
            <a:xfrm>
              <a:off x="794" y="3112"/>
              <a:ext cx="1632" cy="998"/>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923693" name="Line 45"/>
            <p:cNvSpPr>
              <a:spLocks noChangeShapeType="1"/>
            </p:cNvSpPr>
            <p:nvPr/>
          </p:nvSpPr>
          <p:spPr bwMode="auto">
            <a:xfrm>
              <a:off x="1343" y="4012"/>
              <a:ext cx="727"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923694" name="Object 46"/>
            <p:cNvGraphicFramePr>
              <a:graphicFrameLocks noChangeAspect="1"/>
            </p:cNvGraphicFramePr>
            <p:nvPr/>
          </p:nvGraphicFramePr>
          <p:xfrm>
            <a:off x="1699" y="3552"/>
            <a:ext cx="203" cy="296"/>
          </p:xfrm>
          <a:graphic>
            <a:graphicData uri="http://schemas.openxmlformats.org/presentationml/2006/ole">
              <mc:AlternateContent xmlns:mc="http://schemas.openxmlformats.org/markup-compatibility/2006">
                <mc:Choice xmlns:v="urn:schemas-microsoft-com:vml" Requires="v">
                  <p:oleObj name="Equation" r:id="rId20" imgW="152280" imgH="215640" progId="Equation.3">
                    <p:embed/>
                  </p:oleObj>
                </mc:Choice>
                <mc:Fallback>
                  <p:oleObj name="Equation" r:id="rId20" imgW="152280" imgH="2156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99" y="3552"/>
                          <a:ext cx="203" cy="29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923695" name="Line 47"/>
            <p:cNvSpPr>
              <a:spLocks noChangeShapeType="1"/>
            </p:cNvSpPr>
            <p:nvPr/>
          </p:nvSpPr>
          <p:spPr bwMode="auto">
            <a:xfrm flipV="1">
              <a:off x="1348" y="3248"/>
              <a:ext cx="12" cy="7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923696" name="Line 48"/>
            <p:cNvSpPr>
              <a:spLocks noChangeShapeType="1"/>
            </p:cNvSpPr>
            <p:nvPr/>
          </p:nvSpPr>
          <p:spPr bwMode="auto">
            <a:xfrm flipV="1">
              <a:off x="1214" y="3352"/>
              <a:ext cx="18" cy="3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923697" name="Object 49"/>
            <p:cNvGraphicFramePr>
              <a:graphicFrameLocks noChangeAspect="1"/>
            </p:cNvGraphicFramePr>
            <p:nvPr/>
          </p:nvGraphicFramePr>
          <p:xfrm>
            <a:off x="952" y="3112"/>
            <a:ext cx="221" cy="296"/>
          </p:xfrm>
          <a:graphic>
            <a:graphicData uri="http://schemas.openxmlformats.org/presentationml/2006/ole">
              <mc:AlternateContent xmlns:mc="http://schemas.openxmlformats.org/markup-compatibility/2006">
                <mc:Choice xmlns:v="urn:schemas-microsoft-com:vml" Requires="v">
                  <p:oleObj name="Equation" r:id="rId22" imgW="164880" imgH="215640" progId="Equation.3">
                    <p:embed/>
                  </p:oleObj>
                </mc:Choice>
                <mc:Fallback>
                  <p:oleObj name="Equation" r:id="rId22" imgW="164880" imgH="21564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52" y="3112"/>
                          <a:ext cx="221" cy="29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923698" name="Line 50"/>
            <p:cNvSpPr>
              <a:spLocks noChangeShapeType="1"/>
            </p:cNvSpPr>
            <p:nvPr/>
          </p:nvSpPr>
          <p:spPr bwMode="auto">
            <a:xfrm flipV="1">
              <a:off x="1567" y="3952"/>
              <a:ext cx="335"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923699" name="Oval 51"/>
            <p:cNvSpPr>
              <a:spLocks noChangeArrowheads="1"/>
            </p:cNvSpPr>
            <p:nvPr/>
          </p:nvSpPr>
          <p:spPr bwMode="auto">
            <a:xfrm>
              <a:off x="1679" y="3892"/>
              <a:ext cx="112" cy="12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923700" name="Oval 52"/>
            <p:cNvSpPr>
              <a:spLocks noChangeArrowheads="1"/>
            </p:cNvSpPr>
            <p:nvPr/>
          </p:nvSpPr>
          <p:spPr bwMode="auto">
            <a:xfrm>
              <a:off x="1176" y="3472"/>
              <a:ext cx="111" cy="12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aphicFrame>
          <p:nvGraphicFramePr>
            <p:cNvPr id="923701" name="Object 53"/>
            <p:cNvGraphicFramePr>
              <a:graphicFrameLocks noChangeAspect="1"/>
            </p:cNvGraphicFramePr>
            <p:nvPr/>
          </p:nvGraphicFramePr>
          <p:xfrm>
            <a:off x="2126" y="3832"/>
            <a:ext cx="170" cy="192"/>
          </p:xfrm>
          <a:graphic>
            <a:graphicData uri="http://schemas.openxmlformats.org/presentationml/2006/ole">
              <mc:AlternateContent xmlns:mc="http://schemas.openxmlformats.org/markup-compatibility/2006">
                <mc:Choice xmlns:v="urn:schemas-microsoft-com:vml" Requires="v">
                  <p:oleObj name="Equation" r:id="rId24" imgW="126720" imgH="139680" progId="Equation.3">
                    <p:embed/>
                  </p:oleObj>
                </mc:Choice>
                <mc:Fallback>
                  <p:oleObj name="Equation" r:id="rId24" imgW="126720" imgH="13968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126" y="3832"/>
                          <a:ext cx="170" cy="19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923702" name="Object 54"/>
            <p:cNvGraphicFramePr>
              <a:graphicFrameLocks noChangeAspect="1"/>
            </p:cNvGraphicFramePr>
            <p:nvPr/>
          </p:nvGraphicFramePr>
          <p:xfrm>
            <a:off x="1455" y="3112"/>
            <a:ext cx="188" cy="227"/>
          </p:xfrm>
          <a:graphic>
            <a:graphicData uri="http://schemas.openxmlformats.org/presentationml/2006/ole">
              <mc:AlternateContent xmlns:mc="http://schemas.openxmlformats.org/markup-compatibility/2006">
                <mc:Choice xmlns:v="urn:schemas-microsoft-com:vml" Requires="v">
                  <p:oleObj name="Equation" r:id="rId26" imgW="139680" imgH="164880" progId="Equation.3">
                    <p:embed/>
                  </p:oleObj>
                </mc:Choice>
                <mc:Fallback>
                  <p:oleObj name="Equation" r:id="rId26" imgW="139680" imgH="16488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455" y="3112"/>
                          <a:ext cx="188" cy="22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grpSp>
        <p:nvGrpSpPr>
          <p:cNvPr id="923714" name="Group 66"/>
          <p:cNvGrpSpPr>
            <a:grpSpLocks/>
          </p:cNvGrpSpPr>
          <p:nvPr/>
        </p:nvGrpSpPr>
        <p:grpSpPr bwMode="auto">
          <a:xfrm>
            <a:off x="5365750" y="4867275"/>
            <a:ext cx="2590800" cy="1657350"/>
            <a:chOff x="3335" y="3045"/>
            <a:chExt cx="1632" cy="1044"/>
          </a:xfrm>
        </p:grpSpPr>
        <p:sp>
          <p:nvSpPr>
            <p:cNvPr id="923650" name="AutoShape 2"/>
            <p:cNvSpPr>
              <a:spLocks noChangeArrowheads="1"/>
            </p:cNvSpPr>
            <p:nvPr/>
          </p:nvSpPr>
          <p:spPr bwMode="auto">
            <a:xfrm>
              <a:off x="3335" y="3045"/>
              <a:ext cx="1632" cy="1044"/>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923703" name="Line 55"/>
            <p:cNvSpPr>
              <a:spLocks noChangeShapeType="1"/>
            </p:cNvSpPr>
            <p:nvPr/>
          </p:nvSpPr>
          <p:spPr bwMode="auto">
            <a:xfrm>
              <a:off x="3869" y="3995"/>
              <a:ext cx="71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923704" name="Object 56"/>
            <p:cNvGraphicFramePr>
              <a:graphicFrameLocks noChangeAspect="1"/>
            </p:cNvGraphicFramePr>
            <p:nvPr/>
          </p:nvGraphicFramePr>
          <p:xfrm>
            <a:off x="4140" y="3633"/>
            <a:ext cx="201" cy="288"/>
          </p:xfrm>
          <a:graphic>
            <a:graphicData uri="http://schemas.openxmlformats.org/presentationml/2006/ole">
              <mc:AlternateContent xmlns:mc="http://schemas.openxmlformats.org/markup-compatibility/2006">
                <mc:Choice xmlns:v="urn:schemas-microsoft-com:vml" Requires="v">
                  <p:oleObj name="Equation" r:id="rId28" imgW="152280" imgH="215640" progId="Equation.3">
                    <p:embed/>
                  </p:oleObj>
                </mc:Choice>
                <mc:Fallback>
                  <p:oleObj name="Equation" r:id="rId28" imgW="152280" imgH="2156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40" y="3633"/>
                          <a:ext cx="201" cy="2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923705" name="Line 57"/>
            <p:cNvSpPr>
              <a:spLocks noChangeShapeType="1"/>
            </p:cNvSpPr>
            <p:nvPr/>
          </p:nvSpPr>
          <p:spPr bwMode="auto">
            <a:xfrm flipV="1">
              <a:off x="3874" y="3227"/>
              <a:ext cx="4" cy="7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923706" name="Line 58"/>
            <p:cNvSpPr>
              <a:spLocks noChangeShapeType="1"/>
            </p:cNvSpPr>
            <p:nvPr/>
          </p:nvSpPr>
          <p:spPr bwMode="auto">
            <a:xfrm>
              <a:off x="4144" y="3936"/>
              <a:ext cx="274"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923707" name="Object 59"/>
            <p:cNvGraphicFramePr>
              <a:graphicFrameLocks noChangeAspect="1"/>
            </p:cNvGraphicFramePr>
            <p:nvPr/>
          </p:nvGraphicFramePr>
          <p:xfrm>
            <a:off x="4619" y="3866"/>
            <a:ext cx="167" cy="187"/>
          </p:xfrm>
          <a:graphic>
            <a:graphicData uri="http://schemas.openxmlformats.org/presentationml/2006/ole">
              <mc:AlternateContent xmlns:mc="http://schemas.openxmlformats.org/markup-compatibility/2006">
                <mc:Choice xmlns:v="urn:schemas-microsoft-com:vml" Requires="v">
                  <p:oleObj name="Equation" r:id="rId29" imgW="126720" imgH="139680" progId="Equation.3">
                    <p:embed/>
                  </p:oleObj>
                </mc:Choice>
                <mc:Fallback>
                  <p:oleObj name="Equation" r:id="rId29" imgW="126720" imgH="13968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619" y="3866"/>
                          <a:ext cx="167" cy="1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923708" name="Object 60"/>
            <p:cNvGraphicFramePr>
              <a:graphicFrameLocks noChangeAspect="1"/>
            </p:cNvGraphicFramePr>
            <p:nvPr/>
          </p:nvGraphicFramePr>
          <p:xfrm>
            <a:off x="3914" y="3045"/>
            <a:ext cx="183" cy="221"/>
          </p:xfrm>
          <a:graphic>
            <a:graphicData uri="http://schemas.openxmlformats.org/presentationml/2006/ole">
              <mc:AlternateContent xmlns:mc="http://schemas.openxmlformats.org/markup-compatibility/2006">
                <mc:Choice xmlns:v="urn:schemas-microsoft-com:vml" Requires="v">
                  <p:oleObj name="Equation" r:id="rId30" imgW="139680" imgH="164880" progId="Equation.3">
                    <p:embed/>
                  </p:oleObj>
                </mc:Choice>
                <mc:Fallback>
                  <p:oleObj name="Equation" r:id="rId30" imgW="139680" imgH="16488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914" y="3045"/>
                          <a:ext cx="183" cy="22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923709" name="Oval 61"/>
            <p:cNvSpPr>
              <a:spLocks noChangeArrowheads="1"/>
            </p:cNvSpPr>
            <p:nvPr/>
          </p:nvSpPr>
          <p:spPr bwMode="auto">
            <a:xfrm>
              <a:off x="4144" y="3878"/>
              <a:ext cx="109" cy="11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pSp>
      <p:graphicFrame>
        <p:nvGraphicFramePr>
          <p:cNvPr id="923711" name="Object 63"/>
          <p:cNvGraphicFramePr>
            <a:graphicFrameLocks noChangeAspect="1"/>
          </p:cNvGraphicFramePr>
          <p:nvPr/>
        </p:nvGraphicFramePr>
        <p:xfrm>
          <a:off x="5076825" y="4221163"/>
          <a:ext cx="3470275" cy="377825"/>
        </p:xfrm>
        <a:graphic>
          <a:graphicData uri="http://schemas.openxmlformats.org/presentationml/2006/ole">
            <mc:AlternateContent xmlns:mc="http://schemas.openxmlformats.org/markup-compatibility/2006">
              <mc:Choice xmlns:v="urn:schemas-microsoft-com:vml" Requires="v">
                <p:oleObj name="Equation" r:id="rId31" imgW="1790640" imgH="215640" progId="Equation.3">
                  <p:embed/>
                </p:oleObj>
              </mc:Choice>
              <mc:Fallback>
                <p:oleObj name="Equation" r:id="rId31" imgW="1790640" imgH="21564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076825" y="4221163"/>
                        <a:ext cx="3470275"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3712" name="Object 64"/>
          <p:cNvGraphicFramePr>
            <a:graphicFrameLocks noChangeAspect="1"/>
          </p:cNvGraphicFramePr>
          <p:nvPr/>
        </p:nvGraphicFramePr>
        <p:xfrm>
          <a:off x="1187450" y="4292600"/>
          <a:ext cx="2535238" cy="377825"/>
        </p:xfrm>
        <a:graphic>
          <a:graphicData uri="http://schemas.openxmlformats.org/presentationml/2006/ole">
            <mc:AlternateContent xmlns:mc="http://schemas.openxmlformats.org/markup-compatibility/2006">
              <mc:Choice xmlns:v="urn:schemas-microsoft-com:vml" Requires="v">
                <p:oleObj name="Equation" r:id="rId33" imgW="1307880" imgH="215640" progId="Equation.3">
                  <p:embed/>
                </p:oleObj>
              </mc:Choice>
              <mc:Fallback>
                <p:oleObj name="Equation" r:id="rId33" imgW="1307880" imgH="21564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187450" y="4292600"/>
                        <a:ext cx="2535238"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9781376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82050" name="Rectangle 2"/>
              <p:cNvSpPr>
                <a:spLocks noGrp="1" noChangeArrowheads="1"/>
              </p:cNvSpPr>
              <p:nvPr>
                <p:ph type="title"/>
              </p:nvPr>
            </p:nvSpPr>
            <p:spPr>
              <a:xfrm>
                <a:off x="914400" y="304800"/>
                <a:ext cx="7315200" cy="533400"/>
              </a:xfrm>
            </p:spPr>
            <p:txBody>
              <a:bodyPr/>
              <a:lstStyle/>
              <a:p>
                <a:r>
                  <a:rPr lang="en-US" altLang="zh-CN" sz="2800" u="sng" dirty="0">
                    <a:solidFill>
                      <a:schemeClr val="tx1"/>
                    </a:solidFill>
                    <a:latin typeface="Tahoma" panose="020B0604030504040204" pitchFamily="34" charset="0"/>
                    <a:ea typeface="宋体" panose="02010600030101010101" pitchFamily="2" charset="-122"/>
                  </a:rPr>
                  <a:t>The </a:t>
                </a:r>
                <a14:m>
                  <m:oMath xmlns:m="http://schemas.openxmlformats.org/officeDocument/2006/math">
                    <m:r>
                      <a:rPr lang="zh-CN" altLang="en-US" sz="2800" i="1" u="sng" smtClean="0">
                        <a:solidFill>
                          <a:schemeClr val="tx1"/>
                        </a:solidFill>
                        <a:latin typeface="Cambria Math" panose="02040503050406030204" pitchFamily="18" charset="0"/>
                        <a:ea typeface="宋体" panose="02010600030101010101" pitchFamily="2" charset="-122"/>
                      </a:rPr>
                      <m:t>𝛽</m:t>
                    </m:r>
                  </m:oMath>
                </a14:m>
                <a:r>
                  <a:rPr lang="en-US" altLang="zh-CN" sz="2800" u="sng" dirty="0">
                    <a:solidFill>
                      <a:schemeClr val="tx1"/>
                    </a:solidFill>
                    <a:latin typeface="Tahoma" panose="020B0604030504040204" pitchFamily="34" charset="0"/>
                    <a:ea typeface="宋体" panose="02010600030101010101" pitchFamily="2" charset="-122"/>
                  </a:rPr>
                  <a:t>-phases: vortices in momentum space</a:t>
                </a:r>
                <a:endParaRPr lang="en-US" altLang="zh-CN" sz="2800" dirty="0">
                  <a:solidFill>
                    <a:srgbClr val="009900"/>
                  </a:solidFill>
                  <a:latin typeface="Tahoma" panose="020B0604030504040204" pitchFamily="34" charset="0"/>
                  <a:ea typeface="宋体" panose="02010600030101010101" pitchFamily="2" charset="-122"/>
                </a:endParaRPr>
              </a:p>
            </p:txBody>
          </p:sp>
        </mc:Choice>
        <mc:Fallback xmlns="">
          <p:sp>
            <p:nvSpPr>
              <p:cNvPr id="1282050" name="Rectangle 2"/>
              <p:cNvSpPr>
                <a:spLocks noGrp="1" noRot="1" noChangeAspect="1" noMove="1" noResize="1" noEditPoints="1" noAdjustHandles="1" noChangeArrowheads="1" noChangeShapeType="1" noTextEdit="1"/>
              </p:cNvSpPr>
              <p:nvPr>
                <p:ph type="title"/>
              </p:nvPr>
            </p:nvSpPr>
            <p:spPr>
              <a:xfrm>
                <a:off x="914400" y="304800"/>
                <a:ext cx="7315200" cy="533400"/>
              </a:xfrm>
              <a:blipFill rotWithShape="0">
                <a:blip r:embed="rId4"/>
                <a:stretch>
                  <a:fillRect t="-11364" b="-28409"/>
                </a:stretch>
              </a:blipFill>
            </p:spPr>
            <p:txBody>
              <a:bodyPr/>
              <a:lstStyle/>
              <a:p>
                <a:r>
                  <a:rPr lang="zh-CN" altLang="en-US">
                    <a:noFill/>
                  </a:rPr>
                  <a:t> </a:t>
                </a:r>
              </a:p>
            </p:txBody>
          </p:sp>
        </mc:Fallback>
      </mc:AlternateContent>
      <p:sp>
        <p:nvSpPr>
          <p:cNvPr id="1282051" name="Text Box 3"/>
          <p:cNvSpPr txBox="1">
            <a:spLocks noChangeArrowheads="1"/>
          </p:cNvSpPr>
          <p:nvPr/>
        </p:nvSpPr>
        <p:spPr bwMode="auto">
          <a:xfrm>
            <a:off x="463405" y="5548670"/>
            <a:ext cx="576555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zh-CN" altLang="en-US" sz="2200" dirty="0">
                <a:solidFill>
                  <a:srgbClr val="0000CC"/>
                </a:solidFill>
                <a:latin typeface="Tahoma" panose="020B0604030504040204" pitchFamily="34" charset="0"/>
              </a:rPr>
              <a:t> </a:t>
            </a:r>
            <a:r>
              <a:rPr lang="en-US" altLang="zh-CN" sz="2200" dirty="0">
                <a:solidFill>
                  <a:srgbClr val="0000CC"/>
                </a:solidFill>
                <a:latin typeface="Tahoma" panose="020B0604030504040204" pitchFamily="34" charset="0"/>
              </a:rPr>
              <a:t>Perform global spin rotations,  A</a:t>
            </a:r>
            <a:r>
              <a:rPr lang="en-US" altLang="zh-CN" sz="2200" dirty="0">
                <a:solidFill>
                  <a:srgbClr val="0000CC"/>
                </a:solidFill>
                <a:latin typeface="Tahoma" panose="020B0604030504040204" pitchFamily="34" charset="0"/>
                <a:sym typeface="Wingdings" panose="05000000000000000000" pitchFamily="2" charset="2"/>
              </a:rPr>
              <a:t> B C.</a:t>
            </a:r>
            <a:endParaRPr lang="en-US" altLang="zh-CN" sz="2200" dirty="0">
              <a:solidFill>
                <a:srgbClr val="0000CC"/>
              </a:solidFill>
              <a:latin typeface="Tahoma" panose="020B0604030504040204" pitchFamily="34" charset="0"/>
            </a:endParaRPr>
          </a:p>
        </p:txBody>
      </p:sp>
      <p:grpSp>
        <p:nvGrpSpPr>
          <p:cNvPr id="1282052" name="Group 4"/>
          <p:cNvGrpSpPr>
            <a:grpSpLocks/>
          </p:cNvGrpSpPr>
          <p:nvPr/>
        </p:nvGrpSpPr>
        <p:grpSpPr bwMode="auto">
          <a:xfrm>
            <a:off x="3214689" y="1103456"/>
            <a:ext cx="2609850" cy="4248150"/>
            <a:chOff x="2021" y="669"/>
            <a:chExt cx="1621" cy="2643"/>
          </a:xfrm>
        </p:grpSpPr>
        <p:grpSp>
          <p:nvGrpSpPr>
            <p:cNvPr id="1282053" name="Group 5"/>
            <p:cNvGrpSpPr>
              <a:grpSpLocks/>
            </p:cNvGrpSpPr>
            <p:nvPr/>
          </p:nvGrpSpPr>
          <p:grpSpPr bwMode="auto">
            <a:xfrm>
              <a:off x="2336" y="777"/>
              <a:ext cx="1298" cy="1328"/>
              <a:chOff x="672" y="1382"/>
              <a:chExt cx="1680" cy="1690"/>
            </a:xfrm>
          </p:grpSpPr>
          <p:grpSp>
            <p:nvGrpSpPr>
              <p:cNvPr id="1282054" name="Group 6"/>
              <p:cNvGrpSpPr>
                <a:grpSpLocks/>
              </p:cNvGrpSpPr>
              <p:nvPr/>
            </p:nvGrpSpPr>
            <p:grpSpPr bwMode="auto">
              <a:xfrm>
                <a:off x="672" y="1382"/>
                <a:ext cx="1679" cy="1690"/>
                <a:chOff x="4151" y="2523"/>
                <a:chExt cx="1224" cy="1270"/>
              </a:xfrm>
            </p:grpSpPr>
            <p:sp>
              <p:nvSpPr>
                <p:cNvPr id="1282055" name="Oval 7"/>
                <p:cNvSpPr>
                  <a:spLocks noChangeArrowheads="1"/>
                </p:cNvSpPr>
                <p:nvPr/>
              </p:nvSpPr>
              <p:spPr bwMode="auto">
                <a:xfrm>
                  <a:off x="4151" y="2523"/>
                  <a:ext cx="1224" cy="1270"/>
                </a:xfrm>
                <a:prstGeom prst="ellipse">
                  <a:avLst/>
                </a:prstGeom>
                <a:noFill/>
                <a:ln w="28575"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282056" name="Oval 8"/>
                <p:cNvSpPr>
                  <a:spLocks noChangeArrowheads="1"/>
                </p:cNvSpPr>
                <p:nvPr/>
              </p:nvSpPr>
              <p:spPr bwMode="auto">
                <a:xfrm>
                  <a:off x="4423" y="2795"/>
                  <a:ext cx="680" cy="726"/>
                </a:xfrm>
                <a:prstGeom prst="ellipse">
                  <a:avLst/>
                </a:prstGeom>
                <a:noFill/>
                <a:ln w="28575"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pSp>
          <p:sp>
            <p:nvSpPr>
              <p:cNvPr id="1282057" name="Line 9"/>
              <p:cNvSpPr>
                <a:spLocks noChangeShapeType="1"/>
              </p:cNvSpPr>
              <p:nvPr/>
            </p:nvSpPr>
            <p:spPr bwMode="auto">
              <a:xfrm>
                <a:off x="1323" y="1478"/>
                <a:ext cx="165"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058" name="Oval 10"/>
              <p:cNvSpPr>
                <a:spLocks noChangeArrowheads="1"/>
              </p:cNvSpPr>
              <p:nvPr/>
            </p:nvSpPr>
            <p:spPr bwMode="auto">
              <a:xfrm>
                <a:off x="868" y="1579"/>
                <a:ext cx="1310" cy="1328"/>
              </a:xfrm>
              <a:prstGeom prst="ellipse">
                <a:avLst/>
              </a:prstGeom>
              <a:noFill/>
              <a:ln w="9525" algn="ctr">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282059" name="Line 11"/>
              <p:cNvSpPr>
                <a:spLocks noChangeShapeType="1"/>
              </p:cNvSpPr>
              <p:nvPr/>
            </p:nvSpPr>
            <p:spPr bwMode="auto">
              <a:xfrm flipH="1">
                <a:off x="672" y="2208"/>
                <a:ext cx="85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060" name="Line 12"/>
              <p:cNvSpPr>
                <a:spLocks noChangeShapeType="1"/>
              </p:cNvSpPr>
              <p:nvPr/>
            </p:nvSpPr>
            <p:spPr bwMode="auto">
              <a:xfrm>
                <a:off x="1488" y="2966"/>
                <a:ext cx="164"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061" name="Line 13"/>
              <p:cNvSpPr>
                <a:spLocks noChangeShapeType="1"/>
              </p:cNvSpPr>
              <p:nvPr/>
            </p:nvSpPr>
            <p:spPr bwMode="auto">
              <a:xfrm>
                <a:off x="1531" y="2208"/>
                <a:ext cx="82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062" name="Line 14"/>
              <p:cNvSpPr>
                <a:spLocks noChangeShapeType="1"/>
              </p:cNvSpPr>
              <p:nvPr/>
            </p:nvSpPr>
            <p:spPr bwMode="auto">
              <a:xfrm flipV="1">
                <a:off x="1493" y="1382"/>
                <a:ext cx="0" cy="8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063" name="Line 15"/>
              <p:cNvSpPr>
                <a:spLocks noChangeShapeType="1"/>
              </p:cNvSpPr>
              <p:nvPr/>
            </p:nvSpPr>
            <p:spPr bwMode="auto">
              <a:xfrm>
                <a:off x="1493" y="2208"/>
                <a:ext cx="0" cy="8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064" name="Line 16"/>
              <p:cNvSpPr>
                <a:spLocks noChangeShapeType="1"/>
              </p:cNvSpPr>
              <p:nvPr/>
            </p:nvSpPr>
            <p:spPr bwMode="auto">
              <a:xfrm rot="-5400000">
                <a:off x="2125" y="2115"/>
                <a:ext cx="166"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065" name="Line 17"/>
              <p:cNvSpPr>
                <a:spLocks noChangeShapeType="1"/>
              </p:cNvSpPr>
              <p:nvPr/>
            </p:nvSpPr>
            <p:spPr bwMode="auto">
              <a:xfrm rot="5400000" flipV="1">
                <a:off x="733" y="2281"/>
                <a:ext cx="165"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066" name="Line 18"/>
              <p:cNvSpPr>
                <a:spLocks noChangeShapeType="1"/>
              </p:cNvSpPr>
              <p:nvPr/>
            </p:nvSpPr>
            <p:spPr bwMode="auto">
              <a:xfrm flipV="1">
                <a:off x="1493" y="1893"/>
                <a:ext cx="351" cy="31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067" name="Line 19"/>
              <p:cNvSpPr>
                <a:spLocks noChangeShapeType="1"/>
              </p:cNvSpPr>
              <p:nvPr/>
            </p:nvSpPr>
            <p:spPr bwMode="auto">
              <a:xfrm flipH="1">
                <a:off x="1584" y="2438"/>
                <a:ext cx="118" cy="118"/>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068" name="Line 20"/>
              <p:cNvSpPr>
                <a:spLocks noChangeShapeType="1"/>
              </p:cNvSpPr>
              <p:nvPr/>
            </p:nvSpPr>
            <p:spPr bwMode="auto">
              <a:xfrm flipH="1">
                <a:off x="1142" y="2208"/>
                <a:ext cx="351" cy="3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069" name="Line 21"/>
              <p:cNvSpPr>
                <a:spLocks noChangeShapeType="1"/>
              </p:cNvSpPr>
              <p:nvPr/>
            </p:nvSpPr>
            <p:spPr bwMode="auto">
              <a:xfrm flipV="1">
                <a:off x="1296" y="1862"/>
                <a:ext cx="117" cy="119"/>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070" name="Line 22"/>
              <p:cNvSpPr>
                <a:spLocks noChangeShapeType="1"/>
              </p:cNvSpPr>
              <p:nvPr/>
            </p:nvSpPr>
            <p:spPr bwMode="auto">
              <a:xfrm flipH="1" flipV="1">
                <a:off x="1180" y="1893"/>
                <a:ext cx="313" cy="31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071" name="Line 23"/>
              <p:cNvSpPr>
                <a:spLocks noChangeShapeType="1"/>
              </p:cNvSpPr>
              <p:nvPr/>
            </p:nvSpPr>
            <p:spPr bwMode="auto">
              <a:xfrm>
                <a:off x="1728" y="2006"/>
                <a:ext cx="118" cy="118"/>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072" name="Line 24"/>
              <p:cNvSpPr>
                <a:spLocks noChangeShapeType="1"/>
              </p:cNvSpPr>
              <p:nvPr/>
            </p:nvSpPr>
            <p:spPr bwMode="auto">
              <a:xfrm>
                <a:off x="1493" y="2208"/>
                <a:ext cx="351" cy="3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073" name="Line 25"/>
              <p:cNvSpPr>
                <a:spLocks noChangeShapeType="1"/>
              </p:cNvSpPr>
              <p:nvPr/>
            </p:nvSpPr>
            <p:spPr bwMode="auto">
              <a:xfrm flipH="1" flipV="1">
                <a:off x="1131" y="2232"/>
                <a:ext cx="117" cy="158"/>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sp>
          <p:nvSpPr>
            <p:cNvPr id="1282074" name="Text Box 26"/>
            <p:cNvSpPr txBox="1">
              <a:spLocks noChangeArrowheads="1"/>
            </p:cNvSpPr>
            <p:nvPr/>
          </p:nvSpPr>
          <p:spPr bwMode="auto">
            <a:xfrm>
              <a:off x="2180" y="669"/>
              <a:ext cx="217"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200">
                  <a:solidFill>
                    <a:srgbClr val="0000CC"/>
                  </a:solidFill>
                  <a:latin typeface="Tahoma" panose="020B0604030504040204" pitchFamily="34" charset="0"/>
                </a:rPr>
                <a:t>B</a:t>
              </a:r>
            </a:p>
          </p:txBody>
        </p:sp>
        <p:grpSp>
          <p:nvGrpSpPr>
            <p:cNvPr id="1282075" name="Group 27"/>
            <p:cNvGrpSpPr>
              <a:grpSpLocks/>
            </p:cNvGrpSpPr>
            <p:nvPr/>
          </p:nvGrpSpPr>
          <p:grpSpPr bwMode="auto">
            <a:xfrm>
              <a:off x="2448" y="2352"/>
              <a:ext cx="1194" cy="960"/>
              <a:chOff x="2454" y="2352"/>
              <a:chExt cx="1146" cy="864"/>
            </a:xfrm>
          </p:grpSpPr>
          <p:graphicFrame>
            <p:nvGraphicFramePr>
              <p:cNvPr id="1282076" name="Object 28"/>
              <p:cNvGraphicFramePr>
                <a:graphicFrameLocks noChangeAspect="1"/>
              </p:cNvGraphicFramePr>
              <p:nvPr/>
            </p:nvGraphicFramePr>
            <p:xfrm>
              <a:off x="3414" y="2976"/>
              <a:ext cx="186" cy="192"/>
            </p:xfrm>
            <a:graphic>
              <a:graphicData uri="http://schemas.openxmlformats.org/presentationml/2006/ole">
                <mc:AlternateContent xmlns:mc="http://schemas.openxmlformats.org/markup-compatibility/2006">
                  <mc:Choice xmlns:v="urn:schemas-microsoft-com:vml" Requires="v">
                    <p:oleObj name="Equation" r:id="rId5" imgW="126720" imgH="139680" progId="Equation.3">
                      <p:embed/>
                    </p:oleObj>
                  </mc:Choice>
                  <mc:Fallback>
                    <p:oleObj name="Equation" r:id="rId5" imgW="126720" imgH="139680" progId="Equation.3">
                      <p:embed/>
                      <p:pic>
                        <p:nvPicPr>
                          <p:cNvPr id="1282076"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4" y="2976"/>
                            <a:ext cx="186" cy="19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282077" name="Line 29"/>
              <p:cNvSpPr>
                <a:spLocks noChangeShapeType="1"/>
              </p:cNvSpPr>
              <p:nvPr/>
            </p:nvSpPr>
            <p:spPr bwMode="auto">
              <a:xfrm flipH="1" flipV="1">
                <a:off x="2544" y="2832"/>
                <a:ext cx="336"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1282078" name="Object 30"/>
              <p:cNvGraphicFramePr>
                <a:graphicFrameLocks noChangeAspect="1"/>
              </p:cNvGraphicFramePr>
              <p:nvPr/>
            </p:nvGraphicFramePr>
            <p:xfrm>
              <a:off x="3126" y="2736"/>
              <a:ext cx="224" cy="294"/>
            </p:xfrm>
            <a:graphic>
              <a:graphicData uri="http://schemas.openxmlformats.org/presentationml/2006/ole">
                <mc:AlternateContent xmlns:mc="http://schemas.openxmlformats.org/markup-compatibility/2006">
                  <mc:Choice xmlns:v="urn:schemas-microsoft-com:vml" Requires="v">
                    <p:oleObj name="Equation" r:id="rId7" imgW="152280" imgH="215640" progId="Equation.3">
                      <p:embed/>
                    </p:oleObj>
                  </mc:Choice>
                  <mc:Fallback>
                    <p:oleObj name="Equation" r:id="rId7" imgW="152280" imgH="215640" progId="Equation.3">
                      <p:embed/>
                      <p:pic>
                        <p:nvPicPr>
                          <p:cNvPr id="1282078" name="Object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6" y="2736"/>
                            <a:ext cx="224" cy="29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282079" name="Line 31"/>
              <p:cNvSpPr>
                <a:spLocks noChangeShapeType="1"/>
              </p:cNvSpPr>
              <p:nvPr/>
            </p:nvSpPr>
            <p:spPr bwMode="auto">
              <a:xfrm flipV="1">
                <a:off x="2790" y="2512"/>
                <a:ext cx="16" cy="6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080" name="Line 32"/>
              <p:cNvSpPr>
                <a:spLocks noChangeShapeType="1"/>
              </p:cNvSpPr>
              <p:nvPr/>
            </p:nvSpPr>
            <p:spPr bwMode="auto">
              <a:xfrm flipV="1">
                <a:off x="3120" y="2880"/>
                <a:ext cx="0" cy="33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1282081" name="Object 33"/>
              <p:cNvGraphicFramePr>
                <a:graphicFrameLocks noChangeAspect="1"/>
              </p:cNvGraphicFramePr>
              <p:nvPr/>
            </p:nvGraphicFramePr>
            <p:xfrm>
              <a:off x="2454" y="2496"/>
              <a:ext cx="243" cy="295"/>
            </p:xfrm>
            <a:graphic>
              <a:graphicData uri="http://schemas.openxmlformats.org/presentationml/2006/ole">
                <mc:AlternateContent xmlns:mc="http://schemas.openxmlformats.org/markup-compatibility/2006">
                  <mc:Choice xmlns:v="urn:schemas-microsoft-com:vml" Requires="v">
                    <p:oleObj name="Equation" r:id="rId9" imgW="164880" imgH="215640" progId="Equation.3">
                      <p:embed/>
                    </p:oleObj>
                  </mc:Choice>
                  <mc:Fallback>
                    <p:oleObj name="Equation" r:id="rId9" imgW="164880" imgH="215640" progId="Equation.3">
                      <p:embed/>
                      <p:pic>
                        <p:nvPicPr>
                          <p:cNvPr id="1282081" name="Object 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54" y="2496"/>
                            <a:ext cx="243" cy="2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282082" name="Oval 34"/>
              <p:cNvSpPr>
                <a:spLocks noChangeArrowheads="1"/>
              </p:cNvSpPr>
              <p:nvPr/>
            </p:nvSpPr>
            <p:spPr bwMode="auto">
              <a:xfrm>
                <a:off x="2694" y="2796"/>
                <a:ext cx="123" cy="119"/>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282083" name="Oval 35"/>
              <p:cNvSpPr>
                <a:spLocks noChangeArrowheads="1"/>
              </p:cNvSpPr>
              <p:nvPr/>
            </p:nvSpPr>
            <p:spPr bwMode="auto">
              <a:xfrm>
                <a:off x="3078" y="3024"/>
                <a:ext cx="123" cy="119"/>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aphicFrame>
            <p:nvGraphicFramePr>
              <p:cNvPr id="1282084" name="Object 36"/>
              <p:cNvGraphicFramePr>
                <a:graphicFrameLocks noChangeAspect="1"/>
              </p:cNvGraphicFramePr>
              <p:nvPr/>
            </p:nvGraphicFramePr>
            <p:xfrm>
              <a:off x="2838" y="2352"/>
              <a:ext cx="206" cy="226"/>
            </p:xfrm>
            <a:graphic>
              <a:graphicData uri="http://schemas.openxmlformats.org/presentationml/2006/ole">
                <mc:AlternateContent xmlns:mc="http://schemas.openxmlformats.org/markup-compatibility/2006">
                  <mc:Choice xmlns:v="urn:schemas-microsoft-com:vml" Requires="v">
                    <p:oleObj name="Equation" r:id="rId11" imgW="139680" imgH="164880" progId="Equation.3">
                      <p:embed/>
                    </p:oleObj>
                  </mc:Choice>
                  <mc:Fallback>
                    <p:oleObj name="Equation" r:id="rId11" imgW="139680" imgH="164880" progId="Equation.3">
                      <p:embed/>
                      <p:pic>
                        <p:nvPicPr>
                          <p:cNvPr id="1282084" name="Object 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38" y="2352"/>
                            <a:ext cx="206" cy="22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282085" name="Line 37"/>
              <p:cNvSpPr>
                <a:spLocks noChangeShapeType="1"/>
              </p:cNvSpPr>
              <p:nvPr/>
            </p:nvSpPr>
            <p:spPr bwMode="auto">
              <a:xfrm>
                <a:off x="2790" y="3120"/>
                <a:ext cx="62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sp>
          <p:nvSpPr>
            <p:cNvPr id="1282086" name="Text Box 38"/>
            <p:cNvSpPr txBox="1">
              <a:spLocks noChangeArrowheads="1"/>
            </p:cNvSpPr>
            <p:nvPr/>
          </p:nvSpPr>
          <p:spPr bwMode="auto">
            <a:xfrm>
              <a:off x="2021" y="1929"/>
              <a:ext cx="424"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i="1">
                  <a:solidFill>
                    <a:srgbClr val="0000CC"/>
                  </a:solidFill>
                  <a:latin typeface="Tahoma" panose="020B0604030504040204" pitchFamily="34" charset="0"/>
                </a:rPr>
                <a:t>W</a:t>
              </a:r>
              <a:r>
                <a:rPr lang="en-US" altLang="zh-CN">
                  <a:solidFill>
                    <a:srgbClr val="0000CC"/>
                  </a:solidFill>
                  <a:latin typeface="Tahoma" panose="020B0604030504040204" pitchFamily="34" charset="0"/>
                </a:rPr>
                <a:t>=1</a:t>
              </a:r>
            </a:p>
          </p:txBody>
        </p:sp>
        <p:sp>
          <p:nvSpPr>
            <p:cNvPr id="1282087" name="Text Box 39"/>
            <p:cNvSpPr txBox="1">
              <a:spLocks noChangeArrowheads="1"/>
            </p:cNvSpPr>
            <p:nvPr/>
          </p:nvSpPr>
          <p:spPr bwMode="auto">
            <a:xfrm>
              <a:off x="2912" y="2544"/>
              <a:ext cx="641"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b="1">
                  <a:solidFill>
                    <a:srgbClr val="0000CC"/>
                  </a:solidFill>
                  <a:latin typeface="Tahoma" panose="020B0604030504040204" pitchFamily="34" charset="0"/>
                </a:rPr>
                <a:t>Rashba</a:t>
              </a:r>
            </a:p>
          </p:txBody>
        </p:sp>
      </p:grpSp>
      <p:grpSp>
        <p:nvGrpSpPr>
          <p:cNvPr id="1282088" name="Group 40"/>
          <p:cNvGrpSpPr>
            <a:grpSpLocks/>
          </p:cNvGrpSpPr>
          <p:nvPr/>
        </p:nvGrpSpPr>
        <p:grpSpPr bwMode="auto">
          <a:xfrm>
            <a:off x="5946776" y="1103456"/>
            <a:ext cx="3005138" cy="4100513"/>
            <a:chOff x="3676" y="681"/>
            <a:chExt cx="1862" cy="2583"/>
          </a:xfrm>
        </p:grpSpPr>
        <p:sp>
          <p:nvSpPr>
            <p:cNvPr id="1282089" name="Text Box 41"/>
            <p:cNvSpPr txBox="1">
              <a:spLocks noChangeArrowheads="1"/>
            </p:cNvSpPr>
            <p:nvPr/>
          </p:nvSpPr>
          <p:spPr bwMode="auto">
            <a:xfrm>
              <a:off x="3676" y="1929"/>
              <a:ext cx="47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i="1">
                  <a:solidFill>
                    <a:srgbClr val="0000CC"/>
                  </a:solidFill>
                  <a:latin typeface="Tahoma" panose="020B0604030504040204" pitchFamily="34" charset="0"/>
                </a:rPr>
                <a:t>W</a:t>
              </a:r>
              <a:r>
                <a:rPr lang="en-US" altLang="zh-CN">
                  <a:solidFill>
                    <a:srgbClr val="0000CC"/>
                  </a:solidFill>
                  <a:latin typeface="Tahoma" panose="020B0604030504040204" pitchFamily="34" charset="0"/>
                </a:rPr>
                <a:t>=-1</a:t>
              </a:r>
            </a:p>
          </p:txBody>
        </p:sp>
        <p:grpSp>
          <p:nvGrpSpPr>
            <p:cNvPr id="1282090" name="Group 42"/>
            <p:cNvGrpSpPr>
              <a:grpSpLocks/>
            </p:cNvGrpSpPr>
            <p:nvPr/>
          </p:nvGrpSpPr>
          <p:grpSpPr bwMode="auto">
            <a:xfrm>
              <a:off x="3959" y="777"/>
              <a:ext cx="1273" cy="1284"/>
              <a:chOff x="4052" y="1353"/>
              <a:chExt cx="1680" cy="1690"/>
            </a:xfrm>
          </p:grpSpPr>
          <p:grpSp>
            <p:nvGrpSpPr>
              <p:cNvPr id="1282091" name="Group 43"/>
              <p:cNvGrpSpPr>
                <a:grpSpLocks/>
              </p:cNvGrpSpPr>
              <p:nvPr/>
            </p:nvGrpSpPr>
            <p:grpSpPr bwMode="auto">
              <a:xfrm>
                <a:off x="4052" y="1353"/>
                <a:ext cx="1679" cy="1690"/>
                <a:chOff x="4151" y="2523"/>
                <a:chExt cx="1224" cy="1270"/>
              </a:xfrm>
            </p:grpSpPr>
            <p:sp>
              <p:nvSpPr>
                <p:cNvPr id="1282092" name="Oval 44"/>
                <p:cNvSpPr>
                  <a:spLocks noChangeArrowheads="1"/>
                </p:cNvSpPr>
                <p:nvPr/>
              </p:nvSpPr>
              <p:spPr bwMode="auto">
                <a:xfrm>
                  <a:off x="4151" y="2523"/>
                  <a:ext cx="1224" cy="1270"/>
                </a:xfrm>
                <a:prstGeom prst="ellipse">
                  <a:avLst/>
                </a:prstGeom>
                <a:noFill/>
                <a:ln w="28575"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282093" name="Oval 45"/>
                <p:cNvSpPr>
                  <a:spLocks noChangeArrowheads="1"/>
                </p:cNvSpPr>
                <p:nvPr/>
              </p:nvSpPr>
              <p:spPr bwMode="auto">
                <a:xfrm>
                  <a:off x="4423" y="2795"/>
                  <a:ext cx="680" cy="726"/>
                </a:xfrm>
                <a:prstGeom prst="ellipse">
                  <a:avLst/>
                </a:prstGeom>
                <a:noFill/>
                <a:ln w="28575"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pSp>
          <p:sp>
            <p:nvSpPr>
              <p:cNvPr id="1282094" name="Line 46"/>
              <p:cNvSpPr>
                <a:spLocks noChangeShapeType="1"/>
              </p:cNvSpPr>
              <p:nvPr/>
            </p:nvSpPr>
            <p:spPr bwMode="auto">
              <a:xfrm>
                <a:off x="4175" y="2179"/>
                <a:ext cx="165"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095" name="Oval 47"/>
              <p:cNvSpPr>
                <a:spLocks noChangeArrowheads="1"/>
              </p:cNvSpPr>
              <p:nvPr/>
            </p:nvSpPr>
            <p:spPr bwMode="auto">
              <a:xfrm>
                <a:off x="4248" y="1550"/>
                <a:ext cx="1310" cy="1328"/>
              </a:xfrm>
              <a:prstGeom prst="ellipse">
                <a:avLst/>
              </a:prstGeom>
              <a:noFill/>
              <a:ln w="9525" algn="ctr">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282096" name="Line 48"/>
              <p:cNvSpPr>
                <a:spLocks noChangeShapeType="1"/>
              </p:cNvSpPr>
              <p:nvPr/>
            </p:nvSpPr>
            <p:spPr bwMode="auto">
              <a:xfrm flipH="1">
                <a:off x="4052" y="2179"/>
                <a:ext cx="85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097" name="Line 49"/>
              <p:cNvSpPr>
                <a:spLocks noChangeShapeType="1"/>
              </p:cNvSpPr>
              <p:nvPr/>
            </p:nvSpPr>
            <p:spPr bwMode="auto">
              <a:xfrm>
                <a:off x="5492" y="2179"/>
                <a:ext cx="164"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098" name="Line 50"/>
              <p:cNvSpPr>
                <a:spLocks noChangeShapeType="1"/>
              </p:cNvSpPr>
              <p:nvPr/>
            </p:nvSpPr>
            <p:spPr bwMode="auto">
              <a:xfrm>
                <a:off x="4911" y="2179"/>
                <a:ext cx="82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099" name="Line 51"/>
              <p:cNvSpPr>
                <a:spLocks noChangeShapeType="1"/>
              </p:cNvSpPr>
              <p:nvPr/>
            </p:nvSpPr>
            <p:spPr bwMode="auto">
              <a:xfrm flipV="1">
                <a:off x="4873" y="1353"/>
                <a:ext cx="0" cy="8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00" name="Line 52"/>
              <p:cNvSpPr>
                <a:spLocks noChangeShapeType="1"/>
              </p:cNvSpPr>
              <p:nvPr/>
            </p:nvSpPr>
            <p:spPr bwMode="auto">
              <a:xfrm>
                <a:off x="4873" y="2179"/>
                <a:ext cx="0" cy="8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01" name="Line 53"/>
              <p:cNvSpPr>
                <a:spLocks noChangeShapeType="1"/>
              </p:cNvSpPr>
              <p:nvPr/>
            </p:nvSpPr>
            <p:spPr bwMode="auto">
              <a:xfrm rot="-5400000">
                <a:off x="4785" y="2838"/>
                <a:ext cx="166"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02" name="Line 54"/>
              <p:cNvSpPr>
                <a:spLocks noChangeShapeType="1"/>
              </p:cNvSpPr>
              <p:nvPr/>
            </p:nvSpPr>
            <p:spPr bwMode="auto">
              <a:xfrm rot="5400000" flipV="1">
                <a:off x="4772" y="1555"/>
                <a:ext cx="192"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03" name="Line 55"/>
              <p:cNvSpPr>
                <a:spLocks noChangeShapeType="1"/>
              </p:cNvSpPr>
              <p:nvPr/>
            </p:nvSpPr>
            <p:spPr bwMode="auto">
              <a:xfrm flipV="1">
                <a:off x="4873" y="1603"/>
                <a:ext cx="619"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04" name="Line 56"/>
              <p:cNvSpPr>
                <a:spLocks noChangeShapeType="1"/>
              </p:cNvSpPr>
              <p:nvPr/>
            </p:nvSpPr>
            <p:spPr bwMode="auto">
              <a:xfrm flipH="1">
                <a:off x="4340" y="1747"/>
                <a:ext cx="118" cy="118"/>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05" name="Line 57"/>
              <p:cNvSpPr>
                <a:spLocks noChangeShapeType="1"/>
              </p:cNvSpPr>
              <p:nvPr/>
            </p:nvSpPr>
            <p:spPr bwMode="auto">
              <a:xfrm flipH="1">
                <a:off x="4244" y="2179"/>
                <a:ext cx="629"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06" name="Line 58"/>
              <p:cNvSpPr>
                <a:spLocks noChangeShapeType="1"/>
              </p:cNvSpPr>
              <p:nvPr/>
            </p:nvSpPr>
            <p:spPr bwMode="auto">
              <a:xfrm flipV="1">
                <a:off x="5348" y="2563"/>
                <a:ext cx="117" cy="119"/>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07" name="Line 59"/>
              <p:cNvSpPr>
                <a:spLocks noChangeShapeType="1"/>
              </p:cNvSpPr>
              <p:nvPr/>
            </p:nvSpPr>
            <p:spPr bwMode="auto">
              <a:xfrm flipH="1" flipV="1">
                <a:off x="4340" y="1603"/>
                <a:ext cx="533"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08" name="Line 60"/>
              <p:cNvSpPr>
                <a:spLocks noChangeShapeType="1"/>
              </p:cNvSpPr>
              <p:nvPr/>
            </p:nvSpPr>
            <p:spPr bwMode="auto">
              <a:xfrm>
                <a:off x="5348" y="1747"/>
                <a:ext cx="118" cy="118"/>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09" name="Line 61"/>
              <p:cNvSpPr>
                <a:spLocks noChangeShapeType="1"/>
              </p:cNvSpPr>
              <p:nvPr/>
            </p:nvSpPr>
            <p:spPr bwMode="auto">
              <a:xfrm>
                <a:off x="4873" y="2179"/>
                <a:ext cx="571"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10" name="Line 62"/>
              <p:cNvSpPr>
                <a:spLocks noChangeShapeType="1"/>
              </p:cNvSpPr>
              <p:nvPr/>
            </p:nvSpPr>
            <p:spPr bwMode="auto">
              <a:xfrm flipH="1" flipV="1">
                <a:off x="4292" y="2467"/>
                <a:ext cx="117" cy="158"/>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sp>
          <p:nvSpPr>
            <p:cNvPr id="1282111" name="Text Box 63"/>
            <p:cNvSpPr txBox="1">
              <a:spLocks noChangeArrowheads="1"/>
            </p:cNvSpPr>
            <p:nvPr/>
          </p:nvSpPr>
          <p:spPr bwMode="auto">
            <a:xfrm>
              <a:off x="3909" y="681"/>
              <a:ext cx="219"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200">
                  <a:solidFill>
                    <a:srgbClr val="0000CC"/>
                  </a:solidFill>
                  <a:latin typeface="Tahoma" panose="020B0604030504040204" pitchFamily="34" charset="0"/>
                </a:rPr>
                <a:t>C</a:t>
              </a:r>
            </a:p>
          </p:txBody>
        </p:sp>
        <p:grpSp>
          <p:nvGrpSpPr>
            <p:cNvPr id="1282112" name="Group 64"/>
            <p:cNvGrpSpPr>
              <a:grpSpLocks/>
            </p:cNvGrpSpPr>
            <p:nvPr/>
          </p:nvGrpSpPr>
          <p:grpSpPr bwMode="auto">
            <a:xfrm>
              <a:off x="4128" y="2352"/>
              <a:ext cx="1410" cy="912"/>
              <a:chOff x="4176" y="2304"/>
              <a:chExt cx="1410" cy="912"/>
            </a:xfrm>
          </p:grpSpPr>
          <p:grpSp>
            <p:nvGrpSpPr>
              <p:cNvPr id="1282113" name="Group 65"/>
              <p:cNvGrpSpPr>
                <a:grpSpLocks/>
              </p:cNvGrpSpPr>
              <p:nvPr/>
            </p:nvGrpSpPr>
            <p:grpSpPr bwMode="auto">
              <a:xfrm>
                <a:off x="4176" y="2304"/>
                <a:ext cx="1248" cy="912"/>
                <a:chOff x="4080" y="2352"/>
                <a:chExt cx="1146" cy="816"/>
              </a:xfrm>
            </p:grpSpPr>
            <p:graphicFrame>
              <p:nvGraphicFramePr>
                <p:cNvPr id="1282114" name="Object 66"/>
                <p:cNvGraphicFramePr>
                  <a:graphicFrameLocks noChangeAspect="1"/>
                </p:cNvGraphicFramePr>
                <p:nvPr/>
              </p:nvGraphicFramePr>
              <p:xfrm>
                <a:off x="5040" y="2976"/>
                <a:ext cx="186" cy="192"/>
              </p:xfrm>
              <a:graphic>
                <a:graphicData uri="http://schemas.openxmlformats.org/presentationml/2006/ole">
                  <mc:AlternateContent xmlns:mc="http://schemas.openxmlformats.org/markup-compatibility/2006">
                    <mc:Choice xmlns:v="urn:schemas-microsoft-com:vml" Requires="v">
                      <p:oleObj name="Equation" r:id="rId13" imgW="126720" imgH="139680" progId="Equation.3">
                        <p:embed/>
                      </p:oleObj>
                    </mc:Choice>
                    <mc:Fallback>
                      <p:oleObj name="Equation" r:id="rId13" imgW="126720" imgH="139680" progId="Equation.3">
                        <p:embed/>
                        <p:pic>
                          <p:nvPicPr>
                            <p:cNvPr id="1282114" name="Object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0" y="2976"/>
                              <a:ext cx="186" cy="19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282115" name="Line 67"/>
                <p:cNvSpPr>
                  <a:spLocks noChangeShapeType="1"/>
                </p:cNvSpPr>
                <p:nvPr/>
              </p:nvSpPr>
              <p:spPr bwMode="auto">
                <a:xfrm flipV="1">
                  <a:off x="4608" y="3072"/>
                  <a:ext cx="336" cy="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1282116" name="Object 68"/>
                <p:cNvGraphicFramePr>
                  <a:graphicFrameLocks noChangeAspect="1"/>
                </p:cNvGraphicFramePr>
                <p:nvPr/>
              </p:nvGraphicFramePr>
              <p:xfrm>
                <a:off x="4752" y="2736"/>
                <a:ext cx="224" cy="294"/>
              </p:xfrm>
              <a:graphic>
                <a:graphicData uri="http://schemas.openxmlformats.org/presentationml/2006/ole">
                  <mc:AlternateContent xmlns:mc="http://schemas.openxmlformats.org/markup-compatibility/2006">
                    <mc:Choice xmlns:v="urn:schemas-microsoft-com:vml" Requires="v">
                      <p:oleObj name="Equation" r:id="rId14" imgW="152280" imgH="215640" progId="Equation.3">
                        <p:embed/>
                      </p:oleObj>
                    </mc:Choice>
                    <mc:Fallback>
                      <p:oleObj name="Equation" r:id="rId14" imgW="152280" imgH="215640" progId="Equation.3">
                        <p:embed/>
                        <p:pic>
                          <p:nvPicPr>
                            <p:cNvPr id="1282116" name="Object 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52" y="2736"/>
                              <a:ext cx="224" cy="29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282117" name="Line 69"/>
                <p:cNvSpPr>
                  <a:spLocks noChangeShapeType="1"/>
                </p:cNvSpPr>
                <p:nvPr/>
              </p:nvSpPr>
              <p:spPr bwMode="auto">
                <a:xfrm flipV="1">
                  <a:off x="4416" y="2512"/>
                  <a:ext cx="16" cy="6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18" name="Line 70"/>
                <p:cNvSpPr>
                  <a:spLocks noChangeShapeType="1"/>
                </p:cNvSpPr>
                <p:nvPr/>
              </p:nvSpPr>
              <p:spPr bwMode="auto">
                <a:xfrm>
                  <a:off x="4368" y="2688"/>
                  <a:ext cx="0" cy="33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1282119" name="Object 71"/>
                <p:cNvGraphicFramePr>
                  <a:graphicFrameLocks noChangeAspect="1"/>
                </p:cNvGraphicFramePr>
                <p:nvPr/>
              </p:nvGraphicFramePr>
              <p:xfrm>
                <a:off x="4080" y="2496"/>
                <a:ext cx="243" cy="295"/>
              </p:xfrm>
              <a:graphic>
                <a:graphicData uri="http://schemas.openxmlformats.org/presentationml/2006/ole">
                  <mc:AlternateContent xmlns:mc="http://schemas.openxmlformats.org/markup-compatibility/2006">
                    <mc:Choice xmlns:v="urn:schemas-microsoft-com:vml" Requires="v">
                      <p:oleObj name="Equation" r:id="rId15" imgW="164880" imgH="215640" progId="Equation.3">
                        <p:embed/>
                      </p:oleObj>
                    </mc:Choice>
                    <mc:Fallback>
                      <p:oleObj name="Equation" r:id="rId15" imgW="164880" imgH="215640" progId="Equation.3">
                        <p:embed/>
                        <p:pic>
                          <p:nvPicPr>
                            <p:cNvPr id="1282119" name="Object 7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80" y="2496"/>
                              <a:ext cx="243" cy="2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282120" name="Oval 72"/>
                <p:cNvSpPr>
                  <a:spLocks noChangeArrowheads="1"/>
                </p:cNvSpPr>
                <p:nvPr/>
              </p:nvSpPr>
              <p:spPr bwMode="auto">
                <a:xfrm>
                  <a:off x="4320" y="2796"/>
                  <a:ext cx="123" cy="119"/>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282121" name="Oval 73"/>
                <p:cNvSpPr>
                  <a:spLocks noChangeArrowheads="1"/>
                </p:cNvSpPr>
                <p:nvPr/>
              </p:nvSpPr>
              <p:spPr bwMode="auto">
                <a:xfrm>
                  <a:off x="4704" y="3024"/>
                  <a:ext cx="123" cy="119"/>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aphicFrame>
              <p:nvGraphicFramePr>
                <p:cNvPr id="1282122" name="Object 74"/>
                <p:cNvGraphicFramePr>
                  <a:graphicFrameLocks noChangeAspect="1"/>
                </p:cNvGraphicFramePr>
                <p:nvPr/>
              </p:nvGraphicFramePr>
              <p:xfrm>
                <a:off x="4464" y="2352"/>
                <a:ext cx="206" cy="226"/>
              </p:xfrm>
              <a:graphic>
                <a:graphicData uri="http://schemas.openxmlformats.org/presentationml/2006/ole">
                  <mc:AlternateContent xmlns:mc="http://schemas.openxmlformats.org/markup-compatibility/2006">
                    <mc:Choice xmlns:v="urn:schemas-microsoft-com:vml" Requires="v">
                      <p:oleObj name="Equation" r:id="rId16" imgW="139680" imgH="164880" progId="Equation.3">
                        <p:embed/>
                      </p:oleObj>
                    </mc:Choice>
                    <mc:Fallback>
                      <p:oleObj name="Equation" r:id="rId16" imgW="139680" imgH="164880" progId="Equation.3">
                        <p:embed/>
                        <p:pic>
                          <p:nvPicPr>
                            <p:cNvPr id="1282122" name="Object 7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64" y="2352"/>
                              <a:ext cx="206" cy="22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282123" name="Line 75"/>
                <p:cNvSpPr>
                  <a:spLocks noChangeShapeType="1"/>
                </p:cNvSpPr>
                <p:nvPr/>
              </p:nvSpPr>
              <p:spPr bwMode="auto">
                <a:xfrm>
                  <a:off x="4416" y="3120"/>
                  <a:ext cx="62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sp>
            <p:nvSpPr>
              <p:cNvPr id="1282124" name="Text Box 76"/>
              <p:cNvSpPr txBox="1">
                <a:spLocks noChangeArrowheads="1"/>
              </p:cNvSpPr>
              <p:nvPr/>
            </p:nvSpPr>
            <p:spPr bwMode="auto">
              <a:xfrm>
                <a:off x="4608" y="2553"/>
                <a:ext cx="97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b="1">
                    <a:solidFill>
                      <a:srgbClr val="0000CC"/>
                    </a:solidFill>
                    <a:latin typeface="Tahoma" panose="020B0604030504040204" pitchFamily="34" charset="0"/>
                  </a:rPr>
                  <a:t>Dresselhaus</a:t>
                </a:r>
              </a:p>
            </p:txBody>
          </p:sp>
        </p:grpSp>
      </p:grpSp>
      <p:grpSp>
        <p:nvGrpSpPr>
          <p:cNvPr id="1282162" name="Group 114"/>
          <p:cNvGrpSpPr>
            <a:grpSpLocks/>
          </p:cNvGrpSpPr>
          <p:nvPr/>
        </p:nvGrpSpPr>
        <p:grpSpPr bwMode="auto">
          <a:xfrm>
            <a:off x="617539" y="1103456"/>
            <a:ext cx="2546350" cy="4156075"/>
            <a:chOff x="317" y="777"/>
            <a:chExt cx="1604" cy="2595"/>
          </a:xfrm>
        </p:grpSpPr>
        <p:grpSp>
          <p:nvGrpSpPr>
            <p:cNvPr id="1282127" name="Group 79"/>
            <p:cNvGrpSpPr>
              <a:grpSpLocks/>
            </p:cNvGrpSpPr>
            <p:nvPr/>
          </p:nvGrpSpPr>
          <p:grpSpPr bwMode="auto">
            <a:xfrm>
              <a:off x="557" y="885"/>
              <a:ext cx="1361" cy="1344"/>
              <a:chOff x="4151" y="2523"/>
              <a:chExt cx="1224" cy="1270"/>
            </a:xfrm>
          </p:grpSpPr>
          <p:sp>
            <p:nvSpPr>
              <p:cNvPr id="1282128" name="Oval 80"/>
              <p:cNvSpPr>
                <a:spLocks noChangeArrowheads="1"/>
              </p:cNvSpPr>
              <p:nvPr/>
            </p:nvSpPr>
            <p:spPr bwMode="auto">
              <a:xfrm>
                <a:off x="4151" y="2523"/>
                <a:ext cx="1224" cy="1270"/>
              </a:xfrm>
              <a:prstGeom prst="ellipse">
                <a:avLst/>
              </a:prstGeom>
              <a:noFill/>
              <a:ln w="28575"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282129" name="Oval 81"/>
              <p:cNvSpPr>
                <a:spLocks noChangeArrowheads="1"/>
              </p:cNvSpPr>
              <p:nvPr/>
            </p:nvSpPr>
            <p:spPr bwMode="auto">
              <a:xfrm>
                <a:off x="4423" y="2795"/>
                <a:ext cx="680" cy="726"/>
              </a:xfrm>
              <a:prstGeom prst="ellipse">
                <a:avLst/>
              </a:prstGeom>
              <a:noFill/>
              <a:ln w="28575"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pSp>
        <p:sp>
          <p:nvSpPr>
            <p:cNvPr id="1282130" name="Line 82"/>
            <p:cNvSpPr>
              <a:spLocks noChangeShapeType="1"/>
            </p:cNvSpPr>
            <p:nvPr/>
          </p:nvSpPr>
          <p:spPr bwMode="auto">
            <a:xfrm>
              <a:off x="652" y="1479"/>
              <a:ext cx="134"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31" name="Oval 83"/>
            <p:cNvSpPr>
              <a:spLocks noChangeArrowheads="1"/>
            </p:cNvSpPr>
            <p:nvPr/>
          </p:nvSpPr>
          <p:spPr bwMode="auto">
            <a:xfrm>
              <a:off x="716" y="1042"/>
              <a:ext cx="1062" cy="1056"/>
            </a:xfrm>
            <a:prstGeom prst="ellipse">
              <a:avLst/>
            </a:prstGeom>
            <a:noFill/>
            <a:ln w="9525" algn="ctr">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282132" name="Line 84"/>
            <p:cNvSpPr>
              <a:spLocks noChangeShapeType="1"/>
            </p:cNvSpPr>
            <p:nvPr/>
          </p:nvSpPr>
          <p:spPr bwMode="auto">
            <a:xfrm flipH="1">
              <a:off x="557" y="1542"/>
              <a:ext cx="69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33" name="Line 85"/>
            <p:cNvSpPr>
              <a:spLocks noChangeShapeType="1"/>
            </p:cNvSpPr>
            <p:nvPr/>
          </p:nvSpPr>
          <p:spPr bwMode="auto">
            <a:xfrm>
              <a:off x="1696" y="1479"/>
              <a:ext cx="133"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34" name="Line 86"/>
            <p:cNvSpPr>
              <a:spLocks noChangeShapeType="1"/>
            </p:cNvSpPr>
            <p:nvPr/>
          </p:nvSpPr>
          <p:spPr bwMode="auto">
            <a:xfrm>
              <a:off x="1253" y="1542"/>
              <a:ext cx="66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35" name="Line 87"/>
            <p:cNvSpPr>
              <a:spLocks noChangeShapeType="1"/>
            </p:cNvSpPr>
            <p:nvPr/>
          </p:nvSpPr>
          <p:spPr bwMode="auto">
            <a:xfrm flipV="1">
              <a:off x="1223" y="885"/>
              <a:ext cx="0" cy="65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36" name="Line 88"/>
            <p:cNvSpPr>
              <a:spLocks noChangeShapeType="1"/>
            </p:cNvSpPr>
            <p:nvPr/>
          </p:nvSpPr>
          <p:spPr bwMode="auto">
            <a:xfrm>
              <a:off x="1223" y="1542"/>
              <a:ext cx="0" cy="6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37" name="Line 89"/>
            <p:cNvSpPr>
              <a:spLocks noChangeShapeType="1"/>
            </p:cNvSpPr>
            <p:nvPr/>
          </p:nvSpPr>
          <p:spPr bwMode="auto">
            <a:xfrm rot="-5400000">
              <a:off x="1220" y="1014"/>
              <a:ext cx="132"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38" name="Line 90"/>
            <p:cNvSpPr>
              <a:spLocks noChangeShapeType="1"/>
            </p:cNvSpPr>
            <p:nvPr/>
          </p:nvSpPr>
          <p:spPr bwMode="auto">
            <a:xfrm rot="5400000" flipV="1">
              <a:off x="1220" y="2076"/>
              <a:ext cx="131"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39" name="Line 91"/>
            <p:cNvSpPr>
              <a:spLocks noChangeShapeType="1"/>
            </p:cNvSpPr>
            <p:nvPr/>
          </p:nvSpPr>
          <p:spPr bwMode="auto">
            <a:xfrm flipV="1">
              <a:off x="1223" y="1291"/>
              <a:ext cx="285" cy="2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40" name="Line 92"/>
            <p:cNvSpPr>
              <a:spLocks noChangeShapeType="1"/>
            </p:cNvSpPr>
            <p:nvPr/>
          </p:nvSpPr>
          <p:spPr bwMode="auto">
            <a:xfrm flipH="1">
              <a:off x="1317" y="1291"/>
              <a:ext cx="95" cy="94"/>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41" name="Line 93"/>
            <p:cNvSpPr>
              <a:spLocks noChangeShapeType="1"/>
            </p:cNvSpPr>
            <p:nvPr/>
          </p:nvSpPr>
          <p:spPr bwMode="auto">
            <a:xfrm flipH="1">
              <a:off x="938" y="1542"/>
              <a:ext cx="285" cy="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42" name="Line 94"/>
            <p:cNvSpPr>
              <a:spLocks noChangeShapeType="1"/>
            </p:cNvSpPr>
            <p:nvPr/>
          </p:nvSpPr>
          <p:spPr bwMode="auto">
            <a:xfrm flipV="1">
              <a:off x="968" y="1603"/>
              <a:ext cx="96" cy="95"/>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43" name="Line 95"/>
            <p:cNvSpPr>
              <a:spLocks noChangeShapeType="1"/>
            </p:cNvSpPr>
            <p:nvPr/>
          </p:nvSpPr>
          <p:spPr bwMode="auto">
            <a:xfrm flipH="1" flipV="1">
              <a:off x="968" y="1291"/>
              <a:ext cx="255" cy="2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44" name="Line 96"/>
            <p:cNvSpPr>
              <a:spLocks noChangeShapeType="1"/>
            </p:cNvSpPr>
            <p:nvPr/>
          </p:nvSpPr>
          <p:spPr bwMode="auto">
            <a:xfrm>
              <a:off x="1064" y="1322"/>
              <a:ext cx="95" cy="94"/>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45" name="Line 97"/>
            <p:cNvSpPr>
              <a:spLocks noChangeShapeType="1"/>
            </p:cNvSpPr>
            <p:nvPr/>
          </p:nvSpPr>
          <p:spPr bwMode="auto">
            <a:xfrm>
              <a:off x="1223" y="1542"/>
              <a:ext cx="285" cy="3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46" name="Line 98"/>
            <p:cNvSpPr>
              <a:spLocks noChangeShapeType="1"/>
            </p:cNvSpPr>
            <p:nvPr/>
          </p:nvSpPr>
          <p:spPr bwMode="auto">
            <a:xfrm flipH="1" flipV="1">
              <a:off x="1348" y="1603"/>
              <a:ext cx="96" cy="125"/>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49" name="Text Box 101"/>
            <p:cNvSpPr txBox="1">
              <a:spLocks noChangeArrowheads="1"/>
            </p:cNvSpPr>
            <p:nvPr/>
          </p:nvSpPr>
          <p:spPr bwMode="auto">
            <a:xfrm>
              <a:off x="333" y="777"/>
              <a:ext cx="222"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200">
                  <a:solidFill>
                    <a:srgbClr val="0000CC"/>
                  </a:solidFill>
                  <a:latin typeface="Tahoma" panose="020B0604030504040204" pitchFamily="34" charset="0"/>
                </a:rPr>
                <a:t>A</a:t>
              </a:r>
            </a:p>
          </p:txBody>
        </p:sp>
        <p:grpSp>
          <p:nvGrpSpPr>
            <p:cNvPr id="1282150" name="Group 102"/>
            <p:cNvGrpSpPr>
              <a:grpSpLocks/>
            </p:cNvGrpSpPr>
            <p:nvPr/>
          </p:nvGrpSpPr>
          <p:grpSpPr bwMode="auto">
            <a:xfrm>
              <a:off x="704" y="2460"/>
              <a:ext cx="1217" cy="912"/>
              <a:chOff x="774" y="2352"/>
              <a:chExt cx="1146" cy="816"/>
            </a:xfrm>
          </p:grpSpPr>
          <p:graphicFrame>
            <p:nvGraphicFramePr>
              <p:cNvPr id="1282151" name="Object 103"/>
              <p:cNvGraphicFramePr>
                <a:graphicFrameLocks noChangeAspect="1"/>
              </p:cNvGraphicFramePr>
              <p:nvPr/>
            </p:nvGraphicFramePr>
            <p:xfrm>
              <a:off x="1734" y="2976"/>
              <a:ext cx="186" cy="192"/>
            </p:xfrm>
            <a:graphic>
              <a:graphicData uri="http://schemas.openxmlformats.org/presentationml/2006/ole">
                <mc:AlternateContent xmlns:mc="http://schemas.openxmlformats.org/markup-compatibility/2006">
                  <mc:Choice xmlns:v="urn:schemas-microsoft-com:vml" Requires="v">
                    <p:oleObj name="Equation" r:id="rId17" imgW="126720" imgH="139680" progId="Equation.3">
                      <p:embed/>
                    </p:oleObj>
                  </mc:Choice>
                  <mc:Fallback>
                    <p:oleObj name="Equation" r:id="rId17" imgW="126720" imgH="139680" progId="Equation.3">
                      <p:embed/>
                      <p:pic>
                        <p:nvPicPr>
                          <p:cNvPr id="1282151" name="Object 1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4" y="2976"/>
                            <a:ext cx="186" cy="19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282152" name="Line 104"/>
              <p:cNvSpPr>
                <a:spLocks noChangeShapeType="1"/>
              </p:cNvSpPr>
              <p:nvPr/>
            </p:nvSpPr>
            <p:spPr bwMode="auto">
              <a:xfrm flipV="1">
                <a:off x="1302" y="3072"/>
                <a:ext cx="336" cy="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1282153" name="Object 105"/>
              <p:cNvGraphicFramePr>
                <a:graphicFrameLocks noChangeAspect="1"/>
              </p:cNvGraphicFramePr>
              <p:nvPr/>
            </p:nvGraphicFramePr>
            <p:xfrm>
              <a:off x="1446" y="2736"/>
              <a:ext cx="224" cy="294"/>
            </p:xfrm>
            <a:graphic>
              <a:graphicData uri="http://schemas.openxmlformats.org/presentationml/2006/ole">
                <mc:AlternateContent xmlns:mc="http://schemas.openxmlformats.org/markup-compatibility/2006">
                  <mc:Choice xmlns:v="urn:schemas-microsoft-com:vml" Requires="v">
                    <p:oleObj name="Equation" r:id="rId18" imgW="152280" imgH="215640" progId="Equation.3">
                      <p:embed/>
                    </p:oleObj>
                  </mc:Choice>
                  <mc:Fallback>
                    <p:oleObj name="Equation" r:id="rId18" imgW="152280" imgH="215640" progId="Equation.3">
                      <p:embed/>
                      <p:pic>
                        <p:nvPicPr>
                          <p:cNvPr id="1282153" name="Object 1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6" y="2736"/>
                            <a:ext cx="224" cy="29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282154" name="Line 106"/>
              <p:cNvSpPr>
                <a:spLocks noChangeShapeType="1"/>
              </p:cNvSpPr>
              <p:nvPr/>
            </p:nvSpPr>
            <p:spPr bwMode="auto">
              <a:xfrm flipV="1">
                <a:off x="1110" y="2512"/>
                <a:ext cx="16" cy="6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282155" name="Line 107"/>
              <p:cNvSpPr>
                <a:spLocks noChangeShapeType="1"/>
              </p:cNvSpPr>
              <p:nvPr/>
            </p:nvSpPr>
            <p:spPr bwMode="auto">
              <a:xfrm flipV="1">
                <a:off x="1083" y="2640"/>
                <a:ext cx="0" cy="33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1282156" name="Object 108"/>
              <p:cNvGraphicFramePr>
                <a:graphicFrameLocks noChangeAspect="1"/>
              </p:cNvGraphicFramePr>
              <p:nvPr/>
            </p:nvGraphicFramePr>
            <p:xfrm>
              <a:off x="774" y="2496"/>
              <a:ext cx="243" cy="295"/>
            </p:xfrm>
            <a:graphic>
              <a:graphicData uri="http://schemas.openxmlformats.org/presentationml/2006/ole">
                <mc:AlternateContent xmlns:mc="http://schemas.openxmlformats.org/markup-compatibility/2006">
                  <mc:Choice xmlns:v="urn:schemas-microsoft-com:vml" Requires="v">
                    <p:oleObj name="Equation" r:id="rId19" imgW="164880" imgH="215640" progId="Equation.3">
                      <p:embed/>
                    </p:oleObj>
                  </mc:Choice>
                  <mc:Fallback>
                    <p:oleObj name="Equation" r:id="rId19" imgW="164880" imgH="215640" progId="Equation.3">
                      <p:embed/>
                      <p:pic>
                        <p:nvPicPr>
                          <p:cNvPr id="1282156" name="Object 10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4" y="2496"/>
                            <a:ext cx="243" cy="2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282157" name="Oval 109"/>
              <p:cNvSpPr>
                <a:spLocks noChangeArrowheads="1"/>
              </p:cNvSpPr>
              <p:nvPr/>
            </p:nvSpPr>
            <p:spPr bwMode="auto">
              <a:xfrm>
                <a:off x="1014" y="2796"/>
                <a:ext cx="123" cy="119"/>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282158" name="Oval 110"/>
              <p:cNvSpPr>
                <a:spLocks noChangeArrowheads="1"/>
              </p:cNvSpPr>
              <p:nvPr/>
            </p:nvSpPr>
            <p:spPr bwMode="auto">
              <a:xfrm>
                <a:off x="1398" y="3024"/>
                <a:ext cx="123" cy="119"/>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aphicFrame>
            <p:nvGraphicFramePr>
              <p:cNvPr id="1282159" name="Object 111"/>
              <p:cNvGraphicFramePr>
                <a:graphicFrameLocks noChangeAspect="1"/>
              </p:cNvGraphicFramePr>
              <p:nvPr/>
            </p:nvGraphicFramePr>
            <p:xfrm>
              <a:off x="1158" y="2352"/>
              <a:ext cx="206" cy="226"/>
            </p:xfrm>
            <a:graphic>
              <a:graphicData uri="http://schemas.openxmlformats.org/presentationml/2006/ole">
                <mc:AlternateContent xmlns:mc="http://schemas.openxmlformats.org/markup-compatibility/2006">
                  <mc:Choice xmlns:v="urn:schemas-microsoft-com:vml" Requires="v">
                    <p:oleObj name="Equation" r:id="rId20" imgW="139680" imgH="164880" progId="Equation.3">
                      <p:embed/>
                    </p:oleObj>
                  </mc:Choice>
                  <mc:Fallback>
                    <p:oleObj name="Equation" r:id="rId20" imgW="139680" imgH="164880" progId="Equation.3">
                      <p:embed/>
                      <p:pic>
                        <p:nvPicPr>
                          <p:cNvPr id="1282159" name="Object 1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58" y="2352"/>
                            <a:ext cx="206" cy="22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282160" name="Line 112"/>
              <p:cNvSpPr>
                <a:spLocks noChangeShapeType="1"/>
              </p:cNvSpPr>
              <p:nvPr/>
            </p:nvSpPr>
            <p:spPr bwMode="auto">
              <a:xfrm>
                <a:off x="1110" y="3120"/>
                <a:ext cx="62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sp>
          <p:nvSpPr>
            <p:cNvPr id="1282161" name="Text Box 113"/>
            <p:cNvSpPr txBox="1">
              <a:spLocks noChangeArrowheads="1"/>
            </p:cNvSpPr>
            <p:nvPr/>
          </p:nvSpPr>
          <p:spPr bwMode="auto">
            <a:xfrm>
              <a:off x="317" y="2037"/>
              <a:ext cx="43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i="1">
                  <a:solidFill>
                    <a:srgbClr val="0000CC"/>
                  </a:solidFill>
                  <a:latin typeface="Tahoma" panose="020B0604030504040204" pitchFamily="34" charset="0"/>
                </a:rPr>
                <a:t>W</a:t>
              </a:r>
              <a:r>
                <a:rPr lang="en-US" altLang="zh-CN">
                  <a:solidFill>
                    <a:srgbClr val="0000CC"/>
                  </a:solidFill>
                  <a:latin typeface="Tahoma" panose="020B0604030504040204" pitchFamily="34" charset="0"/>
                </a:rPr>
                <a:t>=1</a:t>
              </a:r>
            </a:p>
          </p:txBody>
        </p:sp>
      </p:grpSp>
      <p:sp>
        <p:nvSpPr>
          <p:cNvPr id="116" name="Text Box 3"/>
          <p:cNvSpPr txBox="1">
            <a:spLocks noChangeArrowheads="1"/>
          </p:cNvSpPr>
          <p:nvPr/>
        </p:nvSpPr>
        <p:spPr bwMode="auto">
          <a:xfrm>
            <a:off x="197782" y="6226408"/>
            <a:ext cx="863449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200" dirty="0">
                <a:latin typeface="Tahoma" panose="020B0604030504040204" pitchFamily="34" charset="0"/>
              </a:rPr>
              <a:t>L. Fu’s(PRL2015):  gyro             ferroelectric               </a:t>
            </a:r>
            <a:r>
              <a:rPr lang="en-US" altLang="zh-CN" sz="2200" dirty="0" err="1">
                <a:latin typeface="Tahoma" panose="020B0604030504040204" pitchFamily="34" charset="0"/>
              </a:rPr>
              <a:t>muti</a:t>
            </a:r>
            <a:r>
              <a:rPr lang="en-US" altLang="zh-CN" sz="2200" dirty="0">
                <a:latin typeface="Tahoma" panose="020B0604030504040204" pitchFamily="34" charset="0"/>
              </a:rPr>
              <a:t>-polar</a:t>
            </a:r>
          </a:p>
        </p:txBody>
      </p:sp>
    </p:spTree>
    <p:extLst>
      <p:ext uri="{BB962C8B-B14F-4D97-AF65-F5344CB8AC3E}">
        <p14:creationId xmlns:p14="http://schemas.microsoft.com/office/powerpoint/2010/main" val="36111865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82052"/>
                                        </p:tgtEl>
                                        <p:attrNameLst>
                                          <p:attrName>style.visibility</p:attrName>
                                        </p:attrNameLst>
                                      </p:cBhvr>
                                      <p:to>
                                        <p:strVal val="visible"/>
                                      </p:to>
                                    </p:set>
                                    <p:animEffect transition="in" filter="box(in)">
                                      <p:cBhvr>
                                        <p:cTn id="7" dur="500"/>
                                        <p:tgtEl>
                                          <p:spTgt spid="1282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82088"/>
                                        </p:tgtEl>
                                        <p:attrNameLst>
                                          <p:attrName>style.visibility</p:attrName>
                                        </p:attrNameLst>
                                      </p:cBhvr>
                                      <p:to>
                                        <p:strVal val="visible"/>
                                      </p:to>
                                    </p:set>
                                    <p:animEffect transition="in" filter="box(in)">
                                      <p:cBhvr>
                                        <p:cTn id="12" dur="500"/>
                                        <p:tgtEl>
                                          <p:spTgt spid="12820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82051"/>
                                        </p:tgtEl>
                                        <p:attrNameLst>
                                          <p:attrName>style.visibility</p:attrName>
                                        </p:attrNameLst>
                                      </p:cBhvr>
                                      <p:to>
                                        <p:strVal val="visible"/>
                                      </p:to>
                                    </p:set>
                                    <p:animEffect transition="in" filter="box(in)">
                                      <p:cBhvr>
                                        <p:cTn id="17" dur="500"/>
                                        <p:tgtEl>
                                          <p:spTgt spid="128205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box(in)">
                                      <p:cBhvr>
                                        <p:cTn id="22"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2051" grpId="0"/>
      <p:bldP spid="11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 name="灯片编号占位符 7"/>
          <p:cNvSpPr>
            <a:spLocks noGrp="1"/>
          </p:cNvSpPr>
          <p:nvPr>
            <p:ph type="sldNum" sz="quarter" idx="12"/>
          </p:nvPr>
        </p:nvSpPr>
        <p:spPr/>
        <p:txBody>
          <a:bodyPr/>
          <a:lstStyle/>
          <a:p>
            <a:fld id="{52E92869-04A9-4FAF-89B9-46953221AEA6}" type="slidenum">
              <a:rPr lang="en-US" altLang="zh-CN">
                <a:solidFill>
                  <a:srgbClr val="000000"/>
                </a:solidFill>
              </a:rPr>
              <a:pPr/>
              <a:t>27</a:t>
            </a:fld>
            <a:endParaRPr lang="en-US" altLang="zh-CN">
              <a:solidFill>
                <a:srgbClr val="000000"/>
              </a:solidFill>
            </a:endParaRPr>
          </a:p>
        </p:txBody>
      </p:sp>
      <p:sp>
        <p:nvSpPr>
          <p:cNvPr id="1330178" name="Rectangle 2"/>
          <p:cNvSpPr>
            <a:spLocks noChangeArrowheads="1"/>
          </p:cNvSpPr>
          <p:nvPr/>
        </p:nvSpPr>
        <p:spPr bwMode="auto">
          <a:xfrm>
            <a:off x="381000" y="381000"/>
            <a:ext cx="81534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ctr"/>
            <a:r>
              <a:rPr lang="en-US" altLang="zh-CN" sz="2800" u="sng">
                <a:solidFill>
                  <a:srgbClr val="000000"/>
                </a:solidFill>
                <a:latin typeface="Tahoma" panose="020B0604030504040204" pitchFamily="34" charset="0"/>
              </a:rPr>
              <a:t> </a:t>
            </a:r>
          </a:p>
        </p:txBody>
      </p:sp>
      <p:grpSp>
        <p:nvGrpSpPr>
          <p:cNvPr id="1330230" name="Group 54"/>
          <p:cNvGrpSpPr>
            <a:grpSpLocks/>
          </p:cNvGrpSpPr>
          <p:nvPr/>
        </p:nvGrpSpPr>
        <p:grpSpPr bwMode="auto">
          <a:xfrm>
            <a:off x="384175" y="1917700"/>
            <a:ext cx="2362200" cy="2166938"/>
            <a:chOff x="242" y="1208"/>
            <a:chExt cx="1488" cy="1365"/>
          </a:xfrm>
        </p:grpSpPr>
        <p:sp>
          <p:nvSpPr>
            <p:cNvPr id="1330181" name="Oval 5"/>
            <p:cNvSpPr>
              <a:spLocks noChangeArrowheads="1"/>
            </p:cNvSpPr>
            <p:nvPr/>
          </p:nvSpPr>
          <p:spPr bwMode="auto">
            <a:xfrm>
              <a:off x="242" y="1539"/>
              <a:ext cx="1488" cy="786"/>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0000CC"/>
                </a:solidFill>
                <a:latin typeface="Arial" panose="020B0604020202020204" pitchFamily="34" charset="0"/>
              </a:endParaRPr>
            </a:p>
          </p:txBody>
        </p:sp>
        <p:sp>
          <p:nvSpPr>
            <p:cNvPr id="1330182" name="Oval 6"/>
            <p:cNvSpPr>
              <a:spLocks noChangeArrowheads="1"/>
            </p:cNvSpPr>
            <p:nvPr/>
          </p:nvSpPr>
          <p:spPr bwMode="auto">
            <a:xfrm rot="-5400000">
              <a:off x="303" y="1463"/>
              <a:ext cx="1365" cy="856"/>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zh-CN" altLang="en-US">
                <a:solidFill>
                  <a:srgbClr val="0000CC"/>
                </a:solidFill>
                <a:latin typeface="Arial" panose="020B0604020202020204" pitchFamily="34" charset="0"/>
              </a:endParaRPr>
            </a:p>
          </p:txBody>
        </p:sp>
        <p:sp>
          <p:nvSpPr>
            <p:cNvPr id="1330183" name="Line 7"/>
            <p:cNvSpPr>
              <a:spLocks noChangeShapeType="1"/>
            </p:cNvSpPr>
            <p:nvPr/>
          </p:nvSpPr>
          <p:spPr bwMode="auto">
            <a:xfrm rot="-5400000">
              <a:off x="354" y="1917"/>
              <a:ext cx="225"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184" name="Line 8"/>
            <p:cNvSpPr>
              <a:spLocks noChangeShapeType="1"/>
            </p:cNvSpPr>
            <p:nvPr/>
          </p:nvSpPr>
          <p:spPr bwMode="auto">
            <a:xfrm rot="5400000" flipV="1">
              <a:off x="850" y="1404"/>
              <a:ext cx="226"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sp>
        <p:nvSpPr>
          <p:cNvPr id="1330185" name="Rectangle 9"/>
          <p:cNvSpPr>
            <a:spLocks noGrp="1" noChangeArrowheads="1"/>
          </p:cNvSpPr>
          <p:nvPr>
            <p:ph type="title"/>
          </p:nvPr>
        </p:nvSpPr>
        <p:spPr>
          <a:xfrm>
            <a:off x="827088" y="657225"/>
            <a:ext cx="7315200" cy="457200"/>
          </a:xfrm>
          <a:noFill/>
          <a:ln/>
        </p:spPr>
        <p:txBody>
          <a:bodyPr/>
          <a:lstStyle/>
          <a:p>
            <a:r>
              <a:rPr lang="en-US" altLang="zh-CN" sz="2800" u="sng">
                <a:latin typeface="Tahoma" panose="020B0604030504040204" pitchFamily="34" charset="0"/>
                <a:ea typeface="宋体" panose="02010600030101010101" pitchFamily="2" charset="-122"/>
              </a:rPr>
              <a:t>2D </a:t>
            </a:r>
            <a:r>
              <a:rPr lang="en-US" altLang="zh-CN" sz="2800" i="1" u="sng">
                <a:latin typeface="Tahoma" panose="020B0604030504040204" pitchFamily="34" charset="0"/>
                <a:ea typeface="宋体" panose="02010600030101010101" pitchFamily="2" charset="-122"/>
              </a:rPr>
              <a:t>d</a:t>
            </a:r>
            <a:r>
              <a:rPr lang="en-US" altLang="zh-CN" sz="2800" u="sng">
                <a:latin typeface="Tahoma" panose="020B0604030504040204" pitchFamily="34" charset="0"/>
                <a:ea typeface="宋体" panose="02010600030101010101" pitchFamily="2" charset="-122"/>
              </a:rPr>
              <a:t>-wave </a:t>
            </a:r>
            <a:r>
              <a:rPr lang="en-US" altLang="zh-CN" sz="2800" u="sng">
                <a:latin typeface="Symbol" panose="05050102010706020507" pitchFamily="18" charset="2"/>
                <a:ea typeface="宋体" panose="02010600030101010101" pitchFamily="2" charset="-122"/>
              </a:rPr>
              <a:t>a</a:t>
            </a:r>
            <a:r>
              <a:rPr lang="en-US" altLang="zh-CN" sz="2800" u="sng">
                <a:latin typeface="Tahoma" panose="020B0604030504040204" pitchFamily="34" charset="0"/>
                <a:ea typeface="宋体" panose="02010600030101010101" pitchFamily="2" charset="-122"/>
              </a:rPr>
              <a:t> and </a:t>
            </a:r>
            <a:r>
              <a:rPr lang="en-US" altLang="zh-CN" sz="2800" u="sng">
                <a:latin typeface="Symbol" panose="05050102010706020507" pitchFamily="18" charset="2"/>
                <a:ea typeface="宋体" panose="02010600030101010101" pitchFamily="2" charset="-122"/>
              </a:rPr>
              <a:t>b</a:t>
            </a:r>
            <a:r>
              <a:rPr lang="en-US" altLang="zh-CN" sz="2800" u="sng">
                <a:latin typeface="Tahoma" panose="020B0604030504040204" pitchFamily="34" charset="0"/>
                <a:ea typeface="宋体" panose="02010600030101010101" pitchFamily="2" charset="-122"/>
              </a:rPr>
              <a:t>-phases</a:t>
            </a:r>
          </a:p>
        </p:txBody>
      </p:sp>
      <p:grpSp>
        <p:nvGrpSpPr>
          <p:cNvPr id="1330231" name="Group 55"/>
          <p:cNvGrpSpPr>
            <a:grpSpLocks/>
          </p:cNvGrpSpPr>
          <p:nvPr/>
        </p:nvGrpSpPr>
        <p:grpSpPr bwMode="auto">
          <a:xfrm>
            <a:off x="3203575" y="1808163"/>
            <a:ext cx="2438400" cy="2438400"/>
            <a:chOff x="2018" y="1139"/>
            <a:chExt cx="1536" cy="1536"/>
          </a:xfrm>
        </p:grpSpPr>
        <p:sp>
          <p:nvSpPr>
            <p:cNvPr id="1330188" name="Oval 12"/>
            <p:cNvSpPr>
              <a:spLocks noChangeArrowheads="1"/>
            </p:cNvSpPr>
            <p:nvPr/>
          </p:nvSpPr>
          <p:spPr bwMode="auto">
            <a:xfrm>
              <a:off x="2402" y="1533"/>
              <a:ext cx="768" cy="788"/>
            </a:xfrm>
            <a:prstGeom prst="ellipse">
              <a:avLst/>
            </a:prstGeom>
            <a:noFill/>
            <a:ln w="28575">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30189" name="Oval 13"/>
            <p:cNvSpPr>
              <a:spLocks noChangeArrowheads="1"/>
            </p:cNvSpPr>
            <p:nvPr/>
          </p:nvSpPr>
          <p:spPr bwMode="auto">
            <a:xfrm>
              <a:off x="2018" y="1139"/>
              <a:ext cx="1536" cy="1536"/>
            </a:xfrm>
            <a:prstGeom prst="ellipse">
              <a:avLst/>
            </a:prstGeom>
            <a:noFill/>
            <a:ln w="28575">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30190" name="Line 14"/>
            <p:cNvSpPr>
              <a:spLocks noChangeShapeType="1"/>
            </p:cNvSpPr>
            <p:nvPr/>
          </p:nvSpPr>
          <p:spPr bwMode="auto">
            <a:xfrm>
              <a:off x="2786" y="1927"/>
              <a:ext cx="73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191" name="Line 15"/>
            <p:cNvSpPr>
              <a:spLocks noChangeShapeType="1"/>
            </p:cNvSpPr>
            <p:nvPr/>
          </p:nvSpPr>
          <p:spPr bwMode="auto">
            <a:xfrm flipV="1">
              <a:off x="2786" y="1139"/>
              <a:ext cx="0" cy="7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192" name="Line 16"/>
            <p:cNvSpPr>
              <a:spLocks noChangeShapeType="1"/>
            </p:cNvSpPr>
            <p:nvPr/>
          </p:nvSpPr>
          <p:spPr bwMode="auto">
            <a:xfrm>
              <a:off x="2786" y="1927"/>
              <a:ext cx="0" cy="7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193" name="Line 17"/>
            <p:cNvSpPr>
              <a:spLocks noChangeShapeType="1"/>
            </p:cNvSpPr>
            <p:nvPr/>
          </p:nvSpPr>
          <p:spPr bwMode="auto">
            <a:xfrm flipH="1">
              <a:off x="2018" y="1927"/>
              <a:ext cx="76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194" name="Line 18"/>
            <p:cNvSpPr>
              <a:spLocks noChangeShapeType="1"/>
            </p:cNvSpPr>
            <p:nvPr/>
          </p:nvSpPr>
          <p:spPr bwMode="auto">
            <a:xfrm flipV="1">
              <a:off x="2786" y="1375"/>
              <a:ext cx="538" cy="5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195" name="Line 19"/>
            <p:cNvSpPr>
              <a:spLocks noChangeShapeType="1"/>
            </p:cNvSpPr>
            <p:nvPr/>
          </p:nvSpPr>
          <p:spPr bwMode="auto">
            <a:xfrm flipH="1">
              <a:off x="2248" y="1927"/>
              <a:ext cx="538" cy="5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196" name="Line 20"/>
            <p:cNvSpPr>
              <a:spLocks noChangeShapeType="1"/>
            </p:cNvSpPr>
            <p:nvPr/>
          </p:nvSpPr>
          <p:spPr bwMode="auto">
            <a:xfrm>
              <a:off x="2786" y="1927"/>
              <a:ext cx="499" cy="5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197" name="Line 21"/>
            <p:cNvSpPr>
              <a:spLocks noChangeShapeType="1"/>
            </p:cNvSpPr>
            <p:nvPr/>
          </p:nvSpPr>
          <p:spPr bwMode="auto">
            <a:xfrm flipH="1" flipV="1">
              <a:off x="2248" y="1375"/>
              <a:ext cx="538" cy="5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198" name="Line 22"/>
            <p:cNvSpPr>
              <a:spLocks noChangeShapeType="1"/>
            </p:cNvSpPr>
            <p:nvPr/>
          </p:nvSpPr>
          <p:spPr bwMode="auto">
            <a:xfrm>
              <a:off x="2133" y="1887"/>
              <a:ext cx="192"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199" name="Line 23"/>
            <p:cNvSpPr>
              <a:spLocks noChangeShapeType="1"/>
            </p:cNvSpPr>
            <p:nvPr/>
          </p:nvSpPr>
          <p:spPr bwMode="auto">
            <a:xfrm>
              <a:off x="3208" y="1966"/>
              <a:ext cx="192"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200" name="Line 24"/>
            <p:cNvSpPr>
              <a:spLocks noChangeShapeType="1"/>
            </p:cNvSpPr>
            <p:nvPr/>
          </p:nvSpPr>
          <p:spPr bwMode="auto">
            <a:xfrm>
              <a:off x="2594" y="2517"/>
              <a:ext cx="192" cy="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201" name="Line 25"/>
            <p:cNvSpPr>
              <a:spLocks noChangeShapeType="1"/>
            </p:cNvSpPr>
            <p:nvPr/>
          </p:nvSpPr>
          <p:spPr bwMode="auto">
            <a:xfrm>
              <a:off x="2594" y="1297"/>
              <a:ext cx="192" cy="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202" name="Line 26"/>
            <p:cNvSpPr>
              <a:spLocks noChangeShapeType="1"/>
            </p:cNvSpPr>
            <p:nvPr/>
          </p:nvSpPr>
          <p:spPr bwMode="auto">
            <a:xfrm rot="-5400000">
              <a:off x="3033" y="1474"/>
              <a:ext cx="197"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203" name="Line 27"/>
            <p:cNvSpPr>
              <a:spLocks noChangeShapeType="1"/>
            </p:cNvSpPr>
            <p:nvPr/>
          </p:nvSpPr>
          <p:spPr bwMode="auto">
            <a:xfrm rot="-5400000">
              <a:off x="2265" y="2223"/>
              <a:ext cx="197"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204" name="Line 28"/>
            <p:cNvSpPr>
              <a:spLocks noChangeShapeType="1"/>
            </p:cNvSpPr>
            <p:nvPr/>
          </p:nvSpPr>
          <p:spPr bwMode="auto">
            <a:xfrm rot="-5400000">
              <a:off x="2265" y="1592"/>
              <a:ext cx="197" cy="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205" name="Line 29"/>
            <p:cNvSpPr>
              <a:spLocks noChangeShapeType="1"/>
            </p:cNvSpPr>
            <p:nvPr/>
          </p:nvSpPr>
          <p:spPr bwMode="auto">
            <a:xfrm rot="-5400000">
              <a:off x="2994" y="2380"/>
              <a:ext cx="197" cy="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grpSp>
        <p:nvGrpSpPr>
          <p:cNvPr id="1330232" name="Group 56"/>
          <p:cNvGrpSpPr>
            <a:grpSpLocks/>
          </p:cNvGrpSpPr>
          <p:nvPr/>
        </p:nvGrpSpPr>
        <p:grpSpPr bwMode="auto">
          <a:xfrm>
            <a:off x="6175375" y="1752600"/>
            <a:ext cx="2438400" cy="2438400"/>
            <a:chOff x="3890" y="1104"/>
            <a:chExt cx="1536" cy="1536"/>
          </a:xfrm>
        </p:grpSpPr>
        <p:sp>
          <p:nvSpPr>
            <p:cNvPr id="1330208" name="Oval 32"/>
            <p:cNvSpPr>
              <a:spLocks noChangeArrowheads="1"/>
            </p:cNvSpPr>
            <p:nvPr/>
          </p:nvSpPr>
          <p:spPr bwMode="auto">
            <a:xfrm>
              <a:off x="4274" y="1498"/>
              <a:ext cx="768" cy="787"/>
            </a:xfrm>
            <a:prstGeom prst="ellipse">
              <a:avLst/>
            </a:prstGeom>
            <a:noFill/>
            <a:ln w="28575">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30209" name="Oval 33"/>
            <p:cNvSpPr>
              <a:spLocks noChangeArrowheads="1"/>
            </p:cNvSpPr>
            <p:nvPr/>
          </p:nvSpPr>
          <p:spPr bwMode="auto">
            <a:xfrm>
              <a:off x="3890" y="1104"/>
              <a:ext cx="1536" cy="1536"/>
            </a:xfrm>
            <a:prstGeom prst="ellipse">
              <a:avLst/>
            </a:prstGeom>
            <a:noFill/>
            <a:ln w="28575">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30210" name="Line 34"/>
            <p:cNvSpPr>
              <a:spLocks noChangeShapeType="1"/>
            </p:cNvSpPr>
            <p:nvPr/>
          </p:nvSpPr>
          <p:spPr bwMode="auto">
            <a:xfrm>
              <a:off x="4658" y="1892"/>
              <a:ext cx="73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211" name="Line 35"/>
            <p:cNvSpPr>
              <a:spLocks noChangeShapeType="1"/>
            </p:cNvSpPr>
            <p:nvPr/>
          </p:nvSpPr>
          <p:spPr bwMode="auto">
            <a:xfrm flipV="1">
              <a:off x="4658" y="1104"/>
              <a:ext cx="0" cy="7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212" name="Line 36"/>
            <p:cNvSpPr>
              <a:spLocks noChangeShapeType="1"/>
            </p:cNvSpPr>
            <p:nvPr/>
          </p:nvSpPr>
          <p:spPr bwMode="auto">
            <a:xfrm>
              <a:off x="4658" y="1892"/>
              <a:ext cx="0" cy="7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213" name="Line 37"/>
            <p:cNvSpPr>
              <a:spLocks noChangeShapeType="1"/>
            </p:cNvSpPr>
            <p:nvPr/>
          </p:nvSpPr>
          <p:spPr bwMode="auto">
            <a:xfrm flipH="1">
              <a:off x="3890" y="1892"/>
              <a:ext cx="76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214" name="Line 38"/>
            <p:cNvSpPr>
              <a:spLocks noChangeShapeType="1"/>
            </p:cNvSpPr>
            <p:nvPr/>
          </p:nvSpPr>
          <p:spPr bwMode="auto">
            <a:xfrm flipV="1">
              <a:off x="4658" y="1340"/>
              <a:ext cx="538" cy="5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215" name="Line 39"/>
            <p:cNvSpPr>
              <a:spLocks noChangeShapeType="1"/>
            </p:cNvSpPr>
            <p:nvPr/>
          </p:nvSpPr>
          <p:spPr bwMode="auto">
            <a:xfrm flipH="1">
              <a:off x="4120" y="1892"/>
              <a:ext cx="538" cy="5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216" name="Line 40"/>
            <p:cNvSpPr>
              <a:spLocks noChangeShapeType="1"/>
            </p:cNvSpPr>
            <p:nvPr/>
          </p:nvSpPr>
          <p:spPr bwMode="auto">
            <a:xfrm>
              <a:off x="4658" y="1892"/>
              <a:ext cx="512" cy="53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217" name="Line 41"/>
            <p:cNvSpPr>
              <a:spLocks noChangeShapeType="1"/>
            </p:cNvSpPr>
            <p:nvPr/>
          </p:nvSpPr>
          <p:spPr bwMode="auto">
            <a:xfrm flipH="1" flipV="1">
              <a:off x="4120" y="1340"/>
              <a:ext cx="538" cy="5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218" name="Line 42"/>
            <p:cNvSpPr>
              <a:spLocks noChangeShapeType="1"/>
            </p:cNvSpPr>
            <p:nvPr/>
          </p:nvSpPr>
          <p:spPr bwMode="auto">
            <a:xfrm>
              <a:off x="4006" y="1852"/>
              <a:ext cx="192"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219" name="Line 43"/>
            <p:cNvSpPr>
              <a:spLocks noChangeShapeType="1"/>
            </p:cNvSpPr>
            <p:nvPr/>
          </p:nvSpPr>
          <p:spPr bwMode="auto">
            <a:xfrm>
              <a:off x="5080" y="1931"/>
              <a:ext cx="192"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220" name="Line 44"/>
            <p:cNvSpPr>
              <a:spLocks noChangeShapeType="1"/>
            </p:cNvSpPr>
            <p:nvPr/>
          </p:nvSpPr>
          <p:spPr bwMode="auto">
            <a:xfrm>
              <a:off x="4466" y="2483"/>
              <a:ext cx="192" cy="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221" name="Line 45"/>
            <p:cNvSpPr>
              <a:spLocks noChangeShapeType="1"/>
            </p:cNvSpPr>
            <p:nvPr/>
          </p:nvSpPr>
          <p:spPr bwMode="auto">
            <a:xfrm>
              <a:off x="4466" y="1261"/>
              <a:ext cx="192" cy="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222" name="Line 46"/>
            <p:cNvSpPr>
              <a:spLocks noChangeShapeType="1"/>
            </p:cNvSpPr>
            <p:nvPr/>
          </p:nvSpPr>
          <p:spPr bwMode="auto">
            <a:xfrm rot="-5400000">
              <a:off x="4176" y="1390"/>
              <a:ext cx="196"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223" name="Line 47"/>
            <p:cNvSpPr>
              <a:spLocks noChangeShapeType="1"/>
            </p:cNvSpPr>
            <p:nvPr/>
          </p:nvSpPr>
          <p:spPr bwMode="auto">
            <a:xfrm rot="-5400000">
              <a:off x="4943" y="2184"/>
              <a:ext cx="197"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224" name="Line 48"/>
            <p:cNvSpPr>
              <a:spLocks noChangeShapeType="1"/>
            </p:cNvSpPr>
            <p:nvPr/>
          </p:nvSpPr>
          <p:spPr bwMode="auto">
            <a:xfrm rot="-5400000">
              <a:off x="4176" y="2354"/>
              <a:ext cx="196" cy="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225" name="Line 49"/>
            <p:cNvSpPr>
              <a:spLocks noChangeShapeType="1"/>
            </p:cNvSpPr>
            <p:nvPr/>
          </p:nvSpPr>
          <p:spPr bwMode="auto">
            <a:xfrm rot="-5400000">
              <a:off x="4986" y="1544"/>
              <a:ext cx="197" cy="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sp>
        <p:nvSpPr>
          <p:cNvPr id="1330226" name="Text Box 50"/>
          <p:cNvSpPr txBox="1">
            <a:spLocks noChangeArrowheads="1"/>
          </p:cNvSpPr>
          <p:nvPr/>
        </p:nvSpPr>
        <p:spPr bwMode="auto">
          <a:xfrm>
            <a:off x="841375" y="4495800"/>
            <a:ext cx="1447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200">
                <a:solidFill>
                  <a:srgbClr val="0000CC"/>
                </a:solidFill>
                <a:latin typeface="Symbol" panose="05050102010706020507" pitchFamily="18" charset="2"/>
              </a:rPr>
              <a:t>a</a:t>
            </a:r>
            <a:r>
              <a:rPr lang="en-US" altLang="zh-CN" sz="2200">
                <a:solidFill>
                  <a:srgbClr val="0000CC"/>
                </a:solidFill>
                <a:latin typeface="Tahoma" panose="020B0604030504040204" pitchFamily="34" charset="0"/>
              </a:rPr>
              <a:t>-phase</a:t>
            </a:r>
          </a:p>
        </p:txBody>
      </p:sp>
      <p:sp>
        <p:nvSpPr>
          <p:cNvPr id="1330227" name="Text Box 51"/>
          <p:cNvSpPr txBox="1">
            <a:spLocks noChangeArrowheads="1"/>
          </p:cNvSpPr>
          <p:nvPr/>
        </p:nvSpPr>
        <p:spPr bwMode="auto">
          <a:xfrm>
            <a:off x="3432175" y="4495800"/>
            <a:ext cx="19812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200">
                <a:solidFill>
                  <a:srgbClr val="0000CC"/>
                </a:solidFill>
                <a:latin typeface="Symbol" panose="05050102010706020507" pitchFamily="18" charset="2"/>
              </a:rPr>
              <a:t>b</a:t>
            </a:r>
            <a:r>
              <a:rPr lang="en-US" altLang="zh-CN" sz="2200">
                <a:solidFill>
                  <a:srgbClr val="0000CC"/>
                </a:solidFill>
                <a:latin typeface="Tahoma" panose="020B0604030504040204" pitchFamily="34" charset="0"/>
              </a:rPr>
              <a:t>-phase: w=2</a:t>
            </a:r>
          </a:p>
        </p:txBody>
      </p:sp>
      <p:sp>
        <p:nvSpPr>
          <p:cNvPr id="1330228" name="Text Box 52"/>
          <p:cNvSpPr txBox="1">
            <a:spLocks noChangeArrowheads="1"/>
          </p:cNvSpPr>
          <p:nvPr/>
        </p:nvSpPr>
        <p:spPr bwMode="auto">
          <a:xfrm>
            <a:off x="6327775" y="4495800"/>
            <a:ext cx="2133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200">
                <a:solidFill>
                  <a:srgbClr val="0000CC"/>
                </a:solidFill>
                <a:latin typeface="Symbol" panose="05050102010706020507" pitchFamily="18" charset="2"/>
              </a:rPr>
              <a:t>b</a:t>
            </a:r>
            <a:r>
              <a:rPr lang="en-US" altLang="zh-CN" sz="2200">
                <a:solidFill>
                  <a:srgbClr val="0000CC"/>
                </a:solidFill>
                <a:latin typeface="Tahoma" panose="020B0604030504040204" pitchFamily="34" charset="0"/>
              </a:rPr>
              <a:t>-phase: w=-2</a:t>
            </a:r>
          </a:p>
        </p:txBody>
      </p:sp>
      <p:sp>
        <p:nvSpPr>
          <p:cNvPr id="51" name="Text Box 62"/>
          <p:cNvSpPr txBox="1">
            <a:spLocks noChangeArrowheads="1"/>
          </p:cNvSpPr>
          <p:nvPr/>
        </p:nvSpPr>
        <p:spPr bwMode="auto">
          <a:xfrm>
            <a:off x="433388" y="5568950"/>
            <a:ext cx="835183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100" dirty="0">
                <a:solidFill>
                  <a:srgbClr val="0000CC"/>
                </a:solidFill>
                <a:latin typeface="Tahoma" panose="020B0604030504040204" pitchFamily="34" charset="0"/>
                <a:ea typeface="MS PGothic" panose="020B0600070205080204" pitchFamily="34" charset="-128"/>
              </a:rPr>
              <a:t>Time-reversal symmetry breaking and parity conserved </a:t>
            </a:r>
            <a:r>
              <a:rPr kumimoji="1" lang="en-US" altLang="zh-CN" sz="2100" dirty="0">
                <a:solidFill>
                  <a:srgbClr val="0000CC"/>
                </a:solidFill>
                <a:latin typeface="Tahoma" panose="020B0604030504040204" pitchFamily="34" charset="0"/>
                <a:ea typeface="MS PGothic" panose="020B0600070205080204" pitchFamily="34" charset="-128"/>
                <a:sym typeface="Wingdings" panose="05000000000000000000" pitchFamily="2" charset="2"/>
              </a:rPr>
              <a:t> new SO coupling beyond relativity</a:t>
            </a:r>
            <a:endParaRPr kumimoji="1" lang="en-US" altLang="zh-CN" sz="2100" dirty="0">
              <a:solidFill>
                <a:srgbClr val="0000CC"/>
              </a:solidFill>
              <a:latin typeface="Tahoma" panose="020B0604030504040204" pitchFamily="34" charset="0"/>
              <a:ea typeface="MS PGothic" panose="020B0600070205080204" pitchFamily="34" charset="-128"/>
            </a:endParaRPr>
          </a:p>
        </p:txBody>
      </p:sp>
    </p:spTree>
    <p:extLst>
      <p:ext uri="{BB962C8B-B14F-4D97-AF65-F5344CB8AC3E}">
        <p14:creationId xmlns:p14="http://schemas.microsoft.com/office/powerpoint/2010/main" val="2678930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7"/>
          <p:cNvSpPr>
            <a:spLocks noGrp="1"/>
          </p:cNvSpPr>
          <p:nvPr>
            <p:ph type="sldNum" sz="quarter" idx="12"/>
          </p:nvPr>
        </p:nvSpPr>
        <p:spPr/>
        <p:txBody>
          <a:bodyPr/>
          <a:lstStyle/>
          <a:p>
            <a:fld id="{D6ABF335-1404-4332-8DD8-B399A52FD6D9}" type="slidenum">
              <a:rPr lang="en-US" altLang="zh-CN">
                <a:solidFill>
                  <a:srgbClr val="000000"/>
                </a:solidFill>
              </a:rPr>
              <a:pPr/>
              <a:t>28</a:t>
            </a:fld>
            <a:endParaRPr lang="en-US" altLang="zh-CN">
              <a:solidFill>
                <a:srgbClr val="000000"/>
              </a:solidFill>
            </a:endParaRPr>
          </a:p>
        </p:txBody>
      </p:sp>
      <p:sp>
        <p:nvSpPr>
          <p:cNvPr id="1394690" name="AutoShape 2"/>
          <p:cNvSpPr>
            <a:spLocks noChangeArrowheads="1"/>
          </p:cNvSpPr>
          <p:nvPr/>
        </p:nvSpPr>
        <p:spPr bwMode="auto">
          <a:xfrm>
            <a:off x="533400" y="2457450"/>
            <a:ext cx="7924800" cy="914400"/>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94691" name="Text Box 3"/>
          <p:cNvSpPr txBox="1">
            <a:spLocks noChangeArrowheads="1"/>
          </p:cNvSpPr>
          <p:nvPr/>
        </p:nvSpPr>
        <p:spPr bwMode="auto">
          <a:xfrm>
            <a:off x="609600" y="2562225"/>
            <a:ext cx="769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a:solidFill>
                  <a:srgbClr val="0000CC"/>
                </a:solidFill>
                <a:latin typeface="Tahoma" panose="020B0604030504040204" pitchFamily="34" charset="0"/>
              </a:rPr>
              <a:t>Anisotropic overdamping: The mode is maximally overdamped for q along the x-axis, and underdamped along the y-axis (</a:t>
            </a:r>
            <a:r>
              <a:rPr lang="en-US" altLang="zh-CN" sz="2000" i="1">
                <a:solidFill>
                  <a:srgbClr val="0000CC"/>
                </a:solidFill>
                <a:latin typeface="Tahoma" panose="020B0604030504040204" pitchFamily="34" charset="0"/>
              </a:rPr>
              <a:t>l</a:t>
            </a:r>
            <a:r>
              <a:rPr lang="en-US" altLang="zh-CN" sz="2000">
                <a:solidFill>
                  <a:srgbClr val="0000CC"/>
                </a:solidFill>
                <a:latin typeface="Tahoma" panose="020B0604030504040204" pitchFamily="34" charset="0"/>
              </a:rPr>
              <a:t>=1).</a:t>
            </a:r>
          </a:p>
        </p:txBody>
      </p:sp>
      <p:sp>
        <p:nvSpPr>
          <p:cNvPr id="1394692" name="Rectangle 4"/>
          <p:cNvSpPr>
            <a:spLocks noGrp="1" noChangeArrowheads="1"/>
          </p:cNvSpPr>
          <p:nvPr>
            <p:ph type="title"/>
          </p:nvPr>
        </p:nvSpPr>
        <p:spPr>
          <a:xfrm>
            <a:off x="76200" y="304800"/>
            <a:ext cx="8915400" cy="609600"/>
          </a:xfrm>
        </p:spPr>
        <p:txBody>
          <a:bodyPr/>
          <a:lstStyle/>
          <a:p>
            <a:r>
              <a:rPr lang="en-US" altLang="zh-CN" sz="2400" u="sng">
                <a:solidFill>
                  <a:schemeClr val="tx1"/>
                </a:solidFill>
                <a:latin typeface="Tahoma" panose="020B0604030504040204" pitchFamily="34" charset="0"/>
                <a:ea typeface="宋体" panose="02010600030101010101" pitchFamily="2" charset="-122"/>
              </a:rPr>
              <a:t>The</a:t>
            </a:r>
            <a:r>
              <a:rPr lang="en-US" altLang="zh-CN" sz="2400" u="sng">
                <a:solidFill>
                  <a:schemeClr val="tx1"/>
                </a:solidFill>
                <a:latin typeface="Symbol" panose="05050102010706020507" pitchFamily="18" charset="2"/>
                <a:ea typeface="宋体" panose="02010600030101010101" pitchFamily="2" charset="-122"/>
              </a:rPr>
              <a:t> a</a:t>
            </a:r>
            <a:r>
              <a:rPr lang="en-US" altLang="zh-CN" sz="2400" u="sng">
                <a:solidFill>
                  <a:schemeClr val="tx1"/>
                </a:solidFill>
                <a:ea typeface="宋体" panose="02010600030101010101" pitchFamily="2" charset="-122"/>
              </a:rPr>
              <a:t>-phases: orbital &amp; spin channel Goldstone (GS) modes</a:t>
            </a:r>
            <a:r>
              <a:rPr lang="en-US" altLang="zh-CN" sz="2600" u="sng">
                <a:solidFill>
                  <a:schemeClr val="tx1"/>
                </a:solidFill>
                <a:ea typeface="宋体" panose="02010600030101010101" pitchFamily="2" charset="-122"/>
              </a:rPr>
              <a:t> </a:t>
            </a:r>
            <a:endParaRPr lang="zh-CN" altLang="en-US" sz="3200">
              <a:ea typeface="宋体" panose="02010600030101010101" pitchFamily="2" charset="-122"/>
            </a:endParaRPr>
          </a:p>
        </p:txBody>
      </p:sp>
      <p:sp>
        <p:nvSpPr>
          <p:cNvPr id="1394693" name="Text Box 5"/>
          <p:cNvSpPr txBox="1">
            <a:spLocks noChangeArrowheads="1"/>
          </p:cNvSpPr>
          <p:nvPr/>
        </p:nvSpPr>
        <p:spPr bwMode="auto">
          <a:xfrm>
            <a:off x="533400" y="1052513"/>
            <a:ext cx="789146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100">
                <a:solidFill>
                  <a:srgbClr val="0000CC"/>
                </a:solidFill>
                <a:latin typeface="Tahoma" panose="020B0604030504040204" pitchFamily="34" charset="0"/>
              </a:rPr>
              <a:t> Orbital channel GS mode: FS oscillations (intra-band transition).</a:t>
            </a:r>
          </a:p>
        </p:txBody>
      </p:sp>
      <p:graphicFrame>
        <p:nvGraphicFramePr>
          <p:cNvPr id="1394694" name="Object 6"/>
          <p:cNvGraphicFramePr>
            <a:graphicFrameLocks noChangeAspect="1"/>
          </p:cNvGraphicFramePr>
          <p:nvPr/>
        </p:nvGraphicFramePr>
        <p:xfrm>
          <a:off x="1997075" y="1579563"/>
          <a:ext cx="4316413" cy="782637"/>
        </p:xfrm>
        <a:graphic>
          <a:graphicData uri="http://schemas.openxmlformats.org/presentationml/2006/ole">
            <mc:AlternateContent xmlns:mc="http://schemas.openxmlformats.org/markup-compatibility/2006">
              <mc:Choice xmlns:v="urn:schemas-microsoft-com:vml" Requires="v">
                <p:oleObj name="Equation" r:id="rId3" imgW="2692080" imgH="469800" progId="Equation.3">
                  <p:embed/>
                </p:oleObj>
              </mc:Choice>
              <mc:Fallback>
                <p:oleObj name="Equation" r:id="rId3" imgW="2692080" imgH="46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7075" y="1579563"/>
                        <a:ext cx="4316413" cy="7826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nvGrpSpPr>
          <p:cNvPr id="1394715" name="Group 27"/>
          <p:cNvGrpSpPr>
            <a:grpSpLocks/>
          </p:cNvGrpSpPr>
          <p:nvPr/>
        </p:nvGrpSpPr>
        <p:grpSpPr bwMode="auto">
          <a:xfrm>
            <a:off x="5876925" y="3644900"/>
            <a:ext cx="3124200" cy="2590800"/>
            <a:chOff x="3600" y="2400"/>
            <a:chExt cx="1968" cy="1632"/>
          </a:xfrm>
        </p:grpSpPr>
        <p:graphicFrame>
          <p:nvGraphicFramePr>
            <p:cNvPr id="1394716" name="Object 28"/>
            <p:cNvGraphicFramePr>
              <a:graphicFrameLocks noChangeAspect="1"/>
            </p:cNvGraphicFramePr>
            <p:nvPr/>
          </p:nvGraphicFramePr>
          <p:xfrm>
            <a:off x="5078" y="2733"/>
            <a:ext cx="207" cy="249"/>
          </p:xfrm>
          <a:graphic>
            <a:graphicData uri="http://schemas.openxmlformats.org/presentationml/2006/ole">
              <mc:AlternateContent xmlns:mc="http://schemas.openxmlformats.org/markup-compatibility/2006">
                <mc:Choice xmlns:v="urn:schemas-microsoft-com:vml" Requires="v">
                  <p:oleObj name="Equation" r:id="rId5" imgW="126720" imgH="203040" progId="Equation.3">
                    <p:embed/>
                  </p:oleObj>
                </mc:Choice>
                <mc:Fallback>
                  <p:oleObj name="Equation" r:id="rId5" imgW="12672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8" y="2733"/>
                          <a:ext cx="207" cy="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94717" name="Object 29"/>
            <p:cNvGraphicFramePr>
              <a:graphicFrameLocks noChangeAspect="1"/>
            </p:cNvGraphicFramePr>
            <p:nvPr/>
          </p:nvGraphicFramePr>
          <p:xfrm>
            <a:off x="5299" y="3057"/>
            <a:ext cx="269" cy="305"/>
          </p:xfrm>
          <a:graphic>
            <a:graphicData uri="http://schemas.openxmlformats.org/presentationml/2006/ole">
              <mc:AlternateContent xmlns:mc="http://schemas.openxmlformats.org/markup-compatibility/2006">
                <mc:Choice xmlns:v="urn:schemas-microsoft-com:vml" Requires="v">
                  <p:oleObj name="Equation" r:id="rId7" imgW="164880" imgH="228600" progId="Equation.3">
                    <p:embed/>
                  </p:oleObj>
                </mc:Choice>
                <mc:Fallback>
                  <p:oleObj name="Equation" r:id="rId7" imgW="16488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9" y="3057"/>
                          <a:ext cx="269" cy="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94718" name="Oval 30"/>
            <p:cNvSpPr>
              <a:spLocks noChangeArrowheads="1"/>
            </p:cNvSpPr>
            <p:nvPr/>
          </p:nvSpPr>
          <p:spPr bwMode="auto">
            <a:xfrm>
              <a:off x="3600" y="2841"/>
              <a:ext cx="1215" cy="1191"/>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94719" name="Oval 31"/>
            <p:cNvSpPr>
              <a:spLocks noChangeArrowheads="1"/>
            </p:cNvSpPr>
            <p:nvPr/>
          </p:nvSpPr>
          <p:spPr bwMode="auto">
            <a:xfrm>
              <a:off x="4097" y="2841"/>
              <a:ext cx="1214" cy="1191"/>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94720" name="Line 32"/>
            <p:cNvSpPr>
              <a:spLocks noChangeShapeType="1"/>
            </p:cNvSpPr>
            <p:nvPr/>
          </p:nvSpPr>
          <p:spPr bwMode="auto">
            <a:xfrm>
              <a:off x="4464" y="3437"/>
              <a:ext cx="890" cy="9"/>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94721" name="Line 33"/>
            <p:cNvSpPr>
              <a:spLocks noChangeShapeType="1"/>
            </p:cNvSpPr>
            <p:nvPr/>
          </p:nvSpPr>
          <p:spPr bwMode="auto">
            <a:xfrm flipV="1">
              <a:off x="4456" y="2624"/>
              <a:ext cx="0" cy="81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1394722" name="Object 34"/>
            <p:cNvGraphicFramePr>
              <a:graphicFrameLocks noChangeAspect="1"/>
            </p:cNvGraphicFramePr>
            <p:nvPr/>
          </p:nvGraphicFramePr>
          <p:xfrm>
            <a:off x="4515" y="2400"/>
            <a:ext cx="291" cy="322"/>
          </p:xfrm>
          <a:graphic>
            <a:graphicData uri="http://schemas.openxmlformats.org/presentationml/2006/ole">
              <mc:AlternateContent xmlns:mc="http://schemas.openxmlformats.org/markup-compatibility/2006">
                <mc:Choice xmlns:v="urn:schemas-microsoft-com:vml" Requires="v">
                  <p:oleObj name="Equation" r:id="rId9" imgW="177480" imgH="241200" progId="Equation.3">
                    <p:embed/>
                  </p:oleObj>
                </mc:Choice>
                <mc:Fallback>
                  <p:oleObj name="Equation" r:id="rId9" imgW="17748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5" y="2400"/>
                          <a:ext cx="291" cy="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94723" name="Line 35"/>
            <p:cNvSpPr>
              <a:spLocks noChangeShapeType="1"/>
            </p:cNvSpPr>
            <p:nvPr/>
          </p:nvSpPr>
          <p:spPr bwMode="auto">
            <a:xfrm flipV="1">
              <a:off x="4456" y="2986"/>
              <a:ext cx="442" cy="4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1394724" name="Object 36"/>
            <p:cNvGraphicFramePr>
              <a:graphicFrameLocks noChangeAspect="1"/>
            </p:cNvGraphicFramePr>
            <p:nvPr/>
          </p:nvGraphicFramePr>
          <p:xfrm>
            <a:off x="4581" y="3165"/>
            <a:ext cx="270" cy="322"/>
          </p:xfrm>
          <a:graphic>
            <a:graphicData uri="http://schemas.openxmlformats.org/presentationml/2006/ole">
              <mc:AlternateContent xmlns:mc="http://schemas.openxmlformats.org/markup-compatibility/2006">
                <mc:Choice xmlns:v="urn:schemas-microsoft-com:vml" Requires="v">
                  <p:oleObj name="Equation" r:id="rId11" imgW="164880" imgH="241200" progId="Equation.3">
                    <p:embed/>
                  </p:oleObj>
                </mc:Choice>
                <mc:Fallback>
                  <p:oleObj name="Equation" r:id="rId11" imgW="164880" imgH="24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81" y="3165"/>
                          <a:ext cx="270" cy="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94725" name="Line 37"/>
            <p:cNvSpPr>
              <a:spLocks noChangeShapeType="1"/>
            </p:cNvSpPr>
            <p:nvPr/>
          </p:nvSpPr>
          <p:spPr bwMode="auto">
            <a:xfrm>
              <a:off x="3888" y="3216"/>
              <a:ext cx="0" cy="43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94726" name="Line 38"/>
            <p:cNvSpPr>
              <a:spLocks noChangeShapeType="1"/>
            </p:cNvSpPr>
            <p:nvPr/>
          </p:nvSpPr>
          <p:spPr bwMode="auto">
            <a:xfrm>
              <a:off x="5040" y="3216"/>
              <a:ext cx="0" cy="432"/>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grpSp>
        <p:nvGrpSpPr>
          <p:cNvPr id="1394748" name="Group 60"/>
          <p:cNvGrpSpPr>
            <a:grpSpLocks/>
          </p:cNvGrpSpPr>
          <p:nvPr/>
        </p:nvGrpSpPr>
        <p:grpSpPr bwMode="auto">
          <a:xfrm>
            <a:off x="539750" y="3638550"/>
            <a:ext cx="8458200" cy="2743200"/>
            <a:chOff x="336" y="2256"/>
            <a:chExt cx="5328" cy="1728"/>
          </a:xfrm>
        </p:grpSpPr>
        <p:sp>
          <p:nvSpPr>
            <p:cNvPr id="1394749" name="AutoShape 61"/>
            <p:cNvSpPr>
              <a:spLocks noChangeArrowheads="1"/>
            </p:cNvSpPr>
            <p:nvPr/>
          </p:nvSpPr>
          <p:spPr bwMode="auto">
            <a:xfrm>
              <a:off x="480" y="3504"/>
              <a:ext cx="3024" cy="480"/>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94750" name="Text Box 62"/>
            <p:cNvSpPr txBox="1">
              <a:spLocks noChangeArrowheads="1"/>
            </p:cNvSpPr>
            <p:nvPr/>
          </p:nvSpPr>
          <p:spPr bwMode="auto">
            <a:xfrm>
              <a:off x="336" y="2364"/>
              <a:ext cx="3882" cy="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100">
                  <a:solidFill>
                    <a:srgbClr val="0000CC"/>
                  </a:solidFill>
                  <a:latin typeface="Tahoma" panose="020B0604030504040204" pitchFamily="34" charset="0"/>
                </a:rPr>
                <a:t>  Spin channel GS mode: “spin dipole” precession (spin flip transition).</a:t>
              </a:r>
            </a:p>
          </p:txBody>
        </p:sp>
        <p:sp>
          <p:nvSpPr>
            <p:cNvPr id="1394751" name="Text Box 63"/>
            <p:cNvSpPr txBox="1">
              <a:spLocks noChangeArrowheads="1"/>
            </p:cNvSpPr>
            <p:nvPr/>
          </p:nvSpPr>
          <p:spPr bwMode="auto">
            <a:xfrm>
              <a:off x="528" y="3504"/>
              <a:ext cx="297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a:solidFill>
                    <a:srgbClr val="0000CC"/>
                  </a:solidFill>
                  <a:latin typeface="Tahoma" panose="020B0604030504040204" pitchFamily="34" charset="0"/>
                </a:rPr>
                <a:t>Nearly isotropic, underdamped and linear dispersions at small q. </a:t>
              </a:r>
            </a:p>
          </p:txBody>
        </p:sp>
        <p:graphicFrame>
          <p:nvGraphicFramePr>
            <p:cNvPr id="1394752" name="Object 64"/>
            <p:cNvGraphicFramePr>
              <a:graphicFrameLocks noChangeAspect="1"/>
            </p:cNvGraphicFramePr>
            <p:nvPr/>
          </p:nvGraphicFramePr>
          <p:xfrm>
            <a:off x="1248" y="2832"/>
            <a:ext cx="1296" cy="517"/>
          </p:xfrm>
          <a:graphic>
            <a:graphicData uri="http://schemas.openxmlformats.org/presentationml/2006/ole">
              <mc:AlternateContent xmlns:mc="http://schemas.openxmlformats.org/markup-compatibility/2006">
                <mc:Choice xmlns:v="urn:schemas-microsoft-com:vml" Requires="v">
                  <p:oleObj name="Equation" r:id="rId13" imgW="1143000" imgH="457200" progId="Equation.3">
                    <p:embed/>
                  </p:oleObj>
                </mc:Choice>
                <mc:Fallback>
                  <p:oleObj name="Equation" r:id="rId13" imgW="1143000" imgH="457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48" y="2832"/>
                          <a:ext cx="1296" cy="51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nvGrpSpPr>
            <p:cNvPr id="1394753" name="Group 65"/>
            <p:cNvGrpSpPr>
              <a:grpSpLocks/>
            </p:cNvGrpSpPr>
            <p:nvPr/>
          </p:nvGrpSpPr>
          <p:grpSpPr bwMode="auto">
            <a:xfrm>
              <a:off x="3696" y="2256"/>
              <a:ext cx="1968" cy="1632"/>
              <a:chOff x="3264" y="1392"/>
              <a:chExt cx="2208" cy="1872"/>
            </a:xfrm>
          </p:grpSpPr>
          <p:graphicFrame>
            <p:nvGraphicFramePr>
              <p:cNvPr id="1394754" name="Object 66"/>
              <p:cNvGraphicFramePr>
                <a:graphicFrameLocks noChangeAspect="1"/>
              </p:cNvGraphicFramePr>
              <p:nvPr/>
            </p:nvGraphicFramePr>
            <p:xfrm>
              <a:off x="4922" y="1774"/>
              <a:ext cx="233" cy="286"/>
            </p:xfrm>
            <a:graphic>
              <a:graphicData uri="http://schemas.openxmlformats.org/presentationml/2006/ole">
                <mc:AlternateContent xmlns:mc="http://schemas.openxmlformats.org/markup-compatibility/2006">
                  <mc:Choice xmlns:v="urn:schemas-microsoft-com:vml" Requires="v">
                    <p:oleObj name="Equation" r:id="rId15" imgW="126720" imgH="203040" progId="Equation.3">
                      <p:embed/>
                    </p:oleObj>
                  </mc:Choice>
                  <mc:Fallback>
                    <p:oleObj name="Equation" r:id="rId15" imgW="12672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2" y="1774"/>
                            <a:ext cx="233" cy="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94755" name="Object 67"/>
              <p:cNvGraphicFramePr>
                <a:graphicFrameLocks noChangeAspect="1"/>
              </p:cNvGraphicFramePr>
              <p:nvPr/>
            </p:nvGraphicFramePr>
            <p:xfrm>
              <a:off x="5170" y="2146"/>
              <a:ext cx="302" cy="350"/>
            </p:xfrm>
            <a:graphic>
              <a:graphicData uri="http://schemas.openxmlformats.org/presentationml/2006/ole">
                <mc:AlternateContent xmlns:mc="http://schemas.openxmlformats.org/markup-compatibility/2006">
                  <mc:Choice xmlns:v="urn:schemas-microsoft-com:vml" Requires="v">
                    <p:oleObj name="Equation" r:id="rId16" imgW="164880" imgH="228600" progId="Equation.3">
                      <p:embed/>
                    </p:oleObj>
                  </mc:Choice>
                  <mc:Fallback>
                    <p:oleObj name="Equation" r:id="rId16" imgW="16488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0" y="2146"/>
                            <a:ext cx="302"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94756" name="Oval 68"/>
              <p:cNvSpPr>
                <a:spLocks noChangeArrowheads="1"/>
              </p:cNvSpPr>
              <p:nvPr/>
            </p:nvSpPr>
            <p:spPr bwMode="auto">
              <a:xfrm>
                <a:off x="3264" y="1898"/>
                <a:ext cx="1363" cy="1366"/>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94757" name="Oval 69"/>
              <p:cNvSpPr>
                <a:spLocks noChangeArrowheads="1"/>
              </p:cNvSpPr>
              <p:nvPr/>
            </p:nvSpPr>
            <p:spPr bwMode="auto">
              <a:xfrm>
                <a:off x="3822" y="1898"/>
                <a:ext cx="1362" cy="1366"/>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94758" name="Line 70"/>
              <p:cNvSpPr>
                <a:spLocks noChangeShapeType="1"/>
              </p:cNvSpPr>
              <p:nvPr/>
            </p:nvSpPr>
            <p:spPr bwMode="auto">
              <a:xfrm>
                <a:off x="4233" y="2581"/>
                <a:ext cx="999" cy="11"/>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94759" name="Line 71"/>
              <p:cNvSpPr>
                <a:spLocks noChangeShapeType="1"/>
              </p:cNvSpPr>
              <p:nvPr/>
            </p:nvSpPr>
            <p:spPr bwMode="auto">
              <a:xfrm flipV="1">
                <a:off x="4224" y="1649"/>
                <a:ext cx="0" cy="93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1394760" name="Object 72"/>
              <p:cNvGraphicFramePr>
                <a:graphicFrameLocks noChangeAspect="1"/>
              </p:cNvGraphicFramePr>
              <p:nvPr/>
            </p:nvGraphicFramePr>
            <p:xfrm>
              <a:off x="4291" y="1392"/>
              <a:ext cx="326" cy="369"/>
            </p:xfrm>
            <a:graphic>
              <a:graphicData uri="http://schemas.openxmlformats.org/presentationml/2006/ole">
                <mc:AlternateContent xmlns:mc="http://schemas.openxmlformats.org/markup-compatibility/2006">
                  <mc:Choice xmlns:v="urn:schemas-microsoft-com:vml" Requires="v">
                    <p:oleObj name="Equation" r:id="rId17" imgW="177480" imgH="241200" progId="Equation.3">
                      <p:embed/>
                    </p:oleObj>
                  </mc:Choice>
                  <mc:Fallback>
                    <p:oleObj name="Equation" r:id="rId17" imgW="17748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91" y="1392"/>
                            <a:ext cx="326" cy="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94761" name="Line 73"/>
              <p:cNvSpPr>
                <a:spLocks noChangeShapeType="1"/>
              </p:cNvSpPr>
              <p:nvPr/>
            </p:nvSpPr>
            <p:spPr bwMode="auto">
              <a:xfrm flipV="1">
                <a:off x="4224" y="2064"/>
                <a:ext cx="496" cy="49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1394762" name="Object 74"/>
              <p:cNvGraphicFramePr>
                <a:graphicFrameLocks noChangeAspect="1"/>
              </p:cNvGraphicFramePr>
              <p:nvPr/>
            </p:nvGraphicFramePr>
            <p:xfrm>
              <a:off x="4365" y="2270"/>
              <a:ext cx="302" cy="369"/>
            </p:xfrm>
            <a:graphic>
              <a:graphicData uri="http://schemas.openxmlformats.org/presentationml/2006/ole">
                <mc:AlternateContent xmlns:mc="http://schemas.openxmlformats.org/markup-compatibility/2006">
                  <mc:Choice xmlns:v="urn:schemas-microsoft-com:vml" Requires="v">
                    <p:oleObj name="Equation" r:id="rId18" imgW="164880" imgH="241200" progId="Equation.3">
                      <p:embed/>
                    </p:oleObj>
                  </mc:Choice>
                  <mc:Fallback>
                    <p:oleObj name="Equation" r:id="rId18" imgW="164880" imgH="24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65" y="2270"/>
                            <a:ext cx="302" cy="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94763" name="Line 75"/>
              <p:cNvSpPr>
                <a:spLocks noChangeShapeType="1"/>
              </p:cNvSpPr>
              <p:nvPr/>
            </p:nvSpPr>
            <p:spPr bwMode="auto">
              <a:xfrm flipH="1">
                <a:off x="3360" y="2208"/>
                <a:ext cx="192" cy="528"/>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94764" name="Oval 76"/>
              <p:cNvSpPr>
                <a:spLocks noChangeArrowheads="1"/>
              </p:cNvSpPr>
              <p:nvPr/>
            </p:nvSpPr>
            <p:spPr bwMode="auto">
              <a:xfrm>
                <a:off x="3360" y="2688"/>
                <a:ext cx="432" cy="192"/>
              </a:xfrm>
              <a:prstGeom prst="ellipse">
                <a:avLst/>
              </a:prstGeom>
              <a:noFill/>
              <a:ln w="28575">
                <a:solidFill>
                  <a:schemeClr val="hlink"/>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94765" name="Line 77"/>
              <p:cNvSpPr>
                <a:spLocks noChangeShapeType="1"/>
              </p:cNvSpPr>
              <p:nvPr/>
            </p:nvSpPr>
            <p:spPr bwMode="auto">
              <a:xfrm>
                <a:off x="3552" y="2256"/>
                <a:ext cx="0" cy="52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94766" name="Line 78"/>
              <p:cNvSpPr>
                <a:spLocks noChangeShapeType="1"/>
              </p:cNvSpPr>
              <p:nvPr/>
            </p:nvSpPr>
            <p:spPr bwMode="auto">
              <a:xfrm rot="10800000" flipH="1">
                <a:off x="4896" y="2352"/>
                <a:ext cx="192" cy="528"/>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94767" name="Oval 79"/>
              <p:cNvSpPr>
                <a:spLocks noChangeArrowheads="1"/>
              </p:cNvSpPr>
              <p:nvPr/>
            </p:nvSpPr>
            <p:spPr bwMode="auto">
              <a:xfrm rot="-10800000">
                <a:off x="4656" y="2256"/>
                <a:ext cx="432" cy="192"/>
              </a:xfrm>
              <a:prstGeom prst="ellipse">
                <a:avLst/>
              </a:prstGeom>
              <a:noFill/>
              <a:ln w="28575">
                <a:solidFill>
                  <a:srgbClr val="339933"/>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94768" name="Line 80"/>
              <p:cNvSpPr>
                <a:spLocks noChangeShapeType="1"/>
              </p:cNvSpPr>
              <p:nvPr/>
            </p:nvSpPr>
            <p:spPr bwMode="auto">
              <a:xfrm rot="-10800000">
                <a:off x="4896" y="2352"/>
                <a:ext cx="0" cy="52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grpSp>
    </p:spTree>
    <p:extLst>
      <p:ext uri="{BB962C8B-B14F-4D97-AF65-F5344CB8AC3E}">
        <p14:creationId xmlns:p14="http://schemas.microsoft.com/office/powerpoint/2010/main" val="7250521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1394715"/>
                                        </p:tgtEl>
                                      </p:cBhvr>
                                    </p:animEffect>
                                    <p:set>
                                      <p:cBhvr>
                                        <p:cTn id="7" dur="1" fill="hold">
                                          <p:stCondLst>
                                            <p:cond delay="499"/>
                                          </p:stCondLst>
                                        </p:cTn>
                                        <p:tgtEl>
                                          <p:spTgt spid="139471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94748"/>
                                        </p:tgtEl>
                                        <p:attrNameLst>
                                          <p:attrName>style.visibility</p:attrName>
                                        </p:attrNameLst>
                                      </p:cBhvr>
                                      <p:to>
                                        <p:strVal val="visible"/>
                                      </p:to>
                                    </p:set>
                                    <p:animEffect transition="in" filter="box(in)">
                                      <p:cBhvr>
                                        <p:cTn id="12" dur="500"/>
                                        <p:tgtEl>
                                          <p:spTgt spid="1394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7" name="Rectangle 3"/>
          <p:cNvSpPr>
            <a:spLocks noGrp="1" noChangeArrowheads="1"/>
          </p:cNvSpPr>
          <p:nvPr>
            <p:ph type="title"/>
          </p:nvPr>
        </p:nvSpPr>
        <p:spPr>
          <a:xfrm>
            <a:off x="849351" y="204441"/>
            <a:ext cx="7620000" cy="533400"/>
          </a:xfrm>
        </p:spPr>
        <p:txBody>
          <a:bodyPr/>
          <a:lstStyle/>
          <a:p>
            <a:r>
              <a:rPr lang="en-US" altLang="zh-CN" sz="2800" u="sng" dirty="0">
                <a:solidFill>
                  <a:schemeClr val="tx1"/>
                </a:solidFill>
                <a:latin typeface="Tahoma" panose="020B0604030504040204" pitchFamily="34" charset="0"/>
                <a:ea typeface="宋体" panose="02010600030101010101" pitchFamily="2" charset="-122"/>
              </a:rPr>
              <a:t>The</a:t>
            </a:r>
            <a:r>
              <a:rPr lang="en-US" altLang="zh-CN" sz="2800" u="sng" dirty="0">
                <a:solidFill>
                  <a:schemeClr val="tx1"/>
                </a:solidFill>
                <a:latin typeface="Symbol" panose="05050102010706020507" pitchFamily="18" charset="2"/>
                <a:ea typeface="宋体" panose="02010600030101010101" pitchFamily="2" charset="-122"/>
              </a:rPr>
              <a:t> a</a:t>
            </a:r>
            <a:r>
              <a:rPr lang="en-US" altLang="zh-CN" sz="2800" u="sng" dirty="0">
                <a:solidFill>
                  <a:schemeClr val="tx1"/>
                </a:solidFill>
                <a:latin typeface="Tahoma" panose="020B0604030504040204" pitchFamily="34" charset="0"/>
                <a:ea typeface="宋体" panose="02010600030101010101" pitchFamily="2" charset="-122"/>
              </a:rPr>
              <a:t>-phases: neutron spectra</a:t>
            </a:r>
            <a:endParaRPr lang="zh-CN" altLang="en-US" sz="3200" dirty="0">
              <a:ea typeface="宋体" panose="02010600030101010101" pitchFamily="2" charset="-122"/>
            </a:endParaRPr>
          </a:p>
        </p:txBody>
      </p:sp>
      <p:grpSp>
        <p:nvGrpSpPr>
          <p:cNvPr id="1378319" name="Group 15"/>
          <p:cNvGrpSpPr>
            <a:grpSpLocks/>
          </p:cNvGrpSpPr>
          <p:nvPr/>
        </p:nvGrpSpPr>
        <p:grpSpPr bwMode="auto">
          <a:xfrm>
            <a:off x="856544" y="3941130"/>
            <a:ext cx="3419475" cy="1104900"/>
            <a:chOff x="3360" y="3096"/>
            <a:chExt cx="2154" cy="696"/>
          </a:xfrm>
        </p:grpSpPr>
        <p:sp>
          <p:nvSpPr>
            <p:cNvPr id="1378320" name="Freeform 16"/>
            <p:cNvSpPr>
              <a:spLocks/>
            </p:cNvSpPr>
            <p:nvPr/>
          </p:nvSpPr>
          <p:spPr bwMode="auto">
            <a:xfrm flipV="1">
              <a:off x="4249" y="3432"/>
              <a:ext cx="381" cy="192"/>
            </a:xfrm>
            <a:custGeom>
              <a:avLst/>
              <a:gdLst>
                <a:gd name="T0" fmla="*/ 0 w 912"/>
                <a:gd name="T1" fmla="*/ 0 h 192"/>
                <a:gd name="T2" fmla="*/ 96 w 912"/>
                <a:gd name="T3" fmla="*/ 192 h 192"/>
                <a:gd name="T4" fmla="*/ 240 w 912"/>
                <a:gd name="T5" fmla="*/ 0 h 192"/>
                <a:gd name="T6" fmla="*/ 384 w 912"/>
                <a:gd name="T7" fmla="*/ 192 h 192"/>
                <a:gd name="T8" fmla="*/ 528 w 912"/>
                <a:gd name="T9" fmla="*/ 0 h 192"/>
                <a:gd name="T10" fmla="*/ 672 w 912"/>
                <a:gd name="T11" fmla="*/ 192 h 192"/>
                <a:gd name="T12" fmla="*/ 816 w 912"/>
                <a:gd name="T13" fmla="*/ 0 h 192"/>
                <a:gd name="T14" fmla="*/ 912 w 912"/>
                <a:gd name="T15" fmla="*/ 192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2" h="192">
                  <a:moveTo>
                    <a:pt x="0" y="0"/>
                  </a:moveTo>
                  <a:cubicBezTo>
                    <a:pt x="28" y="96"/>
                    <a:pt x="56" y="192"/>
                    <a:pt x="96" y="192"/>
                  </a:cubicBezTo>
                  <a:cubicBezTo>
                    <a:pt x="136" y="192"/>
                    <a:pt x="192" y="0"/>
                    <a:pt x="240" y="0"/>
                  </a:cubicBezTo>
                  <a:cubicBezTo>
                    <a:pt x="288" y="0"/>
                    <a:pt x="336" y="192"/>
                    <a:pt x="384" y="192"/>
                  </a:cubicBezTo>
                  <a:cubicBezTo>
                    <a:pt x="432" y="192"/>
                    <a:pt x="480" y="0"/>
                    <a:pt x="528" y="0"/>
                  </a:cubicBezTo>
                  <a:cubicBezTo>
                    <a:pt x="576" y="0"/>
                    <a:pt x="624" y="192"/>
                    <a:pt x="672" y="192"/>
                  </a:cubicBezTo>
                  <a:cubicBezTo>
                    <a:pt x="720" y="192"/>
                    <a:pt x="776" y="0"/>
                    <a:pt x="816" y="0"/>
                  </a:cubicBezTo>
                  <a:cubicBezTo>
                    <a:pt x="856" y="0"/>
                    <a:pt x="884" y="96"/>
                    <a:pt x="912" y="19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nvGrpSpPr>
            <p:cNvPr id="1378321" name="Group 17"/>
            <p:cNvGrpSpPr>
              <a:grpSpLocks/>
            </p:cNvGrpSpPr>
            <p:nvPr/>
          </p:nvGrpSpPr>
          <p:grpSpPr bwMode="auto">
            <a:xfrm>
              <a:off x="3656" y="3336"/>
              <a:ext cx="593" cy="456"/>
              <a:chOff x="3600" y="3312"/>
              <a:chExt cx="1153" cy="672"/>
            </a:xfrm>
          </p:grpSpPr>
          <p:sp>
            <p:nvSpPr>
              <p:cNvPr id="1378322" name="Arc 18"/>
              <p:cNvSpPr>
                <a:spLocks/>
              </p:cNvSpPr>
              <p:nvPr/>
            </p:nvSpPr>
            <p:spPr bwMode="auto">
              <a:xfrm>
                <a:off x="3602" y="3312"/>
                <a:ext cx="1151" cy="336"/>
              </a:xfrm>
              <a:custGeom>
                <a:avLst/>
                <a:gdLst>
                  <a:gd name="G0" fmla="+- 21555 0 0"/>
                  <a:gd name="G1" fmla="+- 21600 0 0"/>
                  <a:gd name="G2" fmla="+- 21600 0 0"/>
                  <a:gd name="T0" fmla="*/ 0 w 43155"/>
                  <a:gd name="T1" fmla="*/ 20213 h 21600"/>
                  <a:gd name="T2" fmla="*/ 43155 w 43155"/>
                  <a:gd name="T3" fmla="*/ 21600 h 21600"/>
                  <a:gd name="T4" fmla="*/ 21555 w 43155"/>
                  <a:gd name="T5" fmla="*/ 21600 h 21600"/>
                </a:gdLst>
                <a:ahLst/>
                <a:cxnLst>
                  <a:cxn ang="0">
                    <a:pos x="T0" y="T1"/>
                  </a:cxn>
                  <a:cxn ang="0">
                    <a:pos x="T2" y="T3"/>
                  </a:cxn>
                  <a:cxn ang="0">
                    <a:pos x="T4" y="T5"/>
                  </a:cxn>
                </a:cxnLst>
                <a:rect l="0" t="0" r="r" b="b"/>
                <a:pathLst>
                  <a:path w="43155" h="21600" fill="none" extrusionOk="0">
                    <a:moveTo>
                      <a:pt x="-1" y="20212"/>
                    </a:moveTo>
                    <a:cubicBezTo>
                      <a:pt x="731" y="8845"/>
                      <a:pt x="10164" y="-1"/>
                      <a:pt x="21555" y="0"/>
                    </a:cubicBezTo>
                    <a:cubicBezTo>
                      <a:pt x="33484" y="0"/>
                      <a:pt x="43155" y="9670"/>
                      <a:pt x="43155" y="21600"/>
                    </a:cubicBezTo>
                  </a:path>
                  <a:path w="43155" h="21600" stroke="0" extrusionOk="0">
                    <a:moveTo>
                      <a:pt x="-1" y="20212"/>
                    </a:moveTo>
                    <a:cubicBezTo>
                      <a:pt x="731" y="8845"/>
                      <a:pt x="10164" y="-1"/>
                      <a:pt x="21555" y="0"/>
                    </a:cubicBezTo>
                    <a:cubicBezTo>
                      <a:pt x="33484" y="0"/>
                      <a:pt x="43155" y="9670"/>
                      <a:pt x="43155" y="21600"/>
                    </a:cubicBezTo>
                    <a:lnTo>
                      <a:pt x="21555" y="21600"/>
                    </a:lnTo>
                    <a:close/>
                  </a:path>
                </a:pathLst>
              </a:custGeom>
              <a:noFill/>
              <a:ln w="28575">
                <a:solidFill>
                  <a:srgbClr val="0000FF"/>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78323" name="Arc 19"/>
              <p:cNvSpPr>
                <a:spLocks/>
              </p:cNvSpPr>
              <p:nvPr/>
            </p:nvSpPr>
            <p:spPr bwMode="auto">
              <a:xfrm rot="-10800000">
                <a:off x="3600" y="3648"/>
                <a:ext cx="1151" cy="336"/>
              </a:xfrm>
              <a:custGeom>
                <a:avLst/>
                <a:gdLst>
                  <a:gd name="G0" fmla="+- 21555 0 0"/>
                  <a:gd name="G1" fmla="+- 21600 0 0"/>
                  <a:gd name="G2" fmla="+- 21600 0 0"/>
                  <a:gd name="T0" fmla="*/ 0 w 43155"/>
                  <a:gd name="T1" fmla="*/ 20213 h 21600"/>
                  <a:gd name="T2" fmla="*/ 43155 w 43155"/>
                  <a:gd name="T3" fmla="*/ 21600 h 21600"/>
                  <a:gd name="T4" fmla="*/ 21555 w 43155"/>
                  <a:gd name="T5" fmla="*/ 21600 h 21600"/>
                </a:gdLst>
                <a:ahLst/>
                <a:cxnLst>
                  <a:cxn ang="0">
                    <a:pos x="T0" y="T1"/>
                  </a:cxn>
                  <a:cxn ang="0">
                    <a:pos x="T2" y="T3"/>
                  </a:cxn>
                  <a:cxn ang="0">
                    <a:pos x="T4" y="T5"/>
                  </a:cxn>
                </a:cxnLst>
                <a:rect l="0" t="0" r="r" b="b"/>
                <a:pathLst>
                  <a:path w="43155" h="21600" fill="none" extrusionOk="0">
                    <a:moveTo>
                      <a:pt x="-1" y="20212"/>
                    </a:moveTo>
                    <a:cubicBezTo>
                      <a:pt x="731" y="8845"/>
                      <a:pt x="10164" y="-1"/>
                      <a:pt x="21555" y="0"/>
                    </a:cubicBezTo>
                    <a:cubicBezTo>
                      <a:pt x="33484" y="0"/>
                      <a:pt x="43155" y="9670"/>
                      <a:pt x="43155" y="21600"/>
                    </a:cubicBezTo>
                  </a:path>
                  <a:path w="43155" h="21600" stroke="0" extrusionOk="0">
                    <a:moveTo>
                      <a:pt x="-1" y="20212"/>
                    </a:moveTo>
                    <a:cubicBezTo>
                      <a:pt x="731" y="8845"/>
                      <a:pt x="10164" y="-1"/>
                      <a:pt x="21555" y="0"/>
                    </a:cubicBezTo>
                    <a:cubicBezTo>
                      <a:pt x="33484" y="0"/>
                      <a:pt x="43155" y="9670"/>
                      <a:pt x="43155" y="21600"/>
                    </a:cubicBezTo>
                    <a:lnTo>
                      <a:pt x="21555" y="21600"/>
                    </a:lnTo>
                    <a:close/>
                  </a:path>
                </a:pathLst>
              </a:custGeom>
              <a:noFill/>
              <a:ln w="28575">
                <a:solidFill>
                  <a:srgbClr val="0000FF"/>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pSp>
        <p:graphicFrame>
          <p:nvGraphicFramePr>
            <p:cNvPr id="1378324" name="Object 20"/>
            <p:cNvGraphicFramePr>
              <a:graphicFrameLocks noChangeAspect="1"/>
            </p:cNvGraphicFramePr>
            <p:nvPr/>
          </p:nvGraphicFramePr>
          <p:xfrm>
            <a:off x="3840" y="3096"/>
            <a:ext cx="607" cy="248"/>
          </p:xfrm>
          <a:graphic>
            <a:graphicData uri="http://schemas.openxmlformats.org/presentationml/2006/ole">
              <mc:AlternateContent xmlns:mc="http://schemas.openxmlformats.org/markup-compatibility/2006">
                <mc:Choice xmlns:v="urn:schemas-microsoft-com:vml" Requires="v">
                  <p:oleObj name="Equation" r:id="rId3" imgW="583920" imgH="228600" progId="Equation.3">
                    <p:embed/>
                  </p:oleObj>
                </mc:Choice>
                <mc:Fallback>
                  <p:oleObj name="Equation" r:id="rId3" imgW="58392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3096"/>
                          <a:ext cx="607" cy="24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1378325" name="Object 21"/>
            <p:cNvGraphicFramePr>
              <a:graphicFrameLocks noChangeAspect="1"/>
            </p:cNvGraphicFramePr>
            <p:nvPr/>
          </p:nvGraphicFramePr>
          <p:xfrm>
            <a:off x="5308" y="3384"/>
            <a:ext cx="206" cy="249"/>
          </p:xfrm>
          <a:graphic>
            <a:graphicData uri="http://schemas.openxmlformats.org/presentationml/2006/ole">
              <mc:AlternateContent xmlns:mc="http://schemas.openxmlformats.org/markup-compatibility/2006">
                <mc:Choice xmlns:v="urn:schemas-microsoft-com:vml" Requires="v">
                  <p:oleObj name="Equation" r:id="rId5" imgW="203040" imgH="215640" progId="Equation.3">
                    <p:embed/>
                  </p:oleObj>
                </mc:Choice>
                <mc:Fallback>
                  <p:oleObj name="Equation" r:id="rId5" imgW="20304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8" y="3384"/>
                          <a:ext cx="206" cy="24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nvGrpSpPr>
            <p:cNvPr id="1378326" name="Group 22"/>
            <p:cNvGrpSpPr>
              <a:grpSpLocks/>
            </p:cNvGrpSpPr>
            <p:nvPr/>
          </p:nvGrpSpPr>
          <p:grpSpPr bwMode="auto">
            <a:xfrm>
              <a:off x="4630" y="3336"/>
              <a:ext cx="593" cy="456"/>
              <a:chOff x="3600" y="3312"/>
              <a:chExt cx="1153" cy="672"/>
            </a:xfrm>
          </p:grpSpPr>
          <p:sp>
            <p:nvSpPr>
              <p:cNvPr id="1378327" name="Arc 23"/>
              <p:cNvSpPr>
                <a:spLocks/>
              </p:cNvSpPr>
              <p:nvPr/>
            </p:nvSpPr>
            <p:spPr bwMode="auto">
              <a:xfrm>
                <a:off x="3602" y="3312"/>
                <a:ext cx="1151" cy="336"/>
              </a:xfrm>
              <a:custGeom>
                <a:avLst/>
                <a:gdLst>
                  <a:gd name="G0" fmla="+- 21555 0 0"/>
                  <a:gd name="G1" fmla="+- 21600 0 0"/>
                  <a:gd name="G2" fmla="+- 21600 0 0"/>
                  <a:gd name="T0" fmla="*/ 0 w 43155"/>
                  <a:gd name="T1" fmla="*/ 20213 h 21600"/>
                  <a:gd name="T2" fmla="*/ 43155 w 43155"/>
                  <a:gd name="T3" fmla="*/ 21600 h 21600"/>
                  <a:gd name="T4" fmla="*/ 21555 w 43155"/>
                  <a:gd name="T5" fmla="*/ 21600 h 21600"/>
                </a:gdLst>
                <a:ahLst/>
                <a:cxnLst>
                  <a:cxn ang="0">
                    <a:pos x="T0" y="T1"/>
                  </a:cxn>
                  <a:cxn ang="0">
                    <a:pos x="T2" y="T3"/>
                  </a:cxn>
                  <a:cxn ang="0">
                    <a:pos x="T4" y="T5"/>
                  </a:cxn>
                </a:cxnLst>
                <a:rect l="0" t="0" r="r" b="b"/>
                <a:pathLst>
                  <a:path w="43155" h="21600" fill="none" extrusionOk="0">
                    <a:moveTo>
                      <a:pt x="-1" y="20212"/>
                    </a:moveTo>
                    <a:cubicBezTo>
                      <a:pt x="731" y="8845"/>
                      <a:pt x="10164" y="-1"/>
                      <a:pt x="21555" y="0"/>
                    </a:cubicBezTo>
                    <a:cubicBezTo>
                      <a:pt x="33484" y="0"/>
                      <a:pt x="43155" y="9670"/>
                      <a:pt x="43155" y="21600"/>
                    </a:cubicBezTo>
                  </a:path>
                  <a:path w="43155" h="21600" stroke="0" extrusionOk="0">
                    <a:moveTo>
                      <a:pt x="-1" y="20212"/>
                    </a:moveTo>
                    <a:cubicBezTo>
                      <a:pt x="731" y="8845"/>
                      <a:pt x="10164" y="-1"/>
                      <a:pt x="21555" y="0"/>
                    </a:cubicBezTo>
                    <a:cubicBezTo>
                      <a:pt x="33484" y="0"/>
                      <a:pt x="43155" y="9670"/>
                      <a:pt x="43155" y="21600"/>
                    </a:cubicBezTo>
                    <a:lnTo>
                      <a:pt x="21555" y="21600"/>
                    </a:lnTo>
                    <a:close/>
                  </a:path>
                </a:pathLst>
              </a:custGeom>
              <a:noFill/>
              <a:ln w="28575">
                <a:solidFill>
                  <a:srgbClr val="0000FF"/>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78328" name="Arc 24"/>
              <p:cNvSpPr>
                <a:spLocks/>
              </p:cNvSpPr>
              <p:nvPr/>
            </p:nvSpPr>
            <p:spPr bwMode="auto">
              <a:xfrm rot="-10800000">
                <a:off x="3600" y="3648"/>
                <a:ext cx="1151" cy="336"/>
              </a:xfrm>
              <a:custGeom>
                <a:avLst/>
                <a:gdLst>
                  <a:gd name="G0" fmla="+- 21555 0 0"/>
                  <a:gd name="G1" fmla="+- 21600 0 0"/>
                  <a:gd name="G2" fmla="+- 21600 0 0"/>
                  <a:gd name="T0" fmla="*/ 0 w 43155"/>
                  <a:gd name="T1" fmla="*/ 20213 h 21600"/>
                  <a:gd name="T2" fmla="*/ 43155 w 43155"/>
                  <a:gd name="T3" fmla="*/ 21600 h 21600"/>
                  <a:gd name="T4" fmla="*/ 21555 w 43155"/>
                  <a:gd name="T5" fmla="*/ 21600 h 21600"/>
                </a:gdLst>
                <a:ahLst/>
                <a:cxnLst>
                  <a:cxn ang="0">
                    <a:pos x="T0" y="T1"/>
                  </a:cxn>
                  <a:cxn ang="0">
                    <a:pos x="T2" y="T3"/>
                  </a:cxn>
                  <a:cxn ang="0">
                    <a:pos x="T4" y="T5"/>
                  </a:cxn>
                </a:cxnLst>
                <a:rect l="0" t="0" r="r" b="b"/>
                <a:pathLst>
                  <a:path w="43155" h="21600" fill="none" extrusionOk="0">
                    <a:moveTo>
                      <a:pt x="-1" y="20212"/>
                    </a:moveTo>
                    <a:cubicBezTo>
                      <a:pt x="731" y="8845"/>
                      <a:pt x="10164" y="-1"/>
                      <a:pt x="21555" y="0"/>
                    </a:cubicBezTo>
                    <a:cubicBezTo>
                      <a:pt x="33484" y="0"/>
                      <a:pt x="43155" y="9670"/>
                      <a:pt x="43155" y="21600"/>
                    </a:cubicBezTo>
                  </a:path>
                  <a:path w="43155" h="21600" stroke="0" extrusionOk="0">
                    <a:moveTo>
                      <a:pt x="-1" y="20212"/>
                    </a:moveTo>
                    <a:cubicBezTo>
                      <a:pt x="731" y="8845"/>
                      <a:pt x="10164" y="-1"/>
                      <a:pt x="21555" y="0"/>
                    </a:cubicBezTo>
                    <a:cubicBezTo>
                      <a:pt x="33484" y="0"/>
                      <a:pt x="43155" y="9670"/>
                      <a:pt x="43155" y="21600"/>
                    </a:cubicBezTo>
                    <a:lnTo>
                      <a:pt x="21555" y="21600"/>
                    </a:lnTo>
                    <a:close/>
                  </a:path>
                </a:pathLst>
              </a:custGeom>
              <a:noFill/>
              <a:ln w="28575">
                <a:solidFill>
                  <a:srgbClr val="0000FF"/>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pSp>
        <p:graphicFrame>
          <p:nvGraphicFramePr>
            <p:cNvPr id="1378329" name="Object 25"/>
            <p:cNvGraphicFramePr>
              <a:graphicFrameLocks noChangeAspect="1"/>
            </p:cNvGraphicFramePr>
            <p:nvPr/>
          </p:nvGraphicFramePr>
          <p:xfrm>
            <a:off x="4579" y="3096"/>
            <a:ext cx="653" cy="248"/>
          </p:xfrm>
          <a:graphic>
            <a:graphicData uri="http://schemas.openxmlformats.org/presentationml/2006/ole">
              <mc:AlternateContent xmlns:mc="http://schemas.openxmlformats.org/markup-compatibility/2006">
                <mc:Choice xmlns:v="urn:schemas-microsoft-com:vml" Requires="v">
                  <p:oleObj name="Equation" r:id="rId7" imgW="583920" imgH="228600" progId="Equation.3">
                    <p:embed/>
                  </p:oleObj>
                </mc:Choice>
                <mc:Fallback>
                  <p:oleObj name="Equation" r:id="rId7" imgW="58392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9" y="3096"/>
                          <a:ext cx="653" cy="24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1378330" name="Object 26"/>
            <p:cNvGraphicFramePr>
              <a:graphicFrameLocks noChangeAspect="1"/>
            </p:cNvGraphicFramePr>
            <p:nvPr/>
          </p:nvGraphicFramePr>
          <p:xfrm>
            <a:off x="3360" y="3384"/>
            <a:ext cx="206" cy="249"/>
          </p:xfrm>
          <a:graphic>
            <a:graphicData uri="http://schemas.openxmlformats.org/presentationml/2006/ole">
              <mc:AlternateContent xmlns:mc="http://schemas.openxmlformats.org/markup-compatibility/2006">
                <mc:Choice xmlns:v="urn:schemas-microsoft-com:vml" Requires="v">
                  <p:oleObj name="Equation" r:id="rId9" imgW="203040" imgH="215640" progId="Equation.3">
                    <p:embed/>
                  </p:oleObj>
                </mc:Choice>
                <mc:Fallback>
                  <p:oleObj name="Equation" r:id="rId9" imgW="20304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0" y="3384"/>
                          <a:ext cx="206" cy="24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sp>
        <p:nvSpPr>
          <p:cNvPr id="1378339" name="Text Box 35"/>
          <p:cNvSpPr txBox="1">
            <a:spLocks noChangeArrowheads="1"/>
          </p:cNvSpPr>
          <p:nvPr/>
        </p:nvSpPr>
        <p:spPr bwMode="auto">
          <a:xfrm>
            <a:off x="514390" y="859886"/>
            <a:ext cx="8038596" cy="44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buFontTx/>
              <a:buChar char="•"/>
            </a:pPr>
            <a:r>
              <a:rPr lang="en-US" altLang="zh-CN" sz="2200" i="1" dirty="0">
                <a:solidFill>
                  <a:srgbClr val="0000CC"/>
                </a:solidFill>
                <a:latin typeface="Tahoma" panose="020B0604030504040204" pitchFamily="34" charset="0"/>
              </a:rPr>
              <a:t> </a:t>
            </a:r>
            <a:r>
              <a:rPr lang="en-US" altLang="zh-CN" sz="2200" dirty="0">
                <a:solidFill>
                  <a:srgbClr val="0000CC"/>
                </a:solidFill>
                <a:latin typeface="Tahoma" panose="020B0604030504040204" pitchFamily="34" charset="0"/>
              </a:rPr>
              <a:t>No </a:t>
            </a:r>
            <a:r>
              <a:rPr lang="en-US" altLang="zh-CN" sz="2200" i="1" dirty="0">
                <a:solidFill>
                  <a:srgbClr val="0000CC"/>
                </a:solidFill>
                <a:latin typeface="Tahoma" panose="020B0604030504040204" pitchFamily="34" charset="0"/>
              </a:rPr>
              <a:t>elastic</a:t>
            </a:r>
            <a:r>
              <a:rPr lang="en-US" altLang="zh-CN" sz="2200" dirty="0">
                <a:solidFill>
                  <a:srgbClr val="0000CC"/>
                </a:solidFill>
                <a:latin typeface="Tahoma" panose="020B0604030504040204" pitchFamily="34" charset="0"/>
              </a:rPr>
              <a:t> Bragg peaks</a:t>
            </a:r>
            <a:r>
              <a:rPr lang="en-US" altLang="zh-CN" sz="2200" i="1" dirty="0">
                <a:solidFill>
                  <a:srgbClr val="0000CC"/>
                </a:solidFill>
                <a:latin typeface="Tahoma" panose="020B0604030504040204" pitchFamily="34" charset="0"/>
              </a:rPr>
              <a:t>. </a:t>
            </a:r>
            <a:endParaRPr lang="en-US" altLang="zh-CN" sz="2200" dirty="0">
              <a:solidFill>
                <a:srgbClr val="0000CC"/>
              </a:solidFill>
              <a:latin typeface="Tahoma" panose="020B0604030504040204" pitchFamily="34" charset="0"/>
            </a:endParaRPr>
          </a:p>
        </p:txBody>
      </p:sp>
      <p:grpSp>
        <p:nvGrpSpPr>
          <p:cNvPr id="1378350" name="Group 46"/>
          <p:cNvGrpSpPr>
            <a:grpSpLocks/>
          </p:cNvGrpSpPr>
          <p:nvPr/>
        </p:nvGrpSpPr>
        <p:grpSpPr bwMode="auto">
          <a:xfrm>
            <a:off x="5217508" y="2915547"/>
            <a:ext cx="3608779" cy="3024187"/>
            <a:chOff x="3107" y="958"/>
            <a:chExt cx="2449" cy="2041"/>
          </a:xfrm>
        </p:grpSpPr>
        <p:sp>
          <p:nvSpPr>
            <p:cNvPr id="1378351" name="AutoShape 47"/>
            <p:cNvSpPr>
              <a:spLocks noChangeArrowheads="1"/>
            </p:cNvSpPr>
            <p:nvPr/>
          </p:nvSpPr>
          <p:spPr bwMode="auto">
            <a:xfrm>
              <a:off x="3107" y="958"/>
              <a:ext cx="2449" cy="2041"/>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pSp>
          <p:nvGrpSpPr>
            <p:cNvPr id="1378352" name="Group 48"/>
            <p:cNvGrpSpPr>
              <a:grpSpLocks/>
            </p:cNvGrpSpPr>
            <p:nvPr/>
          </p:nvGrpSpPr>
          <p:grpSpPr bwMode="auto">
            <a:xfrm>
              <a:off x="3379" y="1094"/>
              <a:ext cx="1680" cy="1220"/>
              <a:chOff x="3504" y="2400"/>
              <a:chExt cx="1344" cy="1152"/>
            </a:xfrm>
          </p:grpSpPr>
          <p:sp>
            <p:nvSpPr>
              <p:cNvPr id="1378353" name="Line 49"/>
              <p:cNvSpPr>
                <a:spLocks noChangeShapeType="1"/>
              </p:cNvSpPr>
              <p:nvPr/>
            </p:nvSpPr>
            <p:spPr bwMode="auto">
              <a:xfrm>
                <a:off x="3504" y="3552"/>
                <a:ext cx="1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78354" name="Line 50"/>
              <p:cNvSpPr>
                <a:spLocks noChangeShapeType="1"/>
              </p:cNvSpPr>
              <p:nvPr/>
            </p:nvSpPr>
            <p:spPr bwMode="auto">
              <a:xfrm flipV="1">
                <a:off x="3504" y="2448"/>
                <a:ext cx="0" cy="11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1378355" name="Object 51"/>
              <p:cNvGraphicFramePr>
                <a:graphicFrameLocks noChangeAspect="1"/>
              </p:cNvGraphicFramePr>
              <p:nvPr/>
            </p:nvGraphicFramePr>
            <p:xfrm>
              <a:off x="4656" y="3360"/>
              <a:ext cx="192" cy="168"/>
            </p:xfrm>
            <a:graphic>
              <a:graphicData uri="http://schemas.openxmlformats.org/presentationml/2006/ole">
                <mc:AlternateContent xmlns:mc="http://schemas.openxmlformats.org/markup-compatibility/2006">
                  <mc:Choice xmlns:v="urn:schemas-microsoft-com:vml" Requires="v">
                    <p:oleObj name="Equation" r:id="rId11" imgW="152280" imgH="139680" progId="Equation.3">
                      <p:embed/>
                    </p:oleObj>
                  </mc:Choice>
                  <mc:Fallback>
                    <p:oleObj name="Equation" r:id="rId11" imgW="152280" imgH="1396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6" y="3360"/>
                            <a:ext cx="192" cy="16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378356" name="Freeform 52"/>
              <p:cNvSpPr>
                <a:spLocks/>
              </p:cNvSpPr>
              <p:nvPr/>
            </p:nvSpPr>
            <p:spPr bwMode="auto">
              <a:xfrm>
                <a:off x="3888" y="2736"/>
                <a:ext cx="288" cy="816"/>
              </a:xfrm>
              <a:custGeom>
                <a:avLst/>
                <a:gdLst>
                  <a:gd name="T0" fmla="*/ 0 w 576"/>
                  <a:gd name="T1" fmla="*/ 832 h 832"/>
                  <a:gd name="T2" fmla="*/ 96 w 576"/>
                  <a:gd name="T3" fmla="*/ 784 h 832"/>
                  <a:gd name="T4" fmla="*/ 192 w 576"/>
                  <a:gd name="T5" fmla="*/ 592 h 832"/>
                  <a:gd name="T6" fmla="*/ 240 w 576"/>
                  <a:gd name="T7" fmla="*/ 256 h 832"/>
                  <a:gd name="T8" fmla="*/ 288 w 576"/>
                  <a:gd name="T9" fmla="*/ 16 h 832"/>
                  <a:gd name="T10" fmla="*/ 336 w 576"/>
                  <a:gd name="T11" fmla="*/ 160 h 832"/>
                  <a:gd name="T12" fmla="*/ 384 w 576"/>
                  <a:gd name="T13" fmla="*/ 448 h 832"/>
                  <a:gd name="T14" fmla="*/ 432 w 576"/>
                  <a:gd name="T15" fmla="*/ 736 h 832"/>
                  <a:gd name="T16" fmla="*/ 576 w 576"/>
                  <a:gd name="T17" fmla="*/ 83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832">
                    <a:moveTo>
                      <a:pt x="0" y="832"/>
                    </a:moveTo>
                    <a:cubicBezTo>
                      <a:pt x="32" y="828"/>
                      <a:pt x="64" y="824"/>
                      <a:pt x="96" y="784"/>
                    </a:cubicBezTo>
                    <a:cubicBezTo>
                      <a:pt x="128" y="744"/>
                      <a:pt x="168" y="680"/>
                      <a:pt x="192" y="592"/>
                    </a:cubicBezTo>
                    <a:cubicBezTo>
                      <a:pt x="216" y="504"/>
                      <a:pt x="224" y="352"/>
                      <a:pt x="240" y="256"/>
                    </a:cubicBezTo>
                    <a:cubicBezTo>
                      <a:pt x="256" y="160"/>
                      <a:pt x="272" y="32"/>
                      <a:pt x="288" y="16"/>
                    </a:cubicBezTo>
                    <a:cubicBezTo>
                      <a:pt x="304" y="0"/>
                      <a:pt x="320" y="88"/>
                      <a:pt x="336" y="160"/>
                    </a:cubicBezTo>
                    <a:cubicBezTo>
                      <a:pt x="352" y="232"/>
                      <a:pt x="368" y="352"/>
                      <a:pt x="384" y="448"/>
                    </a:cubicBezTo>
                    <a:cubicBezTo>
                      <a:pt x="400" y="544"/>
                      <a:pt x="400" y="672"/>
                      <a:pt x="432" y="736"/>
                    </a:cubicBezTo>
                    <a:cubicBezTo>
                      <a:pt x="464" y="800"/>
                      <a:pt x="520" y="816"/>
                      <a:pt x="576" y="832"/>
                    </a:cubicBezTo>
                  </a:path>
                </a:pathLst>
              </a:custGeom>
              <a:noFill/>
              <a:ln w="349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1378357" name="Object 53"/>
              <p:cNvGraphicFramePr>
                <a:graphicFrameLocks noChangeAspect="1"/>
              </p:cNvGraphicFramePr>
              <p:nvPr/>
            </p:nvGraphicFramePr>
            <p:xfrm>
              <a:off x="3548" y="2400"/>
              <a:ext cx="964" cy="283"/>
            </p:xfrm>
            <a:graphic>
              <a:graphicData uri="http://schemas.openxmlformats.org/presentationml/2006/ole">
                <mc:AlternateContent xmlns:mc="http://schemas.openxmlformats.org/markup-compatibility/2006">
                  <mc:Choice xmlns:v="urn:schemas-microsoft-com:vml" Requires="v">
                    <p:oleObj name="Equation" r:id="rId13" imgW="825480" imgH="253800" progId="Equation.3">
                      <p:embed/>
                    </p:oleObj>
                  </mc:Choice>
                  <mc:Fallback>
                    <p:oleObj name="Equation" r:id="rId13" imgW="825480" imgH="253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48" y="2400"/>
                            <a:ext cx="964" cy="28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1378358" name="Object 54"/>
              <p:cNvGraphicFramePr>
                <a:graphicFrameLocks noChangeAspect="1"/>
              </p:cNvGraphicFramePr>
              <p:nvPr/>
            </p:nvGraphicFramePr>
            <p:xfrm>
              <a:off x="3648" y="3216"/>
              <a:ext cx="238" cy="283"/>
            </p:xfrm>
            <a:graphic>
              <a:graphicData uri="http://schemas.openxmlformats.org/presentationml/2006/ole">
                <mc:AlternateContent xmlns:mc="http://schemas.openxmlformats.org/markup-compatibility/2006">
                  <mc:Choice xmlns:v="urn:schemas-microsoft-com:vml" Requires="v">
                    <p:oleObj name="Equation" r:id="rId15" imgW="203040" imgH="253800" progId="Equation.3">
                      <p:embed/>
                    </p:oleObj>
                  </mc:Choice>
                  <mc:Fallback>
                    <p:oleObj name="Equation" r:id="rId15" imgW="203040" imgH="2538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48" y="3216"/>
                            <a:ext cx="238" cy="28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graphicFrame>
          <p:nvGraphicFramePr>
            <p:cNvPr id="1378359" name="Object 55"/>
            <p:cNvGraphicFramePr>
              <a:graphicFrameLocks noChangeAspect="1"/>
            </p:cNvGraphicFramePr>
            <p:nvPr/>
          </p:nvGraphicFramePr>
          <p:xfrm>
            <a:off x="3198" y="2591"/>
            <a:ext cx="2313" cy="283"/>
          </p:xfrm>
          <a:graphic>
            <a:graphicData uri="http://schemas.openxmlformats.org/presentationml/2006/ole">
              <mc:AlternateContent xmlns:mc="http://schemas.openxmlformats.org/markup-compatibility/2006">
                <mc:Choice xmlns:v="urn:schemas-microsoft-com:vml" Requires="v">
                  <p:oleObj name="Equation" r:id="rId17" imgW="1981080" imgH="253800" progId="Equation.3">
                    <p:embed/>
                  </p:oleObj>
                </mc:Choice>
                <mc:Fallback>
                  <p:oleObj name="Equation" r:id="rId17" imgW="1981080" imgH="2538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98" y="2591"/>
                          <a:ext cx="2313" cy="28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mc:AlternateContent xmlns:mc="http://schemas.openxmlformats.org/markup-compatibility/2006" xmlns:a14="http://schemas.microsoft.com/office/drawing/2010/main">
        <mc:Choice Requires="a14">
          <p:sp>
            <p:nvSpPr>
              <p:cNvPr id="36" name="Text Box 35"/>
              <p:cNvSpPr txBox="1">
                <a:spLocks noChangeArrowheads="1"/>
              </p:cNvSpPr>
              <p:nvPr/>
            </p:nvSpPr>
            <p:spPr bwMode="auto">
              <a:xfrm>
                <a:off x="412593" y="2618467"/>
                <a:ext cx="4693406" cy="9073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20000"/>
                  </a:spcBef>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𝐿</m:t>
                      </m:r>
                      <m:r>
                        <a:rPr lang="en-US" altLang="zh-CN" sz="2400" b="0" i="1" smtClean="0">
                          <a:solidFill>
                            <a:schemeClr val="tx1"/>
                          </a:solidFill>
                          <a:latin typeface="Cambria Math" panose="02040503050406030204" pitchFamily="18" charset="0"/>
                        </a:rPr>
                        <m:t>=</m:t>
                      </m:r>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m:t>
                          </m:r>
                          <m:acc>
                            <m:accPr>
                              <m:chr m:val="⃗"/>
                              <m:ctrlPr>
                                <a:rPr lang="en-US" altLang="zh-CN" sz="2400" b="0" i="1" smtClean="0">
                                  <a:solidFill>
                                    <a:schemeClr val="tx1"/>
                                  </a:solidFill>
                                  <a:latin typeface="Cambria Math" panose="02040503050406030204" pitchFamily="18" charset="0"/>
                                </a:rPr>
                              </m:ctrlPr>
                            </m:accPr>
                            <m:e>
                              <m:r>
                                <a:rPr lang="en-US" altLang="zh-CN" sz="2400" b="0" i="1" smtClean="0">
                                  <a:solidFill>
                                    <a:schemeClr val="tx1"/>
                                  </a:solidFill>
                                  <a:latin typeface="Cambria Math" panose="02040503050406030204" pitchFamily="18" charset="0"/>
                                </a:rPr>
                                <m:t>𝑛</m:t>
                              </m:r>
                            </m:e>
                          </m:acc>
                        </m:e>
                        <m:sub>
                          <m:r>
                            <a:rPr lang="en-US" altLang="zh-CN" sz="2400" b="0" i="1" smtClean="0">
                              <a:solidFill>
                                <a:schemeClr val="tx1"/>
                              </a:solidFill>
                              <a:latin typeface="Cambria Math" panose="02040503050406030204" pitchFamily="18" charset="0"/>
                            </a:rPr>
                            <m:t>1</m:t>
                          </m:r>
                        </m:sub>
                      </m:sSub>
                      <m:sSub>
                        <m:sSubPr>
                          <m:ctrlPr>
                            <a:rPr lang="en-US" altLang="zh-CN" sz="2400" b="0" i="1" smtClean="0">
                              <a:solidFill>
                                <a:schemeClr val="tx1"/>
                              </a:solidFill>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m:t>
                          </m:r>
                          <m:r>
                            <a:rPr lang="zh-CN" altLang="en-US" sz="2400" b="0" i="1" smtClean="0">
                              <a:solidFill>
                                <a:schemeClr val="tx1"/>
                              </a:solidFill>
                              <a:latin typeface="Cambria Math" panose="02040503050406030204" pitchFamily="18" charset="0"/>
                              <a:ea typeface="Cambria Math" panose="02040503050406030204" pitchFamily="18" charset="0"/>
                            </a:rPr>
                            <m:t>𝜕</m:t>
                          </m:r>
                        </m:e>
                        <m:sub>
                          <m:r>
                            <a:rPr lang="en-US" altLang="zh-CN" sz="2400" b="0" i="1" smtClean="0">
                              <a:solidFill>
                                <a:schemeClr val="tx1"/>
                              </a:solidFill>
                              <a:latin typeface="Cambria Math" panose="02040503050406030204" pitchFamily="18" charset="0"/>
                              <a:ea typeface="Cambria Math" panose="02040503050406030204" pitchFamily="18" charset="0"/>
                            </a:rPr>
                            <m:t>𝑡</m:t>
                          </m:r>
                        </m:sub>
                      </m:sSub>
                      <m:sSub>
                        <m:sSubPr>
                          <m:ctrlPr>
                            <a:rPr lang="en-US" altLang="zh-CN" sz="2400" i="1">
                              <a:solidFill>
                                <a:schemeClr val="tx1"/>
                              </a:solidFill>
                              <a:latin typeface="Cambria Math" panose="02040503050406030204" pitchFamily="18" charset="0"/>
                            </a:rPr>
                          </m:ctrlPr>
                        </m:sSubPr>
                        <m:e>
                          <m:acc>
                            <m:accPr>
                              <m:chr m:val="⃗"/>
                              <m:ctrlPr>
                                <a:rPr lang="en-US" altLang="zh-CN" sz="2400" i="1">
                                  <a:solidFill>
                                    <a:schemeClr val="tx1"/>
                                  </a:solidFill>
                                  <a:latin typeface="Cambria Math" panose="02040503050406030204" pitchFamily="18" charset="0"/>
                                </a:rPr>
                              </m:ctrlPr>
                            </m:accPr>
                            <m:e>
                              <m:r>
                                <a:rPr lang="en-US" altLang="zh-CN" sz="2400" i="1">
                                  <a:solidFill>
                                    <a:schemeClr val="tx1"/>
                                  </a:solidFill>
                                  <a:latin typeface="Cambria Math" panose="02040503050406030204" pitchFamily="18" charset="0"/>
                                </a:rPr>
                                <m:t>𝑛</m:t>
                              </m:r>
                            </m:e>
                          </m:acc>
                        </m:e>
                        <m:sub>
                          <m:r>
                            <a:rPr lang="en-US" altLang="zh-CN" sz="2400" i="1">
                              <a:solidFill>
                                <a:schemeClr val="tx1"/>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sSub>
                        <m:sSubPr>
                          <m:ctrlPr>
                            <a:rPr lang="en-US" altLang="zh-CN" sz="2400" i="1">
                              <a:solidFill>
                                <a:schemeClr val="tx1"/>
                              </a:solidFill>
                              <a:latin typeface="Cambria Math" panose="02040503050406030204" pitchFamily="18" charset="0"/>
                            </a:rPr>
                          </m:ctrlPr>
                        </m:sSubPr>
                        <m:e>
                          <m:acc>
                            <m:accPr>
                              <m:chr m:val="⃗"/>
                              <m:ctrlPr>
                                <a:rPr lang="en-US" altLang="zh-CN" sz="2400" i="1">
                                  <a:solidFill>
                                    <a:schemeClr val="tx1"/>
                                  </a:solidFill>
                                  <a:latin typeface="Cambria Math" panose="02040503050406030204" pitchFamily="18" charset="0"/>
                                </a:rPr>
                              </m:ctrlPr>
                            </m:accPr>
                            <m:e>
                              <m:r>
                                <a:rPr lang="en-US" altLang="zh-CN" sz="2400" i="1">
                                  <a:solidFill>
                                    <a:schemeClr val="tx1"/>
                                  </a:solidFill>
                                  <a:latin typeface="Cambria Math" panose="02040503050406030204" pitchFamily="18" charset="0"/>
                                </a:rPr>
                                <m:t>𝑛</m:t>
                              </m:r>
                            </m:e>
                          </m:acc>
                        </m:e>
                        <m:sub>
                          <m:r>
                            <a:rPr lang="en-US" altLang="zh-CN" sz="2400" b="0" i="1" smtClean="0">
                              <a:solidFill>
                                <a:schemeClr val="tx1"/>
                              </a:solidFill>
                              <a:latin typeface="Cambria Math" panose="02040503050406030204" pitchFamily="18" charset="0"/>
                            </a:rPr>
                            <m:t>2</m:t>
                          </m:r>
                        </m:sub>
                      </m:sSub>
                      <m:r>
                        <a:rPr lang="en-US" altLang="zh-CN" sz="2400" i="1">
                          <a:latin typeface="Cambria Math" panose="02040503050406030204" pitchFamily="18" charset="0"/>
                          <a:ea typeface="Cambria Math" panose="02040503050406030204" pitchFamily="18" charset="0"/>
                        </a:rPr>
                        <m:t>×</m:t>
                      </m:r>
                      <m:sSub>
                        <m:sSubPr>
                          <m:ctrlPr>
                            <a:rPr lang="en-US" altLang="zh-CN" sz="2400" i="1">
                              <a:solidFill>
                                <a:schemeClr val="tx1"/>
                              </a:solidFill>
                              <a:latin typeface="Cambria Math" panose="02040503050406030204" pitchFamily="18" charset="0"/>
                              <a:ea typeface="Cambria Math" panose="02040503050406030204" pitchFamily="18" charset="0"/>
                            </a:rPr>
                          </m:ctrlPr>
                        </m:sSubPr>
                        <m:e>
                          <m:r>
                            <a:rPr lang="zh-CN" altLang="en-US" sz="2400" i="1">
                              <a:solidFill>
                                <a:schemeClr val="tx1"/>
                              </a:solidFill>
                              <a:latin typeface="Cambria Math" panose="02040503050406030204" pitchFamily="18" charset="0"/>
                              <a:ea typeface="Cambria Math" panose="02040503050406030204" pitchFamily="18" charset="0"/>
                            </a:rPr>
                            <m:t>𝜕</m:t>
                          </m:r>
                        </m:e>
                        <m:sub>
                          <m:r>
                            <a:rPr lang="en-US" altLang="zh-CN" sz="2400" i="1">
                              <a:solidFill>
                                <a:schemeClr val="tx1"/>
                              </a:solidFill>
                              <a:latin typeface="Cambria Math" panose="02040503050406030204" pitchFamily="18" charset="0"/>
                              <a:ea typeface="Cambria Math" panose="02040503050406030204" pitchFamily="18" charset="0"/>
                            </a:rPr>
                            <m:t>𝑡</m:t>
                          </m:r>
                        </m:sub>
                      </m:sSub>
                      <m:sSub>
                        <m:sSubPr>
                          <m:ctrlPr>
                            <a:rPr lang="en-US" altLang="zh-CN" sz="2400" i="1">
                              <a:solidFill>
                                <a:schemeClr val="tx1"/>
                              </a:solidFill>
                              <a:latin typeface="Cambria Math" panose="02040503050406030204" pitchFamily="18" charset="0"/>
                            </a:rPr>
                          </m:ctrlPr>
                        </m:sSubPr>
                        <m:e>
                          <m:acc>
                            <m:accPr>
                              <m:chr m:val="⃗"/>
                              <m:ctrlPr>
                                <a:rPr lang="en-US" altLang="zh-CN" sz="2400" i="1">
                                  <a:solidFill>
                                    <a:schemeClr val="tx1"/>
                                  </a:solidFill>
                                  <a:latin typeface="Cambria Math" panose="02040503050406030204" pitchFamily="18" charset="0"/>
                                </a:rPr>
                              </m:ctrlPr>
                            </m:accPr>
                            <m:e>
                              <m:r>
                                <a:rPr lang="en-US" altLang="zh-CN" sz="2400" i="1">
                                  <a:solidFill>
                                    <a:schemeClr val="tx1"/>
                                  </a:solidFill>
                                  <a:latin typeface="Cambria Math" panose="02040503050406030204" pitchFamily="18" charset="0"/>
                                </a:rPr>
                                <m:t>𝑛</m:t>
                              </m:r>
                            </m:e>
                          </m:acc>
                        </m:e>
                        <m:sub>
                          <m:r>
                            <a:rPr lang="en-US" altLang="zh-CN" sz="2400" b="0" i="1" smtClean="0">
                              <a:solidFill>
                                <a:schemeClr val="tx1"/>
                              </a:solidFill>
                              <a:latin typeface="Cambria Math" panose="02040503050406030204" pitchFamily="18" charset="0"/>
                            </a:rPr>
                            <m:t>2</m:t>
                          </m:r>
                        </m:sub>
                      </m:sSub>
                      <m:r>
                        <a:rPr lang="en-US" altLang="zh-CN" sz="2400" b="0" i="1" smtClean="0">
                          <a:solidFill>
                            <a:schemeClr val="tx1"/>
                          </a:solidFill>
                          <a:latin typeface="Cambria Math" panose="02040503050406030204" pitchFamily="18" charset="0"/>
                        </a:rPr>
                        <m:t>)</m:t>
                      </m:r>
                      <m:r>
                        <a:rPr lang="en-US" altLang="zh-CN" sz="2400" b="0" i="1" smtClean="0">
                          <a:solidFill>
                            <a:schemeClr val="tx1"/>
                          </a:solidFill>
                          <a:latin typeface="Cambria Math" panose="02040503050406030204" pitchFamily="18" charset="0"/>
                          <a:ea typeface="Cambria Math" panose="02040503050406030204" pitchFamily="18" charset="0"/>
                        </a:rPr>
                        <m:t>∙</m:t>
                      </m:r>
                      <m:acc>
                        <m:accPr>
                          <m:chr m:val="⃗"/>
                          <m:ctrlPr>
                            <a:rPr lang="en-US" altLang="zh-CN" sz="2400" i="1">
                              <a:solidFill>
                                <a:schemeClr val="tx1"/>
                              </a:solidFill>
                              <a:latin typeface="Cambria Math" panose="02040503050406030204" pitchFamily="18" charset="0"/>
                              <a:ea typeface="Cambria Math" panose="02040503050406030204" pitchFamily="18" charset="0"/>
                            </a:rPr>
                          </m:ctrlPr>
                        </m:accPr>
                        <m:e>
                          <m:r>
                            <a:rPr lang="en-US" altLang="zh-CN" sz="2400" i="1">
                              <a:solidFill>
                                <a:schemeClr val="tx1"/>
                              </a:solidFill>
                              <a:latin typeface="Cambria Math" panose="02040503050406030204" pitchFamily="18" charset="0"/>
                              <a:ea typeface="Cambria Math" panose="02040503050406030204" pitchFamily="18" charset="0"/>
                            </a:rPr>
                            <m:t>𝑆</m:t>
                          </m:r>
                        </m:e>
                      </m:acc>
                      <m:r>
                        <a:rPr lang="en-US" altLang="zh-CN" sz="2400" b="0" i="1" smtClean="0">
                          <a:solidFill>
                            <a:schemeClr val="tx1"/>
                          </a:solidFill>
                          <a:latin typeface="Cambria Math" panose="02040503050406030204" pitchFamily="18" charset="0"/>
                          <a:ea typeface="Cambria Math" panose="02040503050406030204" pitchFamily="18" charset="0"/>
                        </a:rPr>
                        <m:t>→</m:t>
                      </m:r>
                      <m:acc>
                        <m:accPr>
                          <m:chr m:val="̅"/>
                          <m:ctrlPr>
                            <a:rPr lang="en-US" altLang="zh-CN" sz="2400" i="1" smtClean="0">
                              <a:latin typeface="Cambria Math" panose="02040503050406030204" pitchFamily="18" charset="0"/>
                            </a:rPr>
                          </m:ctrlPr>
                        </m:accPr>
                        <m:e>
                          <m:r>
                            <a:rPr lang="en-US" altLang="zh-CN" sz="2400" i="1">
                              <a:latin typeface="Cambria Math" panose="02040503050406030204" pitchFamily="18" charset="0"/>
                            </a:rPr>
                            <m:t>𝑛</m:t>
                          </m:r>
                        </m:e>
                      </m:acc>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 (</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𝑦</m:t>
                              </m:r>
                            </m:sub>
                          </m:sSub>
                          <m:r>
                            <a:rPr lang="zh-CN" altLang="en-US" sz="2400" i="1">
                              <a:latin typeface="Cambria Math" panose="02040503050406030204" pitchFamily="18" charset="0"/>
                              <a:ea typeface="Cambria Math" panose="02040503050406030204" pitchFamily="18" charset="0"/>
                            </a:rPr>
                            <m:t>𝜕</m:t>
                          </m:r>
                        </m:e>
                        <m:sub>
                          <m:r>
                            <a:rPr lang="en-US" altLang="zh-CN" sz="2400" i="1">
                              <a:latin typeface="Cambria Math" panose="02040503050406030204" pitchFamily="18" charset="0"/>
                              <a:ea typeface="Cambria Math" panose="02040503050406030204" pitchFamily="18" charset="0"/>
                            </a:rPr>
                            <m:t>𝑡</m:t>
                          </m:r>
                        </m:sub>
                      </m:sSub>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𝑛</m:t>
                          </m:r>
                        </m:e>
                        <m:sub>
                          <m:r>
                            <a:rPr lang="en-US" altLang="zh-CN" sz="2400" b="0" i="1" smtClean="0">
                              <a:latin typeface="Cambria Math" panose="02040503050406030204" pitchFamily="18" charset="0"/>
                            </a:rPr>
                            <m:t>1</m:t>
                          </m:r>
                          <m:r>
                            <a:rPr lang="en-US" altLang="zh-CN" sz="2400" i="1">
                              <a:latin typeface="Cambria Math" panose="02040503050406030204" pitchFamily="18" charset="0"/>
                            </a:rPr>
                            <m:t>𝑥</m:t>
                          </m:r>
                        </m:sub>
                      </m:sSub>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 −</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𝑥</m:t>
                              </m:r>
                            </m:sub>
                          </m:sSub>
                          <m:r>
                            <a:rPr lang="zh-CN" altLang="en-US" sz="2400" i="1">
                              <a:latin typeface="Cambria Math" panose="02040503050406030204" pitchFamily="18" charset="0"/>
                              <a:ea typeface="Cambria Math" panose="02040503050406030204" pitchFamily="18" charset="0"/>
                            </a:rPr>
                            <m:t>𝜕</m:t>
                          </m:r>
                        </m:e>
                        <m:sub>
                          <m:r>
                            <a:rPr lang="en-US" altLang="zh-CN" sz="2400" i="1">
                              <a:latin typeface="Cambria Math" panose="02040503050406030204" pitchFamily="18" charset="0"/>
                              <a:ea typeface="Cambria Math" panose="02040503050406030204" pitchFamily="18" charset="0"/>
                            </a:rPr>
                            <m:t>𝑡</m:t>
                          </m:r>
                        </m:sub>
                      </m:sSub>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𝑛</m:t>
                          </m:r>
                        </m:e>
                        <m:sub>
                          <m:r>
                            <a:rPr lang="en-US" altLang="zh-CN" sz="2400" b="0" i="1" smtClean="0">
                              <a:latin typeface="Cambria Math" panose="02040503050406030204" pitchFamily="18" charset="0"/>
                            </a:rPr>
                            <m:t>1</m:t>
                          </m:r>
                          <m:r>
                            <a:rPr lang="en-US" altLang="zh-CN" sz="2400" i="1">
                              <a:latin typeface="Cambria Math" panose="02040503050406030204" pitchFamily="18" charset="0"/>
                            </a:rPr>
                            <m:t>𝑦</m:t>
                          </m:r>
                        </m:sub>
                      </m:sSub>
                      <m:r>
                        <a:rPr lang="en-US" altLang="zh-CN" sz="2400" i="1">
                          <a:latin typeface="Cambria Math" panose="02040503050406030204" pitchFamily="18" charset="0"/>
                        </a:rPr>
                        <m:t>) </m:t>
                      </m:r>
                    </m:oMath>
                  </m:oMathPara>
                </a14:m>
                <a:endParaRPr lang="en-US" altLang="zh-CN" sz="2400" dirty="0">
                  <a:solidFill>
                    <a:schemeClr val="tx1"/>
                  </a:solidFill>
                  <a:latin typeface="Tahoma" panose="020B0604030504040204" pitchFamily="34" charset="0"/>
                </a:endParaRPr>
              </a:p>
            </p:txBody>
          </p:sp>
        </mc:Choice>
        <mc:Fallback xmlns="">
          <p:sp>
            <p:nvSpPr>
              <p:cNvPr id="36" name="Text Box 35"/>
              <p:cNvSpPr txBox="1">
                <a:spLocks noRot="1" noChangeAspect="1" noMove="1" noResize="1" noEditPoints="1" noAdjustHandles="1" noChangeArrowheads="1" noChangeShapeType="1" noTextEdit="1"/>
              </p:cNvSpPr>
              <p:nvPr/>
            </p:nvSpPr>
            <p:spPr bwMode="auto">
              <a:xfrm>
                <a:off x="412593" y="2618467"/>
                <a:ext cx="4693406" cy="907364"/>
              </a:xfrm>
              <a:prstGeom prst="rect">
                <a:avLst/>
              </a:prstGeom>
              <a:blipFill rotWithShape="0">
                <a:blip r:embed="rId20"/>
                <a:stretch>
                  <a:fillRect b="-67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Text Box 35"/>
              <p:cNvSpPr txBox="1">
                <a:spLocks noChangeArrowheads="1"/>
              </p:cNvSpPr>
              <p:nvPr/>
            </p:nvSpPr>
            <p:spPr bwMode="auto">
              <a:xfrm>
                <a:off x="521827" y="1514082"/>
                <a:ext cx="8038596" cy="78425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20000"/>
                  </a:spcBef>
                  <a:buFontTx/>
                  <a:buChar char="•"/>
                </a:pPr>
                <a:r>
                  <a:rPr lang="en-US" altLang="zh-CN" sz="2200" i="1" dirty="0">
                    <a:solidFill>
                      <a:srgbClr val="0000CC"/>
                    </a:solidFill>
                    <a:latin typeface="Tahoma" panose="020B0604030504040204" pitchFamily="34" charset="0"/>
                  </a:rPr>
                  <a:t> </a:t>
                </a:r>
                <a14:m>
                  <m:oMath xmlns:m="http://schemas.openxmlformats.org/officeDocument/2006/math">
                    <m:sSub>
                      <m:sSubPr>
                        <m:ctrlPr>
                          <a:rPr lang="en-US" altLang="zh-CN" sz="2200" i="1" smtClean="0">
                            <a:latin typeface="Cambria Math" panose="02040503050406030204" pitchFamily="18" charset="0"/>
                          </a:rPr>
                        </m:ctrlPr>
                      </m:sSubPr>
                      <m:e>
                        <m:acc>
                          <m:accPr>
                            <m:chr m:val="⃗"/>
                            <m:ctrlPr>
                              <a:rPr lang="en-US" altLang="zh-CN" sz="2200" i="1" smtClean="0">
                                <a:latin typeface="Cambria Math" panose="02040503050406030204" pitchFamily="18" charset="0"/>
                              </a:rPr>
                            </m:ctrlPr>
                          </m:accPr>
                          <m:e>
                            <m:r>
                              <a:rPr lang="en-US" altLang="zh-CN" sz="2200" i="1">
                                <a:latin typeface="Cambria Math" panose="02040503050406030204" pitchFamily="18" charset="0"/>
                              </a:rPr>
                              <m:t>𝑛</m:t>
                            </m:r>
                          </m:e>
                        </m:acc>
                      </m:e>
                      <m:sub>
                        <m:r>
                          <a:rPr lang="en-US" altLang="zh-CN" sz="2200" i="1">
                            <a:latin typeface="Cambria Math" panose="02040503050406030204" pitchFamily="18" charset="0"/>
                          </a:rPr>
                          <m:t>1</m:t>
                        </m:r>
                        <m:r>
                          <a:rPr lang="en-US" altLang="zh-CN" sz="2200" b="0" i="1" smtClean="0">
                            <a:latin typeface="Cambria Math" panose="02040503050406030204" pitchFamily="18" charset="0"/>
                          </a:rPr>
                          <m:t>,2</m:t>
                        </m:r>
                      </m:sub>
                    </m:sSub>
                  </m:oMath>
                </a14:m>
                <a:r>
                  <a:rPr lang="en-US" altLang="zh-CN" sz="2200" dirty="0">
                    <a:solidFill>
                      <a:srgbClr val="0000CC"/>
                    </a:solidFill>
                    <a:latin typeface="Tahoma" panose="020B0604030504040204" pitchFamily="34" charset="0"/>
                  </a:rPr>
                  <a:t> can couple with spin dynamically </a:t>
                </a:r>
                <a:r>
                  <a:rPr lang="en-US" altLang="zh-CN" sz="2200" b="1" dirty="0">
                    <a:solidFill>
                      <a:srgbClr val="0000CC"/>
                    </a:solidFill>
                    <a:latin typeface="Tahoma" panose="020B0604030504040204" pitchFamily="34" charset="0"/>
                  </a:rPr>
                  <a:t>at </a:t>
                </a:r>
                <a14:m>
                  <m:oMath xmlns:m="http://schemas.openxmlformats.org/officeDocument/2006/math">
                    <m:sSub>
                      <m:sSubPr>
                        <m:ctrlPr>
                          <a:rPr lang="en-US" altLang="zh-CN" sz="2200" b="1" i="1" smtClean="0">
                            <a:solidFill>
                              <a:srgbClr val="0000CC"/>
                            </a:solidFill>
                            <a:latin typeface="Cambria Math" panose="02040503050406030204" pitchFamily="18" charset="0"/>
                          </a:rPr>
                        </m:ctrlPr>
                      </m:sSubPr>
                      <m:e>
                        <m:r>
                          <a:rPr lang="en-US" altLang="zh-CN" sz="2200" b="1" i="1" smtClean="0">
                            <a:solidFill>
                              <a:srgbClr val="0000CC"/>
                            </a:solidFill>
                            <a:latin typeface="Cambria Math" panose="02040503050406030204" pitchFamily="18" charset="0"/>
                          </a:rPr>
                          <m:t>𝑻</m:t>
                        </m:r>
                        <m:r>
                          <a:rPr lang="en-US" altLang="zh-CN" sz="2200" b="1" i="1" smtClean="0">
                            <a:solidFill>
                              <a:srgbClr val="0000CC"/>
                            </a:solidFill>
                            <a:latin typeface="Cambria Math" panose="02040503050406030204" pitchFamily="18" charset="0"/>
                          </a:rPr>
                          <m:t>&lt;</m:t>
                        </m:r>
                        <m:r>
                          <a:rPr lang="en-US" altLang="zh-CN" sz="2200" b="1" i="1" smtClean="0">
                            <a:solidFill>
                              <a:srgbClr val="0000CC"/>
                            </a:solidFill>
                            <a:latin typeface="Cambria Math" panose="02040503050406030204" pitchFamily="18" charset="0"/>
                          </a:rPr>
                          <m:t>𝑻</m:t>
                        </m:r>
                      </m:e>
                      <m:sub>
                        <m:r>
                          <a:rPr lang="en-US" altLang="zh-CN" sz="2200" b="1" i="1" smtClean="0">
                            <a:solidFill>
                              <a:srgbClr val="0000CC"/>
                            </a:solidFill>
                            <a:latin typeface="Cambria Math" panose="02040503050406030204" pitchFamily="18" charset="0"/>
                          </a:rPr>
                          <m:t>𝒄</m:t>
                        </m:r>
                      </m:sub>
                    </m:sSub>
                  </m:oMath>
                </a14:m>
                <a:r>
                  <a:rPr lang="en-US" altLang="zh-CN" sz="2200" dirty="0">
                    <a:solidFill>
                      <a:srgbClr val="0000CC"/>
                    </a:solidFill>
                    <a:latin typeface="Tahoma" panose="020B0604030504040204" pitchFamily="34" charset="0"/>
                  </a:rPr>
                  <a:t> -- coupling between GS modes and spin-waves (spin-flip channel).</a:t>
                </a:r>
              </a:p>
            </p:txBody>
          </p:sp>
        </mc:Choice>
        <mc:Fallback xmlns="">
          <p:sp>
            <p:nvSpPr>
              <p:cNvPr id="38" name="Text Box 35"/>
              <p:cNvSpPr txBox="1">
                <a:spLocks noRot="1" noChangeAspect="1" noMove="1" noResize="1" noEditPoints="1" noAdjustHandles="1" noChangeArrowheads="1" noChangeShapeType="1" noTextEdit="1"/>
              </p:cNvSpPr>
              <p:nvPr/>
            </p:nvSpPr>
            <p:spPr bwMode="auto">
              <a:xfrm>
                <a:off x="521827" y="1514082"/>
                <a:ext cx="8038596" cy="784254"/>
              </a:xfrm>
              <a:prstGeom prst="rect">
                <a:avLst/>
              </a:prstGeom>
              <a:blipFill rotWithShape="0">
                <a:blip r:embed="rId21"/>
                <a:stretch>
                  <a:fillRect l="-1062" t="-6977" b="-1550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42" name="Text Box 6"/>
          <p:cNvSpPr txBox="1">
            <a:spLocks noChangeArrowheads="1"/>
          </p:cNvSpPr>
          <p:nvPr/>
        </p:nvSpPr>
        <p:spPr bwMode="auto">
          <a:xfrm>
            <a:off x="570144" y="5553164"/>
            <a:ext cx="439214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zh-CN" sz="2200" i="1" dirty="0">
                <a:solidFill>
                  <a:srgbClr val="0000CC"/>
                </a:solidFill>
                <a:latin typeface="Tahoma" panose="020B0604030504040204" pitchFamily="34" charset="0"/>
              </a:rPr>
              <a:t> In-elastic</a:t>
            </a:r>
            <a:r>
              <a:rPr lang="en-US" altLang="zh-CN" sz="2200" dirty="0">
                <a:solidFill>
                  <a:srgbClr val="0000CC"/>
                </a:solidFill>
                <a:latin typeface="Tahoma" panose="020B0604030504040204" pitchFamily="34" charset="0"/>
              </a:rPr>
              <a:t>: </a:t>
            </a:r>
            <a:r>
              <a:rPr lang="en-US" altLang="zh-CN" sz="2200" b="1" dirty="0">
                <a:solidFill>
                  <a:srgbClr val="0000CC"/>
                </a:solidFill>
                <a:latin typeface="Tahoma" panose="020B0604030504040204" pitchFamily="34" charset="0"/>
              </a:rPr>
              <a:t>resonance peaks</a:t>
            </a:r>
            <a:r>
              <a:rPr lang="en-US" altLang="zh-CN" sz="2200" dirty="0">
                <a:solidFill>
                  <a:srgbClr val="0000CC"/>
                </a:solidFill>
                <a:latin typeface="Tahoma" panose="020B0604030504040204" pitchFamily="34" charset="0"/>
              </a:rPr>
              <a:t> develop </a:t>
            </a:r>
            <a:r>
              <a:rPr lang="en-US" altLang="zh-CN" sz="2200" b="1" dirty="0">
                <a:solidFill>
                  <a:srgbClr val="0000CC"/>
                </a:solidFill>
                <a:latin typeface="Tahoma" panose="020B0604030504040204" pitchFamily="34" charset="0"/>
              </a:rPr>
              <a:t>at T&lt;</a:t>
            </a:r>
            <a:r>
              <a:rPr lang="en-US" altLang="zh-CN" sz="2200" b="1" dirty="0" err="1">
                <a:solidFill>
                  <a:srgbClr val="0000CC"/>
                </a:solidFill>
                <a:latin typeface="Tahoma" panose="020B0604030504040204" pitchFamily="34" charset="0"/>
              </a:rPr>
              <a:t>T</a:t>
            </a:r>
            <a:r>
              <a:rPr lang="en-US" altLang="zh-CN" sz="2200" b="1" baseline="-25000" dirty="0" err="1">
                <a:solidFill>
                  <a:srgbClr val="0000CC"/>
                </a:solidFill>
                <a:latin typeface="Tahoma" panose="020B0604030504040204" pitchFamily="34" charset="0"/>
              </a:rPr>
              <a:t>c</a:t>
            </a:r>
            <a:r>
              <a:rPr lang="en-US" altLang="zh-CN" sz="2200" dirty="0">
                <a:solidFill>
                  <a:srgbClr val="0000CC"/>
                </a:solidFill>
                <a:latin typeface="Tahoma" panose="020B0604030504040204" pitchFamily="34" charset="0"/>
              </a:rPr>
              <a:t>.</a:t>
            </a:r>
          </a:p>
        </p:txBody>
      </p:sp>
    </p:spTree>
    <p:extLst>
      <p:ext uri="{BB962C8B-B14F-4D97-AF65-F5344CB8AC3E}">
        <p14:creationId xmlns:p14="http://schemas.microsoft.com/office/powerpoint/2010/main" val="2492370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783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83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灯片编号占位符 5"/>
          <p:cNvSpPr>
            <a:spLocks noGrp="1"/>
          </p:cNvSpPr>
          <p:nvPr>
            <p:ph type="sldNum" sz="quarter" idx="12"/>
          </p:nvPr>
        </p:nvSpPr>
        <p:spPr/>
        <p:txBody>
          <a:bodyPr/>
          <a:lstStyle/>
          <a:p>
            <a:fld id="{5989C0D9-8D7F-4B8D-AFA6-46E0327032AE}" type="slidenum">
              <a:rPr lang="en-US" altLang="zh-CN">
                <a:solidFill>
                  <a:srgbClr val="000000"/>
                </a:solidFill>
              </a:rPr>
              <a:pPr/>
              <a:t>3</a:t>
            </a:fld>
            <a:endParaRPr lang="en-US" altLang="zh-CN">
              <a:solidFill>
                <a:srgbClr val="000000"/>
              </a:solidFill>
            </a:endParaRPr>
          </a:p>
        </p:txBody>
      </p:sp>
      <p:sp>
        <p:nvSpPr>
          <p:cNvPr id="1176599" name="AutoShape 23"/>
          <p:cNvSpPr>
            <a:spLocks noChangeArrowheads="1"/>
          </p:cNvSpPr>
          <p:nvPr/>
        </p:nvSpPr>
        <p:spPr bwMode="auto">
          <a:xfrm>
            <a:off x="863600" y="333375"/>
            <a:ext cx="7200900" cy="792163"/>
          </a:xfrm>
          <a:prstGeom prst="roundRect">
            <a:avLst>
              <a:gd name="adj" fmla="val 16667"/>
            </a:avLst>
          </a:prstGeom>
          <a:solidFill>
            <a:srgbClr val="99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zh-CN" sz="3200">
              <a:solidFill>
                <a:srgbClr val="0000CC"/>
              </a:solidFill>
              <a:latin typeface="Tahoma" panose="020B0604030504040204" pitchFamily="34" charset="0"/>
            </a:endParaRPr>
          </a:p>
        </p:txBody>
      </p:sp>
      <p:sp>
        <p:nvSpPr>
          <p:cNvPr id="1176579" name="Text Box 3"/>
          <p:cNvSpPr txBox="1">
            <a:spLocks noChangeArrowheads="1"/>
          </p:cNvSpPr>
          <p:nvPr/>
        </p:nvSpPr>
        <p:spPr bwMode="auto">
          <a:xfrm>
            <a:off x="1295400" y="476250"/>
            <a:ext cx="6461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800">
                <a:solidFill>
                  <a:srgbClr val="0000CC"/>
                </a:solidFill>
                <a:latin typeface="Tahoma" panose="020B0604030504040204" pitchFamily="34" charset="0"/>
              </a:rPr>
              <a:t>Introduction</a:t>
            </a:r>
          </a:p>
        </p:txBody>
      </p:sp>
      <p:grpSp>
        <p:nvGrpSpPr>
          <p:cNvPr id="1176598" name="Group 22"/>
          <p:cNvGrpSpPr>
            <a:grpSpLocks/>
          </p:cNvGrpSpPr>
          <p:nvPr/>
        </p:nvGrpSpPr>
        <p:grpSpPr bwMode="auto">
          <a:xfrm>
            <a:off x="5886450" y="5337175"/>
            <a:ext cx="2070100" cy="936625"/>
            <a:chOff x="544" y="3271"/>
            <a:chExt cx="1304" cy="590"/>
          </a:xfrm>
        </p:grpSpPr>
        <p:sp>
          <p:nvSpPr>
            <p:cNvPr id="1176584" name="Oval 8"/>
            <p:cNvSpPr>
              <a:spLocks noChangeArrowheads="1"/>
            </p:cNvSpPr>
            <p:nvPr/>
          </p:nvSpPr>
          <p:spPr bwMode="auto">
            <a:xfrm>
              <a:off x="544" y="3271"/>
              <a:ext cx="1304" cy="590"/>
            </a:xfrm>
            <a:prstGeom prst="ellipse">
              <a:avLst/>
            </a:prstGeom>
            <a:solidFill>
              <a:srgbClr val="CCFFFF"/>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176585" name="Text Box 9"/>
            <p:cNvSpPr txBox="1">
              <a:spLocks noChangeArrowheads="1"/>
            </p:cNvSpPr>
            <p:nvPr/>
          </p:nvSpPr>
          <p:spPr bwMode="auto">
            <a:xfrm>
              <a:off x="725" y="3339"/>
              <a:ext cx="96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dirty="0">
                  <a:solidFill>
                    <a:srgbClr val="000000"/>
                  </a:solidFill>
                  <a:latin typeface="Tahoma" panose="020B0604030504040204" pitchFamily="34" charset="0"/>
                </a:rPr>
                <a:t>spin-orbit coupling</a:t>
              </a:r>
            </a:p>
          </p:txBody>
        </p:sp>
      </p:grpSp>
      <p:sp>
        <p:nvSpPr>
          <p:cNvPr id="1176590" name="Line 14"/>
          <p:cNvSpPr>
            <a:spLocks noChangeShapeType="1"/>
          </p:cNvSpPr>
          <p:nvPr/>
        </p:nvSpPr>
        <p:spPr bwMode="auto">
          <a:xfrm>
            <a:off x="5973878" y="4765945"/>
            <a:ext cx="468313" cy="287337"/>
          </a:xfrm>
          <a:prstGeom prst="line">
            <a:avLst/>
          </a:prstGeom>
          <a:noFill/>
          <a:ln w="2857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176591" name="Line 15"/>
          <p:cNvSpPr>
            <a:spLocks noChangeShapeType="1"/>
          </p:cNvSpPr>
          <p:nvPr/>
        </p:nvSpPr>
        <p:spPr bwMode="auto">
          <a:xfrm flipV="1">
            <a:off x="2268538" y="4832350"/>
            <a:ext cx="431800" cy="319088"/>
          </a:xfrm>
          <a:prstGeom prst="line">
            <a:avLst/>
          </a:prstGeom>
          <a:noFill/>
          <a:ln w="2857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grpSp>
        <p:nvGrpSpPr>
          <p:cNvPr id="1176580" name="Group 4"/>
          <p:cNvGrpSpPr>
            <a:grpSpLocks/>
          </p:cNvGrpSpPr>
          <p:nvPr/>
        </p:nvGrpSpPr>
        <p:grpSpPr bwMode="auto">
          <a:xfrm>
            <a:off x="2951163" y="3535363"/>
            <a:ext cx="2773362" cy="1368425"/>
            <a:chOff x="227" y="1940"/>
            <a:chExt cx="1451" cy="628"/>
          </a:xfrm>
        </p:grpSpPr>
        <p:sp>
          <p:nvSpPr>
            <p:cNvPr id="1176581" name="Oval 5"/>
            <p:cNvSpPr>
              <a:spLocks noChangeArrowheads="1"/>
            </p:cNvSpPr>
            <p:nvPr/>
          </p:nvSpPr>
          <p:spPr bwMode="auto">
            <a:xfrm>
              <a:off x="249" y="1940"/>
              <a:ext cx="1429" cy="628"/>
            </a:xfrm>
            <a:prstGeom prst="ellipse">
              <a:avLst/>
            </a:prstGeom>
            <a:solidFill>
              <a:srgbClr val="FFCC00"/>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176582" name="Text Box 6"/>
            <p:cNvSpPr txBox="1">
              <a:spLocks noChangeArrowheads="1"/>
            </p:cNvSpPr>
            <p:nvPr/>
          </p:nvSpPr>
          <p:spPr bwMode="auto">
            <a:xfrm>
              <a:off x="227" y="2058"/>
              <a:ext cx="1451"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200" b="1">
                  <a:solidFill>
                    <a:srgbClr val="0000CC"/>
                  </a:solidFill>
                  <a:latin typeface="Tahoma" panose="020B0604030504040204" pitchFamily="34" charset="0"/>
                </a:rPr>
                <a:t>unconventional magnetism</a:t>
              </a:r>
            </a:p>
          </p:txBody>
        </p:sp>
      </p:grpSp>
      <p:grpSp>
        <p:nvGrpSpPr>
          <p:cNvPr id="1176595" name="Group 19"/>
          <p:cNvGrpSpPr>
            <a:grpSpLocks/>
          </p:cNvGrpSpPr>
          <p:nvPr/>
        </p:nvGrpSpPr>
        <p:grpSpPr bwMode="auto">
          <a:xfrm>
            <a:off x="2951163" y="1519238"/>
            <a:ext cx="2555875" cy="1079500"/>
            <a:chOff x="1882" y="2883"/>
            <a:chExt cx="1610" cy="680"/>
          </a:xfrm>
        </p:grpSpPr>
        <p:sp>
          <p:nvSpPr>
            <p:cNvPr id="1176588" name="Oval 12"/>
            <p:cNvSpPr>
              <a:spLocks noChangeArrowheads="1"/>
            </p:cNvSpPr>
            <p:nvPr/>
          </p:nvSpPr>
          <p:spPr bwMode="auto">
            <a:xfrm>
              <a:off x="1928" y="2883"/>
              <a:ext cx="1564" cy="680"/>
            </a:xfrm>
            <a:prstGeom prst="ellipse">
              <a:avLst/>
            </a:prstGeom>
            <a:solidFill>
              <a:srgbClr val="CCFFFF"/>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176589" name="Text Box 13"/>
            <p:cNvSpPr txBox="1">
              <a:spLocks noChangeArrowheads="1"/>
            </p:cNvSpPr>
            <p:nvPr/>
          </p:nvSpPr>
          <p:spPr bwMode="auto">
            <a:xfrm>
              <a:off x="1882" y="2985"/>
              <a:ext cx="161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a:solidFill>
                    <a:srgbClr val="000000"/>
                  </a:solidFill>
                  <a:latin typeface="Tahoma" panose="020B0604030504040204" pitchFamily="34" charset="0"/>
                </a:rPr>
                <a:t>unconventional superconductivity</a:t>
              </a:r>
            </a:p>
          </p:txBody>
        </p:sp>
      </p:grpSp>
      <p:sp>
        <p:nvSpPr>
          <p:cNvPr id="1176592" name="Line 16"/>
          <p:cNvSpPr>
            <a:spLocks noChangeShapeType="1"/>
          </p:cNvSpPr>
          <p:nvPr/>
        </p:nvSpPr>
        <p:spPr bwMode="auto">
          <a:xfrm flipV="1">
            <a:off x="4356100" y="2708275"/>
            <a:ext cx="0" cy="720725"/>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176597" name="Rectangle 21"/>
          <p:cNvSpPr>
            <a:spLocks noChangeArrowheads="1"/>
          </p:cNvSpPr>
          <p:nvPr/>
        </p:nvSpPr>
        <p:spPr bwMode="auto">
          <a:xfrm>
            <a:off x="2843213" y="1376363"/>
            <a:ext cx="2952750" cy="3636962"/>
          </a:xfrm>
          <a:prstGeom prst="rect">
            <a:avLst/>
          </a:prstGeom>
          <a:noFill/>
          <a:ln w="28575">
            <a:solidFill>
              <a:schemeClr val="tx1"/>
            </a:solidFill>
            <a:prstDash val="dash"/>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grpSp>
        <p:nvGrpSpPr>
          <p:cNvPr id="1176601" name="Group 25"/>
          <p:cNvGrpSpPr>
            <a:grpSpLocks/>
          </p:cNvGrpSpPr>
          <p:nvPr/>
        </p:nvGrpSpPr>
        <p:grpSpPr bwMode="auto">
          <a:xfrm>
            <a:off x="881063" y="5337176"/>
            <a:ext cx="2143125" cy="1020763"/>
            <a:chOff x="3719" y="3226"/>
            <a:chExt cx="1350" cy="643"/>
          </a:xfrm>
        </p:grpSpPr>
        <p:sp>
          <p:nvSpPr>
            <p:cNvPr id="1176586" name="Oval 10"/>
            <p:cNvSpPr>
              <a:spLocks noChangeArrowheads="1"/>
            </p:cNvSpPr>
            <p:nvPr/>
          </p:nvSpPr>
          <p:spPr bwMode="auto">
            <a:xfrm>
              <a:off x="3719" y="3226"/>
              <a:ext cx="1350" cy="635"/>
            </a:xfrm>
            <a:prstGeom prst="ellipse">
              <a:avLst/>
            </a:prstGeom>
            <a:solidFill>
              <a:srgbClr val="CCFFFF"/>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176600" name="Text Box 24"/>
            <p:cNvSpPr txBox="1">
              <a:spLocks noChangeArrowheads="1"/>
            </p:cNvSpPr>
            <p:nvPr/>
          </p:nvSpPr>
          <p:spPr bwMode="auto">
            <a:xfrm>
              <a:off x="3826" y="3229"/>
              <a:ext cx="1179"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dirty="0" err="1">
                  <a:solidFill>
                    <a:srgbClr val="000000"/>
                  </a:solidFill>
                  <a:latin typeface="Tahoma" panose="020B0604030504040204" pitchFamily="34" charset="0"/>
                </a:rPr>
                <a:t>nematic</a:t>
              </a:r>
              <a:r>
                <a:rPr lang="en-US" altLang="zh-CN" sz="2000" dirty="0">
                  <a:solidFill>
                    <a:srgbClr val="000000"/>
                  </a:solidFill>
                  <a:latin typeface="Tahoma" panose="020B0604030504040204" pitchFamily="34" charset="0"/>
                </a:rPr>
                <a:t> electron liquid</a:t>
              </a:r>
              <a:r>
                <a:rPr lang="en-US" altLang="zh-CN" sz="2000" dirty="0">
                  <a:solidFill>
                    <a:srgbClr val="0000CC"/>
                  </a:solidFill>
                  <a:latin typeface="Tahoma" panose="020B0604030504040204" pitchFamily="34" charset="0"/>
                </a:rPr>
                <a:t> </a:t>
              </a:r>
              <a:r>
                <a:rPr lang="en-US" altLang="zh-CN" sz="2000" dirty="0">
                  <a:latin typeface="Tahoma" panose="020B0604030504040204" pitchFamily="34" charset="0"/>
                </a:rPr>
                <a:t>with spin </a:t>
              </a:r>
            </a:p>
          </p:txBody>
        </p:sp>
      </p:grpSp>
      <p:sp>
        <p:nvSpPr>
          <p:cNvPr id="1176603" name="Text Box 27"/>
          <p:cNvSpPr txBox="1">
            <a:spLocks noChangeArrowheads="1"/>
          </p:cNvSpPr>
          <p:nvPr/>
        </p:nvSpPr>
        <p:spPr bwMode="auto">
          <a:xfrm>
            <a:off x="6202607" y="2425403"/>
            <a:ext cx="223361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200" dirty="0">
                <a:solidFill>
                  <a:srgbClr val="000000"/>
                </a:solidFill>
                <a:latin typeface="Tahoma" panose="020B0604030504040204" pitchFamily="34" charset="0"/>
              </a:rPr>
              <a:t>unconventional symmetries</a:t>
            </a:r>
            <a:r>
              <a:rPr lang="en-US" altLang="zh-CN" sz="2200" dirty="0">
                <a:solidFill>
                  <a:srgbClr val="0000CC"/>
                </a:solidFill>
                <a:latin typeface="Tahoma" panose="020B0604030504040204" pitchFamily="34" charset="0"/>
              </a:rPr>
              <a:t> </a:t>
            </a:r>
          </a:p>
        </p:txBody>
      </p:sp>
    </p:spTree>
    <p:extLst>
      <p:ext uri="{BB962C8B-B14F-4D97-AF65-F5344CB8AC3E}">
        <p14:creationId xmlns:p14="http://schemas.microsoft.com/office/powerpoint/2010/main" val="146757634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灯片编号占位符 7"/>
          <p:cNvSpPr>
            <a:spLocks noGrp="1"/>
          </p:cNvSpPr>
          <p:nvPr>
            <p:ph type="sldNum" sz="quarter" idx="12"/>
          </p:nvPr>
        </p:nvSpPr>
        <p:spPr/>
        <p:txBody>
          <a:bodyPr/>
          <a:lstStyle/>
          <a:p>
            <a:fld id="{0A45EB84-C799-4147-B72C-BFD4C5D236EB}" type="slidenum">
              <a:rPr lang="en-US" altLang="zh-CN">
                <a:solidFill>
                  <a:srgbClr val="000000"/>
                </a:solidFill>
              </a:rPr>
              <a:pPr/>
              <a:t>30</a:t>
            </a:fld>
            <a:endParaRPr lang="en-US" altLang="zh-CN">
              <a:solidFill>
                <a:srgbClr val="000000"/>
              </a:solidFill>
            </a:endParaRPr>
          </a:p>
        </p:txBody>
      </p:sp>
      <p:sp>
        <p:nvSpPr>
          <p:cNvPr id="1363970" name="Rectangle 2"/>
          <p:cNvSpPr>
            <a:spLocks noGrp="1" noChangeArrowheads="1"/>
          </p:cNvSpPr>
          <p:nvPr>
            <p:ph type="title"/>
          </p:nvPr>
        </p:nvSpPr>
        <p:spPr>
          <a:xfrm>
            <a:off x="457200" y="381000"/>
            <a:ext cx="7315200" cy="457200"/>
          </a:xfrm>
        </p:spPr>
        <p:txBody>
          <a:bodyPr/>
          <a:lstStyle/>
          <a:p>
            <a:r>
              <a:rPr lang="en-US" altLang="zh-CN" sz="2800" u="sng">
                <a:solidFill>
                  <a:schemeClr val="tx1"/>
                </a:solidFill>
                <a:latin typeface="Tahoma" panose="020B0604030504040204" pitchFamily="34" charset="0"/>
                <a:ea typeface="宋体" panose="02010600030101010101" pitchFamily="2" charset="-122"/>
              </a:rPr>
              <a:t>The</a:t>
            </a:r>
            <a:r>
              <a:rPr lang="en-US" altLang="zh-CN" sz="2800" u="sng">
                <a:solidFill>
                  <a:schemeClr val="tx1"/>
                </a:solidFill>
                <a:latin typeface="Symbol" panose="05050102010706020507" pitchFamily="18" charset="2"/>
                <a:ea typeface="宋体" panose="02010600030101010101" pitchFamily="2" charset="-122"/>
              </a:rPr>
              <a:t> b</a:t>
            </a:r>
            <a:r>
              <a:rPr lang="en-US" altLang="zh-CN" sz="2800" u="sng">
                <a:solidFill>
                  <a:schemeClr val="tx1"/>
                </a:solidFill>
                <a:ea typeface="宋体" panose="02010600030101010101" pitchFamily="2" charset="-122"/>
              </a:rPr>
              <a:t>-phases: GS modes</a:t>
            </a:r>
            <a:endParaRPr lang="zh-CN" altLang="en-US" sz="2800" u="sng">
              <a:solidFill>
                <a:schemeClr val="tx1"/>
              </a:solidFill>
              <a:ea typeface="宋体" panose="02010600030101010101" pitchFamily="2" charset="-122"/>
            </a:endParaRPr>
          </a:p>
        </p:txBody>
      </p:sp>
      <p:graphicFrame>
        <p:nvGraphicFramePr>
          <p:cNvPr id="1363971" name="Object 3"/>
          <p:cNvGraphicFramePr>
            <a:graphicFrameLocks noChangeAspect="1"/>
          </p:cNvGraphicFramePr>
          <p:nvPr/>
        </p:nvGraphicFramePr>
        <p:xfrm>
          <a:off x="1333500" y="1677988"/>
          <a:ext cx="2266950" cy="1246187"/>
        </p:xfrm>
        <a:graphic>
          <a:graphicData uri="http://schemas.openxmlformats.org/presentationml/2006/ole">
            <mc:AlternateContent xmlns:mc="http://schemas.openxmlformats.org/markup-compatibility/2006">
              <mc:Choice xmlns:v="urn:schemas-microsoft-com:vml" Requires="v">
                <p:oleObj name="Equation" r:id="rId3" imgW="1257120" imgH="685800" progId="Equation.3">
                  <p:embed/>
                </p:oleObj>
              </mc:Choice>
              <mc:Fallback>
                <p:oleObj name="Equation" r:id="rId3" imgW="1257120" imgH="685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1677988"/>
                        <a:ext cx="2266950" cy="12461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363972" name="Text Box 4"/>
          <p:cNvSpPr txBox="1">
            <a:spLocks noChangeArrowheads="1"/>
          </p:cNvSpPr>
          <p:nvPr/>
        </p:nvSpPr>
        <p:spPr bwMode="auto">
          <a:xfrm>
            <a:off x="457200" y="1066800"/>
            <a:ext cx="5257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200">
                <a:solidFill>
                  <a:srgbClr val="0000CC"/>
                </a:solidFill>
                <a:latin typeface="Tahoma" panose="020B0604030504040204" pitchFamily="34" charset="0"/>
              </a:rPr>
              <a:t> 3 branches of relative spin-orbit modes.</a:t>
            </a:r>
          </a:p>
        </p:txBody>
      </p:sp>
      <p:grpSp>
        <p:nvGrpSpPr>
          <p:cNvPr id="1363973" name="Group 5"/>
          <p:cNvGrpSpPr>
            <a:grpSpLocks/>
          </p:cNvGrpSpPr>
          <p:nvPr/>
        </p:nvGrpSpPr>
        <p:grpSpPr bwMode="auto">
          <a:xfrm>
            <a:off x="5105400" y="228600"/>
            <a:ext cx="3581400" cy="3352800"/>
            <a:chOff x="3264" y="336"/>
            <a:chExt cx="2400" cy="2256"/>
          </a:xfrm>
        </p:grpSpPr>
        <p:grpSp>
          <p:nvGrpSpPr>
            <p:cNvPr id="1363974" name="Group 6"/>
            <p:cNvGrpSpPr>
              <a:grpSpLocks/>
            </p:cNvGrpSpPr>
            <p:nvPr/>
          </p:nvGrpSpPr>
          <p:grpSpPr bwMode="auto">
            <a:xfrm>
              <a:off x="3696" y="912"/>
              <a:ext cx="1679" cy="1680"/>
              <a:chOff x="4151" y="2523"/>
              <a:chExt cx="1224" cy="1270"/>
            </a:xfrm>
          </p:grpSpPr>
          <p:sp>
            <p:nvSpPr>
              <p:cNvPr id="1363975" name="Oval 7"/>
              <p:cNvSpPr>
                <a:spLocks noChangeArrowheads="1"/>
              </p:cNvSpPr>
              <p:nvPr/>
            </p:nvSpPr>
            <p:spPr bwMode="auto">
              <a:xfrm>
                <a:off x="4151" y="2523"/>
                <a:ext cx="1224" cy="1270"/>
              </a:xfrm>
              <a:prstGeom prst="ellipse">
                <a:avLst/>
              </a:prstGeom>
              <a:noFill/>
              <a:ln w="28575"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63976" name="Oval 8"/>
              <p:cNvSpPr>
                <a:spLocks noChangeArrowheads="1"/>
              </p:cNvSpPr>
              <p:nvPr/>
            </p:nvSpPr>
            <p:spPr bwMode="auto">
              <a:xfrm>
                <a:off x="4423" y="2795"/>
                <a:ext cx="680" cy="726"/>
              </a:xfrm>
              <a:prstGeom prst="ellipse">
                <a:avLst/>
              </a:prstGeom>
              <a:noFill/>
              <a:ln w="28575"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pSp>
        <p:sp>
          <p:nvSpPr>
            <p:cNvPr id="1363977" name="Line 9"/>
            <p:cNvSpPr>
              <a:spLocks noChangeShapeType="1"/>
            </p:cNvSpPr>
            <p:nvPr/>
          </p:nvSpPr>
          <p:spPr bwMode="auto">
            <a:xfrm>
              <a:off x="4555" y="1733"/>
              <a:ext cx="82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nvGrpSpPr>
            <p:cNvPr id="1363978" name="Group 10"/>
            <p:cNvGrpSpPr>
              <a:grpSpLocks/>
            </p:cNvGrpSpPr>
            <p:nvPr/>
          </p:nvGrpSpPr>
          <p:grpSpPr bwMode="auto">
            <a:xfrm>
              <a:off x="3696" y="912"/>
              <a:ext cx="1587" cy="1680"/>
              <a:chOff x="3744" y="1920"/>
              <a:chExt cx="1723" cy="1847"/>
            </a:xfrm>
          </p:grpSpPr>
          <p:sp>
            <p:nvSpPr>
              <p:cNvPr id="1363979" name="Line 11"/>
              <p:cNvSpPr>
                <a:spLocks noChangeShapeType="1"/>
              </p:cNvSpPr>
              <p:nvPr/>
            </p:nvSpPr>
            <p:spPr bwMode="auto">
              <a:xfrm flipV="1">
                <a:off x="3845" y="2843"/>
                <a:ext cx="152" cy="154"/>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63980" name="Oval 12"/>
              <p:cNvSpPr>
                <a:spLocks noChangeArrowheads="1"/>
              </p:cNvSpPr>
              <p:nvPr/>
            </p:nvSpPr>
            <p:spPr bwMode="auto">
              <a:xfrm>
                <a:off x="3956" y="2136"/>
                <a:ext cx="1423" cy="1451"/>
              </a:xfrm>
              <a:prstGeom prst="ellipse">
                <a:avLst/>
              </a:prstGeom>
              <a:noFill/>
              <a:ln w="9525" algn="ctr">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63981" name="Line 13"/>
              <p:cNvSpPr>
                <a:spLocks noChangeShapeType="1"/>
              </p:cNvSpPr>
              <p:nvPr/>
            </p:nvSpPr>
            <p:spPr bwMode="auto">
              <a:xfrm flipH="1">
                <a:off x="3744" y="2823"/>
                <a:ext cx="93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63982" name="Line 14"/>
              <p:cNvSpPr>
                <a:spLocks noChangeShapeType="1"/>
              </p:cNvSpPr>
              <p:nvPr/>
            </p:nvSpPr>
            <p:spPr bwMode="auto">
              <a:xfrm flipV="1">
                <a:off x="5270" y="2693"/>
                <a:ext cx="197" cy="99"/>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63983" name="Line 15"/>
              <p:cNvSpPr>
                <a:spLocks noChangeShapeType="1"/>
              </p:cNvSpPr>
              <p:nvPr/>
            </p:nvSpPr>
            <p:spPr bwMode="auto">
              <a:xfrm flipV="1">
                <a:off x="4635" y="1920"/>
                <a:ext cx="0" cy="90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63984" name="Line 16"/>
              <p:cNvSpPr>
                <a:spLocks noChangeShapeType="1"/>
              </p:cNvSpPr>
              <p:nvPr/>
            </p:nvSpPr>
            <p:spPr bwMode="auto">
              <a:xfrm>
                <a:off x="4635" y="2823"/>
                <a:ext cx="0" cy="9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63985" name="Line 17"/>
              <p:cNvSpPr>
                <a:spLocks noChangeShapeType="1"/>
              </p:cNvSpPr>
              <p:nvPr/>
            </p:nvSpPr>
            <p:spPr bwMode="auto">
              <a:xfrm rot="5400000" flipH="1">
                <a:off x="4439" y="2088"/>
                <a:ext cx="231" cy="101"/>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63986" name="Line 18"/>
              <p:cNvSpPr>
                <a:spLocks noChangeShapeType="1"/>
              </p:cNvSpPr>
              <p:nvPr/>
            </p:nvSpPr>
            <p:spPr bwMode="auto">
              <a:xfrm rot="5400000" flipV="1">
                <a:off x="4578" y="3536"/>
                <a:ext cx="257" cy="101"/>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sp>
          <p:nvSpPr>
            <p:cNvPr id="1363987" name="Line 19"/>
            <p:cNvSpPr>
              <a:spLocks noChangeShapeType="1"/>
            </p:cNvSpPr>
            <p:nvPr/>
          </p:nvSpPr>
          <p:spPr bwMode="auto">
            <a:xfrm>
              <a:off x="4512" y="528"/>
              <a:ext cx="0" cy="1203"/>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63988" name="Line 20"/>
            <p:cNvSpPr>
              <a:spLocks noChangeShapeType="1"/>
            </p:cNvSpPr>
            <p:nvPr/>
          </p:nvSpPr>
          <p:spPr bwMode="auto">
            <a:xfrm>
              <a:off x="4512" y="1728"/>
              <a:ext cx="115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63989" name="Line 21"/>
            <p:cNvSpPr>
              <a:spLocks noChangeShapeType="1"/>
            </p:cNvSpPr>
            <p:nvPr/>
          </p:nvSpPr>
          <p:spPr bwMode="auto">
            <a:xfrm rot="445577" flipH="1">
              <a:off x="3645" y="1675"/>
              <a:ext cx="816" cy="81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1363990" name="Object 22"/>
            <p:cNvGraphicFramePr>
              <a:graphicFrameLocks noChangeAspect="1"/>
            </p:cNvGraphicFramePr>
            <p:nvPr/>
          </p:nvGraphicFramePr>
          <p:xfrm>
            <a:off x="5424" y="1296"/>
            <a:ext cx="200" cy="200"/>
          </p:xfrm>
          <a:graphic>
            <a:graphicData uri="http://schemas.openxmlformats.org/presentationml/2006/ole">
              <mc:AlternateContent xmlns:mc="http://schemas.openxmlformats.org/markup-compatibility/2006">
                <mc:Choice xmlns:v="urn:schemas-microsoft-com:vml" Requires="v">
                  <p:oleObj name="Equation" r:id="rId5" imgW="126720" imgH="139680" progId="Equation.3">
                    <p:embed/>
                  </p:oleObj>
                </mc:Choice>
                <mc:Fallback>
                  <p:oleObj name="Equation" r:id="rId5" imgW="12672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4" y="1296"/>
                          <a:ext cx="200" cy="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63991" name="Object 23"/>
            <p:cNvGraphicFramePr>
              <a:graphicFrameLocks noChangeAspect="1"/>
            </p:cNvGraphicFramePr>
            <p:nvPr/>
          </p:nvGraphicFramePr>
          <p:xfrm>
            <a:off x="4320" y="336"/>
            <a:ext cx="220" cy="237"/>
          </p:xfrm>
          <a:graphic>
            <a:graphicData uri="http://schemas.openxmlformats.org/presentationml/2006/ole">
              <mc:AlternateContent xmlns:mc="http://schemas.openxmlformats.org/markup-compatibility/2006">
                <mc:Choice xmlns:v="urn:schemas-microsoft-com:vml" Requires="v">
                  <p:oleObj name="Equation" r:id="rId7" imgW="139680" imgH="164880" progId="Equation.3">
                    <p:embed/>
                  </p:oleObj>
                </mc:Choice>
                <mc:Fallback>
                  <p:oleObj name="Equation" r:id="rId7" imgW="13968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0" y="336"/>
                          <a:ext cx="220" cy="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63992" name="Object 24"/>
            <p:cNvGraphicFramePr>
              <a:graphicFrameLocks noChangeAspect="1"/>
            </p:cNvGraphicFramePr>
            <p:nvPr/>
          </p:nvGraphicFramePr>
          <p:xfrm>
            <a:off x="3264" y="2256"/>
            <a:ext cx="201" cy="182"/>
          </p:xfrm>
          <a:graphic>
            <a:graphicData uri="http://schemas.openxmlformats.org/presentationml/2006/ole">
              <mc:AlternateContent xmlns:mc="http://schemas.openxmlformats.org/markup-compatibility/2006">
                <mc:Choice xmlns:v="urn:schemas-microsoft-com:vml" Requires="v">
                  <p:oleObj name="Equation" r:id="rId9" imgW="126720" imgH="126720" progId="Equation.3">
                    <p:embed/>
                  </p:oleObj>
                </mc:Choice>
                <mc:Fallback>
                  <p:oleObj name="Equation" r:id="rId9" imgW="126720" imgH="1267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64" y="2256"/>
                          <a:ext cx="201"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63993" name="AutoShape 25"/>
            <p:cNvSpPr>
              <a:spLocks noChangeArrowheads="1"/>
            </p:cNvSpPr>
            <p:nvPr/>
          </p:nvSpPr>
          <p:spPr bwMode="auto">
            <a:xfrm>
              <a:off x="4385" y="672"/>
              <a:ext cx="160" cy="174"/>
            </a:xfrm>
            <a:prstGeom prst="curvedRightArrow">
              <a:avLst>
                <a:gd name="adj1" fmla="val 21750"/>
                <a:gd name="adj2" fmla="val 435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63994" name="AutoShape 26"/>
            <p:cNvSpPr>
              <a:spLocks noChangeArrowheads="1"/>
            </p:cNvSpPr>
            <p:nvPr/>
          </p:nvSpPr>
          <p:spPr bwMode="auto">
            <a:xfrm>
              <a:off x="3744" y="2208"/>
              <a:ext cx="214" cy="233"/>
            </a:xfrm>
            <a:prstGeom prst="curvedUpArrow">
              <a:avLst>
                <a:gd name="adj1" fmla="val 20000"/>
                <a:gd name="adj2" fmla="val 40000"/>
                <a:gd name="adj3" fmla="val 3629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63995" name="AutoShape 27"/>
            <p:cNvSpPr>
              <a:spLocks noChangeArrowheads="1"/>
            </p:cNvSpPr>
            <p:nvPr/>
          </p:nvSpPr>
          <p:spPr bwMode="auto">
            <a:xfrm>
              <a:off x="5424" y="1639"/>
              <a:ext cx="144" cy="233"/>
            </a:xfrm>
            <a:prstGeom prst="curvedDownArrow">
              <a:avLst>
                <a:gd name="adj1" fmla="val 20000"/>
                <a:gd name="adj2" fmla="val 40000"/>
                <a:gd name="adj3" fmla="val 539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pSp>
      <mc:AlternateContent xmlns:mc="http://schemas.openxmlformats.org/markup-compatibility/2006" xmlns:a14="http://schemas.microsoft.com/office/drawing/2010/main">
        <mc:Choice Requires="a14">
          <p:sp>
            <p:nvSpPr>
              <p:cNvPr id="1363996" name="Text Box 28"/>
              <p:cNvSpPr txBox="1">
                <a:spLocks noChangeArrowheads="1"/>
              </p:cNvSpPr>
              <p:nvPr/>
            </p:nvSpPr>
            <p:spPr bwMode="auto">
              <a:xfrm>
                <a:off x="457200" y="3268419"/>
                <a:ext cx="4495800" cy="110799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200" dirty="0">
                    <a:solidFill>
                      <a:srgbClr val="0000CC"/>
                    </a:solidFill>
                    <a:latin typeface="Tahoma" panose="020B0604030504040204" pitchFamily="34" charset="0"/>
                  </a:rPr>
                  <a:t> For  </a:t>
                </a:r>
                <a14:m>
                  <m:oMath xmlns:m="http://schemas.openxmlformats.org/officeDocument/2006/math">
                    <m:r>
                      <a:rPr lang="en-US" altLang="zh-CN" sz="2200" b="0" i="1" smtClean="0">
                        <a:solidFill>
                          <a:srgbClr val="0000CC"/>
                        </a:solidFill>
                        <a:latin typeface="Cambria Math" panose="02040503050406030204" pitchFamily="18" charset="0"/>
                      </a:rPr>
                      <m:t>𝑙</m:t>
                    </m:r>
                    <m:r>
                      <a:rPr lang="en-US" altLang="zh-CN" sz="2200" b="0" i="1" smtClean="0">
                        <a:solidFill>
                          <a:srgbClr val="0000CC"/>
                        </a:solidFill>
                        <a:latin typeface="Cambria Math" panose="02040503050406030204" pitchFamily="18" charset="0"/>
                        <a:ea typeface="Cambria Math" panose="02040503050406030204" pitchFamily="18" charset="0"/>
                      </a:rPr>
                      <m:t>≥2</m:t>
                    </m:r>
                    <m:r>
                      <a:rPr lang="en-US" altLang="zh-CN" sz="2200" b="0" i="0" smtClean="0">
                        <a:solidFill>
                          <a:srgbClr val="0000CC"/>
                        </a:solidFill>
                        <a:latin typeface="Cambria Math" panose="02040503050406030204" pitchFamily="18" charset="0"/>
                        <a:ea typeface="Cambria Math" panose="02040503050406030204" pitchFamily="18" charset="0"/>
                      </a:rPr>
                      <m:t>,</m:t>
                    </m:r>
                  </m:oMath>
                </a14:m>
                <a:r>
                  <a:rPr lang="en-US" altLang="zh-CN" sz="2200" dirty="0">
                    <a:solidFill>
                      <a:srgbClr val="0000CC"/>
                    </a:solidFill>
                    <a:latin typeface="Tahoma" panose="020B0604030504040204" pitchFamily="34" charset="0"/>
                  </a:rPr>
                  <a:t> these modes are with linear dispersion relations, and underdamped at small q.</a:t>
                </a:r>
              </a:p>
            </p:txBody>
          </p:sp>
        </mc:Choice>
        <mc:Fallback xmlns="">
          <p:sp>
            <p:nvSpPr>
              <p:cNvPr id="1363996" name="Text Box 28"/>
              <p:cNvSpPr txBox="1">
                <a:spLocks noRot="1" noChangeAspect="1" noMove="1" noResize="1" noEditPoints="1" noAdjustHandles="1" noChangeArrowheads="1" noChangeShapeType="1" noTextEdit="1"/>
              </p:cNvSpPr>
              <p:nvPr/>
            </p:nvSpPr>
            <p:spPr bwMode="auto">
              <a:xfrm>
                <a:off x="457200" y="3268419"/>
                <a:ext cx="4495800" cy="1107996"/>
              </a:xfrm>
              <a:prstGeom prst="rect">
                <a:avLst/>
              </a:prstGeom>
              <a:blipFill rotWithShape="0">
                <a:blip r:embed="rId12"/>
                <a:stretch>
                  <a:fillRect l="-1762" t="-4396" r="-1220" b="-1098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1363997" name="Text Box 29"/>
          <p:cNvSpPr txBox="1">
            <a:spLocks noChangeArrowheads="1"/>
          </p:cNvSpPr>
          <p:nvPr/>
        </p:nvSpPr>
        <p:spPr bwMode="auto">
          <a:xfrm>
            <a:off x="457200" y="4664075"/>
            <a:ext cx="50292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200" dirty="0">
                <a:solidFill>
                  <a:srgbClr val="0000CC"/>
                </a:solidFill>
                <a:latin typeface="Tahoma" panose="020B0604030504040204" pitchFamily="34" charset="0"/>
              </a:rPr>
              <a:t> Inelastic neutron spectra: GS modes also couple to spin-waves, and induce resonance peaks in both spin-flip and non-flip channels.</a:t>
            </a:r>
          </a:p>
        </p:txBody>
      </p:sp>
      <p:grpSp>
        <p:nvGrpSpPr>
          <p:cNvPr id="1363998" name="Group 30"/>
          <p:cNvGrpSpPr>
            <a:grpSpLocks/>
          </p:cNvGrpSpPr>
          <p:nvPr/>
        </p:nvGrpSpPr>
        <p:grpSpPr bwMode="auto">
          <a:xfrm>
            <a:off x="8077200" y="1066800"/>
            <a:ext cx="685800" cy="381000"/>
            <a:chOff x="5088" y="528"/>
            <a:chExt cx="432" cy="240"/>
          </a:xfrm>
        </p:grpSpPr>
        <p:graphicFrame>
          <p:nvGraphicFramePr>
            <p:cNvPr id="1363999" name="Object 31"/>
            <p:cNvGraphicFramePr>
              <a:graphicFrameLocks noChangeAspect="1"/>
            </p:cNvGraphicFramePr>
            <p:nvPr/>
          </p:nvGraphicFramePr>
          <p:xfrm>
            <a:off x="5184" y="528"/>
            <a:ext cx="180" cy="221"/>
          </p:xfrm>
          <a:graphic>
            <a:graphicData uri="http://schemas.openxmlformats.org/presentationml/2006/ole">
              <mc:AlternateContent xmlns:mc="http://schemas.openxmlformats.org/markup-compatibility/2006">
                <mc:Choice xmlns:v="urn:schemas-microsoft-com:vml" Requires="v">
                  <p:oleObj name="Equation" r:id="rId13" imgW="126720" imgH="203040" progId="Equation.3">
                    <p:embed/>
                  </p:oleObj>
                </mc:Choice>
                <mc:Fallback>
                  <p:oleObj name="Equation" r:id="rId13" imgW="126720" imgH="203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4" y="528"/>
                          <a:ext cx="180" cy="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64000" name="Line 32"/>
            <p:cNvSpPr>
              <a:spLocks noChangeShapeType="1"/>
            </p:cNvSpPr>
            <p:nvPr/>
          </p:nvSpPr>
          <p:spPr bwMode="auto">
            <a:xfrm>
              <a:off x="5088" y="768"/>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grpSp>
        <p:nvGrpSpPr>
          <p:cNvPr id="1364002" name="Group 34"/>
          <p:cNvGrpSpPr>
            <a:grpSpLocks/>
          </p:cNvGrpSpPr>
          <p:nvPr/>
        </p:nvGrpSpPr>
        <p:grpSpPr bwMode="auto">
          <a:xfrm>
            <a:off x="5407025" y="3886200"/>
            <a:ext cx="3203575" cy="2638425"/>
            <a:chOff x="3479" y="2400"/>
            <a:chExt cx="2018" cy="1662"/>
          </a:xfrm>
        </p:grpSpPr>
        <p:sp>
          <p:nvSpPr>
            <p:cNvPr id="1364003" name="Text Box 35"/>
            <p:cNvSpPr txBox="1">
              <a:spLocks noChangeArrowheads="1"/>
            </p:cNvSpPr>
            <p:nvPr/>
          </p:nvSpPr>
          <p:spPr bwMode="auto">
            <a:xfrm>
              <a:off x="4468" y="2885"/>
              <a:ext cx="102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solidFill>
                    <a:srgbClr val="0000CC"/>
                  </a:solidFill>
                  <a:latin typeface="Tahoma" panose="020B0604030504040204" pitchFamily="34" charset="0"/>
                </a:rPr>
                <a:t>Particle-hole continuum</a:t>
              </a:r>
            </a:p>
          </p:txBody>
        </p:sp>
        <p:sp>
          <p:nvSpPr>
            <p:cNvPr id="1364004" name="Line 36"/>
            <p:cNvSpPr>
              <a:spLocks noChangeShapeType="1"/>
            </p:cNvSpPr>
            <p:nvPr/>
          </p:nvSpPr>
          <p:spPr bwMode="auto">
            <a:xfrm flipV="1">
              <a:off x="3766" y="2448"/>
              <a:ext cx="0" cy="16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64005" name="Line 37"/>
            <p:cNvSpPr>
              <a:spLocks noChangeShapeType="1"/>
            </p:cNvSpPr>
            <p:nvPr/>
          </p:nvSpPr>
          <p:spPr bwMode="auto">
            <a:xfrm>
              <a:off x="3766" y="4062"/>
              <a:ext cx="149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1364006" name="Object 38"/>
            <p:cNvGraphicFramePr>
              <a:graphicFrameLocks noChangeAspect="1"/>
            </p:cNvGraphicFramePr>
            <p:nvPr/>
          </p:nvGraphicFramePr>
          <p:xfrm>
            <a:off x="5170" y="3717"/>
            <a:ext cx="175" cy="265"/>
          </p:xfrm>
          <a:graphic>
            <a:graphicData uri="http://schemas.openxmlformats.org/presentationml/2006/ole">
              <mc:AlternateContent xmlns:mc="http://schemas.openxmlformats.org/markup-compatibility/2006">
                <mc:Choice xmlns:v="urn:schemas-microsoft-com:vml" Requires="v">
                  <p:oleObj name="Equation" r:id="rId15" imgW="126720" imgH="203040" progId="Equation.3">
                    <p:embed/>
                  </p:oleObj>
                </mc:Choice>
                <mc:Fallback>
                  <p:oleObj name="Equation" r:id="rId15" imgW="126720" imgH="203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70" y="3717"/>
                          <a:ext cx="175" cy="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64007" name="Object 39"/>
            <p:cNvGraphicFramePr>
              <a:graphicFrameLocks noChangeAspect="1"/>
            </p:cNvGraphicFramePr>
            <p:nvPr/>
          </p:nvGraphicFramePr>
          <p:xfrm>
            <a:off x="3479" y="2400"/>
            <a:ext cx="217" cy="188"/>
          </p:xfrm>
          <a:graphic>
            <a:graphicData uri="http://schemas.openxmlformats.org/presentationml/2006/ole">
              <mc:AlternateContent xmlns:mc="http://schemas.openxmlformats.org/markup-compatibility/2006">
                <mc:Choice xmlns:v="urn:schemas-microsoft-com:vml" Requires="v">
                  <p:oleObj name="Equation" r:id="rId16" imgW="152280" imgH="139680" progId="Equation.3">
                    <p:embed/>
                  </p:oleObj>
                </mc:Choice>
                <mc:Fallback>
                  <p:oleObj name="Equation" r:id="rId16" imgW="152280" imgH="1396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79" y="2400"/>
                          <a:ext cx="217" cy="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64008" name="Line 40"/>
            <p:cNvSpPr>
              <a:spLocks noChangeShapeType="1"/>
            </p:cNvSpPr>
            <p:nvPr/>
          </p:nvSpPr>
          <p:spPr bwMode="auto">
            <a:xfrm flipV="1">
              <a:off x="3766" y="2448"/>
              <a:ext cx="1029" cy="6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64009" name="Line 41"/>
            <p:cNvSpPr>
              <a:spLocks noChangeShapeType="1"/>
            </p:cNvSpPr>
            <p:nvPr/>
          </p:nvSpPr>
          <p:spPr bwMode="auto">
            <a:xfrm>
              <a:off x="3766" y="3140"/>
              <a:ext cx="1216" cy="4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64010" name="Line 42"/>
            <p:cNvSpPr>
              <a:spLocks noChangeShapeType="1"/>
            </p:cNvSpPr>
            <p:nvPr/>
          </p:nvSpPr>
          <p:spPr bwMode="auto">
            <a:xfrm flipV="1">
              <a:off x="4000" y="2793"/>
              <a:ext cx="281" cy="4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64011" name="Line 43"/>
            <p:cNvSpPr>
              <a:spLocks noChangeShapeType="1"/>
            </p:cNvSpPr>
            <p:nvPr/>
          </p:nvSpPr>
          <p:spPr bwMode="auto">
            <a:xfrm flipV="1">
              <a:off x="4188" y="2563"/>
              <a:ext cx="467" cy="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64012" name="Line 44"/>
            <p:cNvSpPr>
              <a:spLocks noChangeShapeType="1"/>
            </p:cNvSpPr>
            <p:nvPr/>
          </p:nvSpPr>
          <p:spPr bwMode="auto">
            <a:xfrm flipV="1">
              <a:off x="3766" y="3428"/>
              <a:ext cx="842" cy="63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1364013" name="Object 45"/>
            <p:cNvGraphicFramePr>
              <a:graphicFrameLocks noChangeAspect="1"/>
            </p:cNvGraphicFramePr>
            <p:nvPr/>
          </p:nvGraphicFramePr>
          <p:xfrm>
            <a:off x="4162" y="3690"/>
            <a:ext cx="822" cy="310"/>
          </p:xfrm>
          <a:graphic>
            <a:graphicData uri="http://schemas.openxmlformats.org/presentationml/2006/ole">
              <mc:AlternateContent xmlns:mc="http://schemas.openxmlformats.org/markup-compatibility/2006">
                <mc:Choice xmlns:v="urn:schemas-microsoft-com:vml" Requires="v">
                  <p:oleObj name="Equation" r:id="rId18" imgW="495000" imgH="228600" progId="Equation.3">
                    <p:embed/>
                  </p:oleObj>
                </mc:Choice>
                <mc:Fallback>
                  <p:oleObj name="Equation" r:id="rId18" imgW="495000" imgH="2286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62" y="3690"/>
                          <a:ext cx="822" cy="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348108579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5"/>
          <p:cNvSpPr>
            <a:spLocks noGrp="1"/>
          </p:cNvSpPr>
          <p:nvPr>
            <p:ph type="sldNum" sz="quarter" idx="12"/>
          </p:nvPr>
        </p:nvSpPr>
        <p:spPr/>
        <p:txBody>
          <a:bodyPr/>
          <a:lstStyle/>
          <a:p>
            <a:fld id="{051DB1AC-8B50-48F5-A734-A5D936DA30C5}" type="slidenum">
              <a:rPr lang="en-US" altLang="zh-CN">
                <a:solidFill>
                  <a:srgbClr val="000000"/>
                </a:solidFill>
              </a:rPr>
              <a:pPr/>
              <a:t>31</a:t>
            </a:fld>
            <a:endParaRPr lang="en-US" altLang="zh-CN">
              <a:solidFill>
                <a:srgbClr val="000000"/>
              </a:solidFill>
            </a:endParaRPr>
          </a:p>
        </p:txBody>
      </p:sp>
      <p:sp>
        <p:nvSpPr>
          <p:cNvPr id="1293314" name="AutoShape 2"/>
          <p:cNvSpPr>
            <a:spLocks noChangeArrowheads="1"/>
          </p:cNvSpPr>
          <p:nvPr/>
        </p:nvSpPr>
        <p:spPr bwMode="auto">
          <a:xfrm>
            <a:off x="863600" y="333375"/>
            <a:ext cx="7200900" cy="719138"/>
          </a:xfrm>
          <a:prstGeom prst="roundRect">
            <a:avLst>
              <a:gd name="adj" fmla="val 16667"/>
            </a:avLst>
          </a:prstGeom>
          <a:solidFill>
            <a:srgbClr val="99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zh-CN" sz="3200">
              <a:solidFill>
                <a:srgbClr val="0000CC"/>
              </a:solidFill>
              <a:latin typeface="Tahoma" panose="020B0604030504040204" pitchFamily="34" charset="0"/>
            </a:endParaRPr>
          </a:p>
        </p:txBody>
      </p:sp>
      <p:sp>
        <p:nvSpPr>
          <p:cNvPr id="1293315" name="Rectangle 3"/>
          <p:cNvSpPr>
            <a:spLocks noGrp="1" noChangeArrowheads="1"/>
          </p:cNvSpPr>
          <p:nvPr>
            <p:ph type="title"/>
          </p:nvPr>
        </p:nvSpPr>
        <p:spPr>
          <a:xfrm>
            <a:off x="503238" y="403225"/>
            <a:ext cx="7924800" cy="504825"/>
          </a:xfrm>
        </p:spPr>
        <p:txBody>
          <a:bodyPr/>
          <a:lstStyle/>
          <a:p>
            <a:r>
              <a:rPr lang="en-US" altLang="zh-CN" sz="3200">
                <a:solidFill>
                  <a:srgbClr val="0000CC"/>
                </a:solidFill>
                <a:latin typeface="Tahoma" panose="020B0604030504040204" pitchFamily="34" charset="0"/>
                <a:ea typeface="宋体" panose="02010600030101010101" pitchFamily="2" charset="-122"/>
              </a:rPr>
              <a:t>Outline</a:t>
            </a:r>
          </a:p>
        </p:txBody>
      </p:sp>
      <p:sp>
        <p:nvSpPr>
          <p:cNvPr id="1293316" name="Text Box 4"/>
          <p:cNvSpPr txBox="1">
            <a:spLocks noChangeArrowheads="1"/>
          </p:cNvSpPr>
          <p:nvPr/>
        </p:nvSpPr>
        <p:spPr bwMode="auto">
          <a:xfrm>
            <a:off x="900113" y="1412875"/>
            <a:ext cx="7037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200">
                <a:solidFill>
                  <a:srgbClr val="0000CC"/>
                </a:solidFill>
                <a:latin typeface="Tahoma" panose="020B0604030504040204" pitchFamily="34" charset="0"/>
              </a:rPr>
              <a:t> Introduction.</a:t>
            </a:r>
          </a:p>
        </p:txBody>
      </p:sp>
      <p:sp>
        <p:nvSpPr>
          <p:cNvPr id="1293317" name="Text Box 5"/>
          <p:cNvSpPr txBox="1">
            <a:spLocks noChangeArrowheads="1"/>
          </p:cNvSpPr>
          <p:nvPr/>
        </p:nvSpPr>
        <p:spPr bwMode="auto">
          <a:xfrm>
            <a:off x="900113" y="2271713"/>
            <a:ext cx="76676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200" dirty="0">
                <a:solidFill>
                  <a:srgbClr val="0000CC"/>
                </a:solidFill>
                <a:latin typeface="Tahoma" panose="020B0604030504040204" pitchFamily="34" charset="0"/>
              </a:rPr>
              <a:t> Mechanism for unconventional magnetic phase transitions.</a:t>
            </a:r>
          </a:p>
        </p:txBody>
      </p:sp>
      <p:sp>
        <p:nvSpPr>
          <p:cNvPr id="1293318" name="Text Box 6"/>
          <p:cNvSpPr txBox="1">
            <a:spLocks noChangeArrowheads="1"/>
          </p:cNvSpPr>
          <p:nvPr/>
        </p:nvSpPr>
        <p:spPr bwMode="auto">
          <a:xfrm>
            <a:off x="867839" y="5856423"/>
            <a:ext cx="79200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200" dirty="0">
                <a:solidFill>
                  <a:srgbClr val="0000CC"/>
                </a:solidFill>
                <a:latin typeface="Tahoma" panose="020B0604030504040204" pitchFamily="34" charset="0"/>
              </a:rPr>
              <a:t> Possible directions of experimental realization and detection methods.</a:t>
            </a:r>
          </a:p>
        </p:txBody>
      </p:sp>
      <p:sp>
        <p:nvSpPr>
          <p:cNvPr id="1293321" name="Text Box 9"/>
          <p:cNvSpPr txBox="1">
            <a:spLocks noChangeArrowheads="1"/>
          </p:cNvSpPr>
          <p:nvPr/>
        </p:nvSpPr>
        <p:spPr bwMode="auto">
          <a:xfrm>
            <a:off x="1258888" y="3063556"/>
            <a:ext cx="6480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dirty="0">
                <a:solidFill>
                  <a:srgbClr val="000000"/>
                </a:solidFill>
                <a:latin typeface="Tahoma" panose="020B0604030504040204" pitchFamily="34" charset="0"/>
              </a:rPr>
              <a:t>- Fermi surface instability of the </a:t>
            </a:r>
            <a:r>
              <a:rPr lang="en-US" altLang="zh-CN" sz="2000" dirty="0" err="1">
                <a:solidFill>
                  <a:srgbClr val="000000"/>
                </a:solidFill>
                <a:latin typeface="Tahoma" panose="020B0604030504040204" pitchFamily="34" charset="0"/>
              </a:rPr>
              <a:t>Pomeranchuk</a:t>
            </a:r>
            <a:r>
              <a:rPr lang="en-US" altLang="zh-CN" sz="2000" dirty="0">
                <a:solidFill>
                  <a:srgbClr val="000000"/>
                </a:solidFill>
                <a:latin typeface="Tahoma" panose="020B0604030504040204" pitchFamily="34" charset="0"/>
              </a:rPr>
              <a:t> type.</a:t>
            </a:r>
          </a:p>
        </p:txBody>
      </p:sp>
      <p:sp>
        <p:nvSpPr>
          <p:cNvPr id="1293322" name="Text Box 10"/>
          <p:cNvSpPr txBox="1">
            <a:spLocks noChangeArrowheads="1"/>
          </p:cNvSpPr>
          <p:nvPr/>
        </p:nvSpPr>
        <p:spPr bwMode="auto">
          <a:xfrm>
            <a:off x="1260475" y="3604893"/>
            <a:ext cx="6480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dirty="0">
                <a:solidFill>
                  <a:srgbClr val="000000"/>
                </a:solidFill>
                <a:latin typeface="Tahoma" panose="020B0604030504040204" pitchFamily="34" charset="0"/>
              </a:rPr>
              <a:t>- Mean field phase structures.</a:t>
            </a:r>
            <a:endParaRPr lang="en-US" altLang="zh-CN" sz="2000" dirty="0">
              <a:solidFill>
                <a:srgbClr val="000000"/>
              </a:solidFill>
              <a:latin typeface="Symbol" panose="05050102010706020507" pitchFamily="18" charset="2"/>
            </a:endParaRPr>
          </a:p>
        </p:txBody>
      </p:sp>
      <p:sp>
        <p:nvSpPr>
          <p:cNvPr id="11" name="Text Box 10"/>
          <p:cNvSpPr txBox="1">
            <a:spLocks noChangeArrowheads="1"/>
          </p:cNvSpPr>
          <p:nvPr/>
        </p:nvSpPr>
        <p:spPr bwMode="auto">
          <a:xfrm>
            <a:off x="1262266" y="4166087"/>
            <a:ext cx="6480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dirty="0">
                <a:solidFill>
                  <a:srgbClr val="000000"/>
                </a:solidFill>
                <a:latin typeface="Tahoma" panose="020B0604030504040204" pitchFamily="34" charset="0"/>
              </a:rPr>
              <a:t>- Collective modes and neutron spectroscopy. </a:t>
            </a:r>
            <a:endParaRPr lang="en-US" altLang="zh-CN" sz="2000" dirty="0">
              <a:solidFill>
                <a:srgbClr val="000000"/>
              </a:solidFill>
              <a:latin typeface="Symbol" panose="05050102010706020507" pitchFamily="18" charset="2"/>
            </a:endParaRPr>
          </a:p>
        </p:txBody>
      </p:sp>
      <p:sp>
        <p:nvSpPr>
          <p:cNvPr id="13" name="Text Box 6"/>
          <p:cNvSpPr txBox="1">
            <a:spLocks noChangeArrowheads="1"/>
          </p:cNvSpPr>
          <p:nvPr/>
        </p:nvSpPr>
        <p:spPr bwMode="auto">
          <a:xfrm>
            <a:off x="880388" y="4879263"/>
            <a:ext cx="792003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200" dirty="0">
                <a:solidFill>
                  <a:srgbClr val="0000CC"/>
                </a:solidFill>
                <a:latin typeface="Tahoma" panose="020B0604030504040204" pitchFamily="34" charset="0"/>
              </a:rPr>
              <a:t> </a:t>
            </a:r>
            <a:r>
              <a:rPr lang="en-US" altLang="zh-CN" sz="2200" b="1" dirty="0">
                <a:solidFill>
                  <a:srgbClr val="0000CC"/>
                </a:solidFill>
                <a:latin typeface="Tahoma" panose="020B0604030504040204" pitchFamily="34" charset="0"/>
              </a:rPr>
              <a:t>Spin-orbit coupled (inversion-invariant) Fermi liquid theory.</a:t>
            </a:r>
          </a:p>
        </p:txBody>
      </p:sp>
    </p:spTree>
    <p:extLst>
      <p:ext uri="{BB962C8B-B14F-4D97-AF65-F5344CB8AC3E}">
        <p14:creationId xmlns:p14="http://schemas.microsoft.com/office/powerpoint/2010/main" val="365589761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609" name="Rectangle 41"/>
          <p:cNvSpPr>
            <a:spLocks noGrp="1" noChangeArrowheads="1"/>
          </p:cNvSpPr>
          <p:nvPr>
            <p:ph type="title"/>
          </p:nvPr>
        </p:nvSpPr>
        <p:spPr>
          <a:xfrm>
            <a:off x="863600" y="444837"/>
            <a:ext cx="7518400" cy="539750"/>
          </a:xfrm>
          <a:noFill/>
          <a:ln/>
          <a:extLst>
            <a:ext uri="{91240B29-F687-4F45-9708-019B960494DF}">
              <a14:hiddenLine xmlns:a14="http://schemas.microsoft.com/office/drawing/2010/main" w="9525">
                <a:solidFill>
                  <a:srgbClr val="0000CC"/>
                </a:solidFill>
                <a:miter lim="800000"/>
                <a:headEnd/>
                <a:tailEnd/>
              </a14:hiddenLine>
            </a:ext>
          </a:extLst>
        </p:spPr>
        <p:txBody>
          <a:bodyPr/>
          <a:lstStyle/>
          <a:p>
            <a:r>
              <a:rPr lang="en-US" altLang="zh-CN" sz="2800" u="sng" dirty="0">
                <a:latin typeface="Tahoma" panose="020B0604030504040204" pitchFamily="34" charset="0"/>
                <a:ea typeface="Tahoma" panose="020B0604030504040204" pitchFamily="34" charset="0"/>
                <a:cs typeface="Tahoma" panose="020B0604030504040204" pitchFamily="34" charset="0"/>
              </a:rPr>
              <a:t>Cd</a:t>
            </a:r>
            <a:r>
              <a:rPr lang="en-US" altLang="zh-CN" sz="1600" u="sng" dirty="0">
                <a:latin typeface="Tahoma" panose="020B0604030504040204" pitchFamily="34" charset="0"/>
                <a:ea typeface="Tahoma" panose="020B0604030504040204" pitchFamily="34" charset="0"/>
                <a:cs typeface="Tahoma" panose="020B0604030504040204" pitchFamily="34" charset="0"/>
              </a:rPr>
              <a:t>2</a:t>
            </a:r>
            <a:r>
              <a:rPr lang="en-US" altLang="zh-CN" sz="2800" u="sng" dirty="0">
                <a:latin typeface="Tahoma" panose="020B0604030504040204" pitchFamily="34" charset="0"/>
                <a:ea typeface="Tahoma" panose="020B0604030504040204" pitchFamily="34" charset="0"/>
                <a:cs typeface="Tahoma" panose="020B0604030504040204" pitchFamily="34" charset="0"/>
              </a:rPr>
              <a:t>Re</a:t>
            </a:r>
            <a:r>
              <a:rPr lang="en-US" altLang="zh-CN" sz="1600" u="sng" dirty="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altLang="zh-CN" sz="2800" u="sng" dirty="0">
                <a:latin typeface="Tahoma" panose="020B0604030504040204" pitchFamily="34" charset="0"/>
                <a:ea typeface="Tahoma" panose="020B0604030504040204" pitchFamily="34" charset="0"/>
                <a:cs typeface="Tahoma" panose="020B0604030504040204" pitchFamily="34" charset="0"/>
              </a:rPr>
              <a:t>O</a:t>
            </a:r>
            <a:r>
              <a:rPr lang="en-US" altLang="zh-CN" sz="1600" u="sng" dirty="0">
                <a:latin typeface="Tahoma" panose="020B0604030504040204" pitchFamily="34" charset="0"/>
                <a:ea typeface="Tahoma" panose="020B0604030504040204" pitchFamily="34" charset="0"/>
                <a:cs typeface="Tahoma" panose="020B0604030504040204" pitchFamily="34" charset="0"/>
              </a:rPr>
              <a:t>7</a:t>
            </a:r>
          </a:p>
        </p:txBody>
      </p:sp>
      <p:pic>
        <p:nvPicPr>
          <p:cNvPr id="2" name="图片 1"/>
          <p:cNvPicPr>
            <a:picLocks noChangeAspect="1"/>
          </p:cNvPicPr>
          <p:nvPr/>
        </p:nvPicPr>
        <p:blipFill>
          <a:blip r:embed="rId3"/>
          <a:stretch>
            <a:fillRect/>
          </a:stretch>
        </p:blipFill>
        <p:spPr>
          <a:xfrm>
            <a:off x="335507" y="1224989"/>
            <a:ext cx="8249693" cy="3334214"/>
          </a:xfrm>
          <a:prstGeom prst="rect">
            <a:avLst/>
          </a:prstGeom>
        </p:spPr>
      </p:pic>
      <p:sp>
        <p:nvSpPr>
          <p:cNvPr id="4" name="Rectangle 28"/>
          <p:cNvSpPr>
            <a:spLocks noChangeArrowheads="1"/>
          </p:cNvSpPr>
          <p:nvPr/>
        </p:nvSpPr>
        <p:spPr bwMode="auto">
          <a:xfrm>
            <a:off x="660400" y="4643169"/>
            <a:ext cx="7924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Tx/>
              <a:buChar char="•"/>
            </a:pPr>
            <a:r>
              <a:rPr lang="en-US" altLang="zh-CN" sz="2200" dirty="0">
                <a:solidFill>
                  <a:srgbClr val="0000CC"/>
                </a:solidFill>
                <a:latin typeface="Tahoma" panose="020B0604030504040204" pitchFamily="34" charset="0"/>
              </a:rPr>
              <a:t> Inversion symmetry breaking is observed via 2</a:t>
            </a:r>
            <a:r>
              <a:rPr lang="en-US" altLang="zh-CN" sz="2200" baseline="30000" dirty="0">
                <a:solidFill>
                  <a:srgbClr val="0000CC"/>
                </a:solidFill>
                <a:latin typeface="Tahoma" panose="020B0604030504040204" pitchFamily="34" charset="0"/>
              </a:rPr>
              <a:t>nd</a:t>
            </a:r>
            <a:r>
              <a:rPr lang="en-US" altLang="zh-CN" sz="2200" dirty="0">
                <a:solidFill>
                  <a:srgbClr val="0000CC"/>
                </a:solidFill>
                <a:latin typeface="Tahoma" panose="020B0604030504040204" pitchFamily="34" charset="0"/>
              </a:rPr>
              <a:t> harmonic generation below the transition temperature. </a:t>
            </a:r>
          </a:p>
        </p:txBody>
      </p:sp>
      <p:sp>
        <p:nvSpPr>
          <p:cNvPr id="5" name="Rectangle 115"/>
          <p:cNvSpPr>
            <a:spLocks noChangeArrowheads="1"/>
          </p:cNvSpPr>
          <p:nvPr/>
        </p:nvSpPr>
        <p:spPr bwMode="auto">
          <a:xfrm>
            <a:off x="4223255" y="5893415"/>
            <a:ext cx="39243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ltLang="zh-CN" sz="1600" dirty="0">
                <a:solidFill>
                  <a:srgbClr val="000000"/>
                </a:solidFill>
                <a:latin typeface="Tahoma" panose="020B0604030504040204" pitchFamily="34" charset="0"/>
              </a:rPr>
              <a:t>J.W. Harter, et al. Science 356, 295 (2017)</a:t>
            </a:r>
            <a:endParaRPr lang="en-US" altLang="zh-CN" sz="2200" dirty="0">
              <a:solidFill>
                <a:srgbClr val="0000CC"/>
              </a:solidFill>
              <a:latin typeface="Tahoma" panose="020B0604030504040204" pitchFamily="34" charset="0"/>
            </a:endParaRPr>
          </a:p>
        </p:txBody>
      </p:sp>
    </p:spTree>
    <p:extLst>
      <p:ext uri="{BB962C8B-B14F-4D97-AF65-F5344CB8AC3E}">
        <p14:creationId xmlns:p14="http://schemas.microsoft.com/office/powerpoint/2010/main" val="253038006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AutoShape 2"/>
          <p:cNvSpPr>
            <a:spLocks noChangeArrowheads="1"/>
          </p:cNvSpPr>
          <p:nvPr/>
        </p:nvSpPr>
        <p:spPr bwMode="auto">
          <a:xfrm>
            <a:off x="979178" y="5204516"/>
            <a:ext cx="7529202" cy="1419028"/>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730115" name="Rectangle 3"/>
          <p:cNvSpPr>
            <a:spLocks noGrp="1" noChangeArrowheads="1"/>
          </p:cNvSpPr>
          <p:nvPr>
            <p:ph type="title"/>
          </p:nvPr>
        </p:nvSpPr>
        <p:spPr>
          <a:xfrm>
            <a:off x="2991198" y="473967"/>
            <a:ext cx="3877688" cy="576240"/>
          </a:xfrm>
        </p:spPr>
        <p:txBody>
          <a:bodyPr>
            <a:noAutofit/>
          </a:bodyPr>
          <a:lstStyle/>
          <a:p>
            <a:r>
              <a:rPr lang="en-US" altLang="zh-CN" sz="2800" u="sng" dirty="0">
                <a:latin typeface="Tahoma" panose="020B0604030504040204" pitchFamily="34" charset="0"/>
                <a:ea typeface="宋体" panose="02010600030101010101" pitchFamily="2" charset="-122"/>
              </a:rPr>
              <a:t>Spin-orbit symmetry</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C3CBC890-9C2A-4FDD-89DF-4715434E6E7D}"/>
                  </a:ext>
                </a:extLst>
              </p:cNvPr>
              <p:cNvSpPr txBox="1"/>
              <p:nvPr/>
            </p:nvSpPr>
            <p:spPr>
              <a:xfrm>
                <a:off x="979178" y="1085031"/>
                <a:ext cx="2474908" cy="746936"/>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e>
                        <m: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𝜇</m:t>
                          </m:r>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𝑎</m:t>
                          </m:r>
                        </m:sub>
                      </m:s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nary>
                        <m:naryPr>
                          <m:chr m:val="∑"/>
                          <m:supHide m:val="on"/>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naryPr>
                        <m: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𝑘</m:t>
                          </m:r>
                        </m:sub>
                        <m:sup/>
                        <m:e>
                          <m:sSubSup>
                            <m:sSubSup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Sup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𝜓</m:t>
                              </m:r>
                            </m:e>
                            <m: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𝑘</m:t>
                              </m:r>
                            </m:sub>
                            <m:sup>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bSup>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𝜎</m:t>
                              </m:r>
                            </m:e>
                            <m: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𝜇</m:t>
                              </m:r>
                            </m:sub>
                          </m:sSub>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𝑘</m:t>
                              </m:r>
                            </m:e>
                            <m: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𝑎</m:t>
                              </m:r>
                            </m:sub>
                          </m:sSub>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𝜓</m:t>
                              </m:r>
                            </m:e>
                            <m: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𝑘</m:t>
                              </m:r>
                            </m:sub>
                          </m:s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 </m:t>
                          </m:r>
                        </m:e>
                      </m:nary>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 </m:t>
                      </m:r>
                    </m:oMath>
                  </m:oMathPara>
                </a14:m>
                <a:endParaRPr kumimoji="0" lang="zh-CN" altLang="en-US" sz="20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4" name="文本框 3">
                <a:extLst>
                  <a:ext uri="{FF2B5EF4-FFF2-40B4-BE49-F238E27FC236}">
                    <a16:creationId xmlns:a16="http://schemas.microsoft.com/office/drawing/2014/main" id="{C3CBC890-9C2A-4FDD-89DF-4715434E6E7D}"/>
                  </a:ext>
                </a:extLst>
              </p:cNvPr>
              <p:cNvSpPr txBox="1">
                <a:spLocks noRot="1" noChangeAspect="1" noMove="1" noResize="1" noEditPoints="1" noAdjustHandles="1" noChangeArrowheads="1" noChangeShapeType="1" noTextEdit="1"/>
              </p:cNvSpPr>
              <p:nvPr/>
            </p:nvSpPr>
            <p:spPr>
              <a:xfrm>
                <a:off x="979178" y="1085031"/>
                <a:ext cx="2474908" cy="746936"/>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922991E7-483D-4998-88FA-E7AB3B5FE93E}"/>
                  </a:ext>
                </a:extLst>
              </p:cNvPr>
              <p:cNvSpPr txBox="1"/>
              <p:nvPr/>
            </p:nvSpPr>
            <p:spPr>
              <a:xfrm>
                <a:off x="1126409" y="4521530"/>
                <a:ext cx="1244683" cy="50052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d>
                            <m:dPr>
                              <m:ctrlPr>
                                <a:rPr lang="en-US" altLang="zh-CN" sz="2000" b="0" i="1" smtClean="0">
                                  <a:solidFill>
                                    <a:prstClr val="black"/>
                                  </a:solidFill>
                                  <a:latin typeface="Cambria Math" panose="02040503050406030204" pitchFamily="18" charset="0"/>
                                </a:rPr>
                              </m:ctrlPr>
                            </m:dPr>
                            <m:e>
                              <m:r>
                                <m:rPr>
                                  <m:sty m:val="p"/>
                                </m:rPr>
                                <a:rPr lang="en-US" altLang="zh-CN" sz="2000">
                                  <a:solidFill>
                                    <a:prstClr val="black"/>
                                  </a:solidFill>
                                  <a:latin typeface="Cambria Math" panose="02040503050406030204" pitchFamily="18" charset="0"/>
                                </a:rPr>
                                <m:t>t</m:t>
                              </m:r>
                              <m:r>
                                <m:rPr>
                                  <m:sty m:val="p"/>
                                </m:rPr>
                                <a:rPr kumimoji="0" lang="en-US" altLang="zh-CN" sz="2000" b="0" i="0" u="none" strike="noStrike" kern="1200" cap="none" spc="0" normalizeH="0" baseline="0" noProof="0">
                                  <a:ln>
                                    <a:noFill/>
                                  </a:ln>
                                  <a:solidFill>
                                    <a:prstClr val="black"/>
                                  </a:solidFill>
                                  <a:effectLst/>
                                  <a:uLnTx/>
                                  <a:uFillTx/>
                                  <a:latin typeface="Cambria Math" panose="02040503050406030204" pitchFamily="18" charset="0"/>
                                  <a:cs typeface="+mn-cs"/>
                                </a:rPr>
                                <m:t>r</m:t>
                              </m:r>
                              <m:d>
                                <m:dPr>
                                  <m:ctrlP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𝑛</m:t>
                                  </m:r>
                                </m:e>
                              </m:d>
                            </m:e>
                          </m:d>
                        </m:e>
                        <m:sup>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p>
                      </m:sSup>
                    </m:oMath>
                  </m:oMathPara>
                </a14:m>
                <a:endParaRPr kumimoji="0" lang="zh-CN" altLang="en-US" sz="20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30" name="文本框 29">
                <a:extLst>
                  <a:ext uri="{FF2B5EF4-FFF2-40B4-BE49-F238E27FC236}">
                    <a16:creationId xmlns:a16="http://schemas.microsoft.com/office/drawing/2014/main" id="{922991E7-483D-4998-88FA-E7AB3B5FE93E}"/>
                  </a:ext>
                </a:extLst>
              </p:cNvPr>
              <p:cNvSpPr txBox="1">
                <a:spLocks noRot="1" noChangeAspect="1" noMove="1" noResize="1" noEditPoints="1" noAdjustHandles="1" noChangeArrowheads="1" noChangeShapeType="1" noTextEdit="1"/>
              </p:cNvSpPr>
              <p:nvPr/>
            </p:nvSpPr>
            <p:spPr>
              <a:xfrm>
                <a:off x="1126409" y="4521530"/>
                <a:ext cx="1244683" cy="50052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922991E7-483D-4998-88FA-E7AB3B5FE93E}"/>
                  </a:ext>
                </a:extLst>
              </p:cNvPr>
              <p:cNvSpPr txBox="1"/>
              <p:nvPr/>
            </p:nvSpPr>
            <p:spPr>
              <a:xfrm>
                <a:off x="3423445" y="4599613"/>
                <a:ext cx="1902630" cy="400110"/>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m:rPr>
                              <m:sty m:val="p"/>
                            </m:rPr>
                            <a:rPr kumimoji="0" lang="en-US" altLang="zh-CN" sz="2000" b="0" i="0" u="none" strike="noStrike" kern="1200" cap="none" spc="0" normalizeH="0" baseline="0" noProof="0" smtClean="0">
                              <a:ln>
                                <a:noFill/>
                              </a:ln>
                              <a:solidFill>
                                <a:prstClr val="black"/>
                              </a:solidFill>
                              <a:effectLst/>
                              <a:uLnTx/>
                              <a:uFillTx/>
                              <a:latin typeface="Cambria Math" panose="02040503050406030204" pitchFamily="18" charset="0"/>
                              <a:cs typeface="+mn-cs"/>
                            </a:rPr>
                            <m:t>tr</m:t>
                          </m:r>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p>
                            <m:sSup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e>
                            <m:sup>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𝑇</m:t>
                              </m:r>
                            </m:sup>
                          </m:sSup>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e>
                        <m:sup>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p>
                      </m:sSup>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oMath>
                  </m:oMathPara>
                </a14:m>
                <a:endParaRPr kumimoji="0" lang="zh-CN" altLang="en-US" sz="20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31" name="文本框 30">
                <a:extLst>
                  <a:ext uri="{FF2B5EF4-FFF2-40B4-BE49-F238E27FC236}">
                    <a16:creationId xmlns:a16="http://schemas.microsoft.com/office/drawing/2014/main" id="{922991E7-483D-4998-88FA-E7AB3B5FE93E}"/>
                  </a:ext>
                </a:extLst>
              </p:cNvPr>
              <p:cNvSpPr txBox="1">
                <a:spLocks noRot="1" noChangeAspect="1" noMove="1" noResize="1" noEditPoints="1" noAdjustHandles="1" noChangeArrowheads="1" noChangeShapeType="1" noTextEdit="1"/>
              </p:cNvSpPr>
              <p:nvPr/>
            </p:nvSpPr>
            <p:spPr>
              <a:xfrm>
                <a:off x="3423445" y="4599613"/>
                <a:ext cx="1902630" cy="400110"/>
              </a:xfrm>
              <a:prstGeom prst="rect">
                <a:avLst/>
              </a:prstGeom>
              <a:blipFill>
                <a:blip r:embed="rId5"/>
                <a:stretch>
                  <a:fillRect b="-1538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922991E7-483D-4998-88FA-E7AB3B5FE93E}"/>
                  </a:ext>
                </a:extLst>
              </p:cNvPr>
              <p:cNvSpPr txBox="1"/>
              <p:nvPr/>
            </p:nvSpPr>
            <p:spPr>
              <a:xfrm>
                <a:off x="5744551" y="4455607"/>
                <a:ext cx="2960688" cy="611706"/>
              </a:xfrm>
              <a:prstGeom prst="rect">
                <a:avLst/>
              </a:prstGeom>
              <a:noFill/>
            </p:spPr>
            <p:txBody>
              <a:bodyPr wrap="square">
                <a:spAutoFit/>
              </a:bodyPr>
              <a:lstStyle/>
              <a:p>
                <a:pPr lvl="0" defTabSz="685800" fontAlgn="auto">
                  <a:spcBef>
                    <a:spcPts val="0"/>
                  </a:spcBef>
                  <a:spcAft>
                    <a:spcPts val="0"/>
                  </a:spcAft>
                </a:pPr>
                <a14:m>
                  <m:oMathPara xmlns:m="http://schemas.openxmlformats.org/officeDocument/2006/math">
                    <m:oMathParaPr>
                      <m:jc m:val="centerGroup"/>
                    </m:oMathParaPr>
                    <m:oMath xmlns:m="http://schemas.openxmlformats.org/officeDocument/2006/math">
                      <m:sSup>
                        <m:sSupPr>
                          <m:ctrlP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rPr>
                          </m:ctrlPr>
                        </m:sSupPr>
                        <m:e>
                          <m:r>
                            <m:rPr>
                              <m:sty m:val="p"/>
                            </m:rPr>
                            <a:rPr kumimoji="0" lang="en-US" altLang="zh-CN" b="0" i="0" u="none" strike="noStrike" kern="1200" cap="none" spc="0" normalizeH="0" baseline="0" noProof="0" smtClean="0">
                              <a:ln>
                                <a:noFill/>
                              </a:ln>
                              <a:solidFill>
                                <a:prstClr val="black"/>
                              </a:solidFill>
                              <a:effectLst/>
                              <a:uLnTx/>
                              <a:uFillTx/>
                              <a:latin typeface="Cambria Math" panose="02040503050406030204" pitchFamily="18" charset="0"/>
                            </a:rPr>
                            <m:t>tr</m:t>
                          </m:r>
                          <m:d>
                            <m:dPr>
                              <m:begChr m:val="["/>
                              <m:endChr m:val="]"/>
                              <m:ctrlP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rPr>
                              </m:ctrlPr>
                            </m:dPr>
                            <m:e>
                              <m:sSup>
                                <m:sSupPr>
                                  <m:ctrlP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rPr>
                                  </m:ctrlPr>
                                </m:sSupPr>
                                <m:e>
                                  <m:d>
                                    <m:dPr>
                                      <m:ctrlP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rPr>
                                      </m:ctrlPr>
                                    </m:dPr>
                                    <m:e>
                                      <m:sSup>
                                        <m:sSupPr>
                                          <m:ctrlP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rPr>
                                            <m:t>𝑛</m:t>
                                          </m:r>
                                        </m:e>
                                        <m:sup>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rPr>
                                            <m:t>𝑇</m:t>
                                          </m:r>
                                        </m:sup>
                                      </m:sSup>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rPr>
                                        <m:t>𝑛</m:t>
                                      </m:r>
                                    </m:e>
                                  </m:d>
                                </m:e>
                                <m:sup>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rPr>
                                    <m:t>2</m:t>
                                  </m:r>
                                </m:sup>
                              </m:sSup>
                            </m:e>
                          </m:d>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rPr>
                            <m:t>−</m:t>
                          </m:r>
                          <m:f>
                            <m:fPr>
                              <m:ctrlP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rPr>
                                <m:t>4</m:t>
                              </m:r>
                            </m:num>
                            <m:den>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rPr>
                                <m:t>3</m:t>
                              </m:r>
                            </m:den>
                          </m:f>
                          <m:sSup>
                            <m:sSupPr>
                              <m:ctrlP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rPr>
                              </m:ctrlPr>
                            </m:sSupPr>
                            <m:e>
                              <m:d>
                                <m:dPr>
                                  <m:ctrlP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rPr>
                                  </m:ctrlPr>
                                </m:dPr>
                                <m:e>
                                  <m:r>
                                    <m:rPr>
                                      <m:sty m:val="p"/>
                                    </m:rPr>
                                    <a:rPr kumimoji="0" lang="en-US" altLang="zh-CN" b="0" i="0" u="none" strike="noStrike" kern="1200" cap="none" spc="0" normalizeH="0" baseline="0" noProof="0" smtClean="0">
                                      <a:ln>
                                        <a:noFill/>
                                      </a:ln>
                                      <a:solidFill>
                                        <a:prstClr val="black"/>
                                      </a:solidFill>
                                      <a:effectLst/>
                                      <a:uLnTx/>
                                      <a:uFillTx/>
                                      <a:latin typeface="Cambria Math" panose="02040503050406030204" pitchFamily="18" charset="0"/>
                                    </a:rPr>
                                    <m:t>tr</m:t>
                                  </m:r>
                                  <m:d>
                                    <m:dPr>
                                      <m:ctrlP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rPr>
                                      </m:ctrlPr>
                                    </m:dPr>
                                    <m:e>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rPr>
                                        <m:t>𝑛</m:t>
                                      </m:r>
                                    </m:e>
                                  </m:d>
                                </m:e>
                              </m:d>
                            </m:e>
                            <m:sup>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rPr>
                                <m:t>2</m:t>
                              </m:r>
                            </m:sup>
                          </m:sSup>
                        </m:e>
                        <m:sup>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rPr>
                            <m:t> </m:t>
                          </m:r>
                        </m:sup>
                      </m:sSup>
                    </m:oMath>
                  </m:oMathPara>
                </a14:m>
                <a:endParaRPr kumimoji="0" lang="zh-CN" altLang="en-US"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endParaRPr>
              </a:p>
            </p:txBody>
          </p:sp>
        </mc:Choice>
        <mc:Fallback xmlns="">
          <p:sp>
            <p:nvSpPr>
              <p:cNvPr id="33" name="文本框 32">
                <a:extLst>
                  <a:ext uri="{FF2B5EF4-FFF2-40B4-BE49-F238E27FC236}">
                    <a16:creationId xmlns:a16="http://schemas.microsoft.com/office/drawing/2014/main" id="{922991E7-483D-4998-88FA-E7AB3B5FE93E}"/>
                  </a:ext>
                </a:extLst>
              </p:cNvPr>
              <p:cNvSpPr txBox="1">
                <a:spLocks noRot="1" noChangeAspect="1" noMove="1" noResize="1" noEditPoints="1" noAdjustHandles="1" noChangeArrowheads="1" noChangeShapeType="1" noTextEdit="1"/>
              </p:cNvSpPr>
              <p:nvPr/>
            </p:nvSpPr>
            <p:spPr>
              <a:xfrm>
                <a:off x="5744551" y="4455607"/>
                <a:ext cx="2960688" cy="611706"/>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B28530A5-E1C4-4856-83C1-7A37E9C5F2DD}"/>
                  </a:ext>
                </a:extLst>
              </p:cNvPr>
              <p:cNvSpPr txBox="1"/>
              <p:nvPr/>
            </p:nvSpPr>
            <p:spPr>
              <a:xfrm>
                <a:off x="4009382" y="1232671"/>
                <a:ext cx="4213686" cy="3693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𝑆𝑂</m:t>
                          </m:r>
                        </m:e>
                        <m:sub>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𝐿</m:t>
                          </m:r>
                        </m:sub>
                      </m:sSub>
                      <m:d>
                        <m:dPr>
                          <m:ctrl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3</m:t>
                          </m:r>
                        </m:e>
                      </m:d>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𝑆𝑂</m:t>
                          </m:r>
                        </m:e>
                        <m:sub>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𝑆</m:t>
                          </m:r>
                        </m:sub>
                      </m:sSub>
                      <m:d>
                        <m:dPr>
                          <m:ctrl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3</m:t>
                          </m:r>
                        </m:e>
                      </m:d>
                      <m: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𝑆</m:t>
                      </m:r>
                      <m:sSub>
                        <m:sSubPr>
                          <m:ctrlP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𝑂</m:t>
                          </m:r>
                        </m:e>
                        <m:sub>
                          <m: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𝑆</m:t>
                          </m:r>
                        </m:sub>
                      </m:sSub>
                      <m: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(3)</m:t>
                      </m:r>
                    </m:oMath>
                  </m:oMathPara>
                </a14:m>
                <a:endPar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36" name="文本框 35">
                <a:extLst>
                  <a:ext uri="{FF2B5EF4-FFF2-40B4-BE49-F238E27FC236}">
                    <a16:creationId xmlns:a16="http://schemas.microsoft.com/office/drawing/2014/main" id="{B28530A5-E1C4-4856-83C1-7A37E9C5F2DD}"/>
                  </a:ext>
                </a:extLst>
              </p:cNvPr>
              <p:cNvSpPr txBox="1">
                <a:spLocks noRot="1" noChangeAspect="1" noMove="1" noResize="1" noEditPoints="1" noAdjustHandles="1" noChangeArrowheads="1" noChangeShapeType="1" noTextEdit="1"/>
              </p:cNvSpPr>
              <p:nvPr/>
            </p:nvSpPr>
            <p:spPr>
              <a:xfrm>
                <a:off x="4009382" y="1232671"/>
                <a:ext cx="4213686" cy="369332"/>
              </a:xfrm>
              <a:prstGeom prst="rect">
                <a:avLst/>
              </a:prstGeom>
              <a:blipFill>
                <a:blip r:embed="rId7"/>
                <a:stretch>
                  <a:fillRect b="-34426"/>
                </a:stretch>
              </a:blipFill>
            </p:spPr>
            <p:txBody>
              <a:bodyPr/>
              <a:lstStyle/>
              <a:p>
                <a:r>
                  <a:rPr lang="zh-CN" altLang="en-US">
                    <a:noFill/>
                  </a:rPr>
                  <a:t> </a:t>
                </a:r>
              </a:p>
            </p:txBody>
          </p:sp>
        </mc:Fallback>
      </mc:AlternateContent>
      <p:grpSp>
        <p:nvGrpSpPr>
          <p:cNvPr id="39" name="Group 114"/>
          <p:cNvGrpSpPr>
            <a:grpSpLocks/>
          </p:cNvGrpSpPr>
          <p:nvPr/>
        </p:nvGrpSpPr>
        <p:grpSpPr bwMode="auto">
          <a:xfrm>
            <a:off x="913187" y="2454473"/>
            <a:ext cx="1862253" cy="1837676"/>
            <a:chOff x="557" y="885"/>
            <a:chExt cx="1362" cy="1344"/>
          </a:xfrm>
        </p:grpSpPr>
        <p:grpSp>
          <p:nvGrpSpPr>
            <p:cNvPr id="41" name="Group 79"/>
            <p:cNvGrpSpPr>
              <a:grpSpLocks/>
            </p:cNvGrpSpPr>
            <p:nvPr/>
          </p:nvGrpSpPr>
          <p:grpSpPr bwMode="auto">
            <a:xfrm>
              <a:off x="557" y="885"/>
              <a:ext cx="1361" cy="1344"/>
              <a:chOff x="4151" y="2523"/>
              <a:chExt cx="1224" cy="1270"/>
            </a:xfrm>
          </p:grpSpPr>
          <p:sp>
            <p:nvSpPr>
              <p:cNvPr id="73" name="Oval 80"/>
              <p:cNvSpPr>
                <a:spLocks noChangeArrowheads="1"/>
              </p:cNvSpPr>
              <p:nvPr/>
            </p:nvSpPr>
            <p:spPr bwMode="auto">
              <a:xfrm>
                <a:off x="4151" y="2523"/>
                <a:ext cx="1224" cy="1270"/>
              </a:xfrm>
              <a:prstGeom prst="ellipse">
                <a:avLst/>
              </a:prstGeom>
              <a:noFill/>
              <a:ln w="28575"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74" name="Oval 81"/>
              <p:cNvSpPr>
                <a:spLocks noChangeArrowheads="1"/>
              </p:cNvSpPr>
              <p:nvPr/>
            </p:nvSpPr>
            <p:spPr bwMode="auto">
              <a:xfrm>
                <a:off x="4423" y="2795"/>
                <a:ext cx="680" cy="726"/>
              </a:xfrm>
              <a:prstGeom prst="ellipse">
                <a:avLst/>
              </a:prstGeom>
              <a:noFill/>
              <a:ln w="28575"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pSp>
        <p:sp>
          <p:nvSpPr>
            <p:cNvPr id="43" name="Line 82"/>
            <p:cNvSpPr>
              <a:spLocks noChangeShapeType="1"/>
            </p:cNvSpPr>
            <p:nvPr/>
          </p:nvSpPr>
          <p:spPr bwMode="auto">
            <a:xfrm>
              <a:off x="652" y="1479"/>
              <a:ext cx="134"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44" name="Oval 83"/>
            <p:cNvSpPr>
              <a:spLocks noChangeArrowheads="1"/>
            </p:cNvSpPr>
            <p:nvPr/>
          </p:nvSpPr>
          <p:spPr bwMode="auto">
            <a:xfrm>
              <a:off x="716" y="1042"/>
              <a:ext cx="1062" cy="1056"/>
            </a:xfrm>
            <a:prstGeom prst="ellipse">
              <a:avLst/>
            </a:prstGeom>
            <a:noFill/>
            <a:ln w="9525" algn="ctr">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45" name="Line 84"/>
            <p:cNvSpPr>
              <a:spLocks noChangeShapeType="1"/>
            </p:cNvSpPr>
            <p:nvPr/>
          </p:nvSpPr>
          <p:spPr bwMode="auto">
            <a:xfrm flipH="1">
              <a:off x="557" y="1542"/>
              <a:ext cx="69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46" name="Line 85"/>
            <p:cNvSpPr>
              <a:spLocks noChangeShapeType="1"/>
            </p:cNvSpPr>
            <p:nvPr/>
          </p:nvSpPr>
          <p:spPr bwMode="auto">
            <a:xfrm>
              <a:off x="1696" y="1479"/>
              <a:ext cx="133"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47" name="Line 86"/>
            <p:cNvSpPr>
              <a:spLocks noChangeShapeType="1"/>
            </p:cNvSpPr>
            <p:nvPr/>
          </p:nvSpPr>
          <p:spPr bwMode="auto">
            <a:xfrm>
              <a:off x="1253" y="1542"/>
              <a:ext cx="66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48" name="Line 87"/>
            <p:cNvSpPr>
              <a:spLocks noChangeShapeType="1"/>
            </p:cNvSpPr>
            <p:nvPr/>
          </p:nvSpPr>
          <p:spPr bwMode="auto">
            <a:xfrm flipV="1">
              <a:off x="1223" y="885"/>
              <a:ext cx="0" cy="65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49" name="Line 88"/>
            <p:cNvSpPr>
              <a:spLocks noChangeShapeType="1"/>
            </p:cNvSpPr>
            <p:nvPr/>
          </p:nvSpPr>
          <p:spPr bwMode="auto">
            <a:xfrm>
              <a:off x="1223" y="1542"/>
              <a:ext cx="0" cy="6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50" name="Line 89"/>
            <p:cNvSpPr>
              <a:spLocks noChangeShapeType="1"/>
            </p:cNvSpPr>
            <p:nvPr/>
          </p:nvSpPr>
          <p:spPr bwMode="auto">
            <a:xfrm rot="-5400000">
              <a:off x="1220" y="1014"/>
              <a:ext cx="132"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51" name="Line 90"/>
            <p:cNvSpPr>
              <a:spLocks noChangeShapeType="1"/>
            </p:cNvSpPr>
            <p:nvPr/>
          </p:nvSpPr>
          <p:spPr bwMode="auto">
            <a:xfrm rot="5400000" flipV="1">
              <a:off x="1220" y="2076"/>
              <a:ext cx="131"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52" name="Line 91"/>
            <p:cNvSpPr>
              <a:spLocks noChangeShapeType="1"/>
            </p:cNvSpPr>
            <p:nvPr/>
          </p:nvSpPr>
          <p:spPr bwMode="auto">
            <a:xfrm flipV="1">
              <a:off x="1223" y="1291"/>
              <a:ext cx="285" cy="2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53" name="Line 92"/>
            <p:cNvSpPr>
              <a:spLocks noChangeShapeType="1"/>
            </p:cNvSpPr>
            <p:nvPr/>
          </p:nvSpPr>
          <p:spPr bwMode="auto">
            <a:xfrm flipH="1">
              <a:off x="1317" y="1291"/>
              <a:ext cx="95" cy="94"/>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54" name="Line 93"/>
            <p:cNvSpPr>
              <a:spLocks noChangeShapeType="1"/>
            </p:cNvSpPr>
            <p:nvPr/>
          </p:nvSpPr>
          <p:spPr bwMode="auto">
            <a:xfrm flipH="1">
              <a:off x="938" y="1542"/>
              <a:ext cx="285" cy="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55" name="Line 94"/>
            <p:cNvSpPr>
              <a:spLocks noChangeShapeType="1"/>
            </p:cNvSpPr>
            <p:nvPr/>
          </p:nvSpPr>
          <p:spPr bwMode="auto">
            <a:xfrm flipV="1">
              <a:off x="968" y="1603"/>
              <a:ext cx="96" cy="95"/>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56" name="Line 95"/>
            <p:cNvSpPr>
              <a:spLocks noChangeShapeType="1"/>
            </p:cNvSpPr>
            <p:nvPr/>
          </p:nvSpPr>
          <p:spPr bwMode="auto">
            <a:xfrm flipH="1" flipV="1">
              <a:off x="968" y="1291"/>
              <a:ext cx="255" cy="2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57" name="Line 96"/>
            <p:cNvSpPr>
              <a:spLocks noChangeShapeType="1"/>
            </p:cNvSpPr>
            <p:nvPr/>
          </p:nvSpPr>
          <p:spPr bwMode="auto">
            <a:xfrm>
              <a:off x="1064" y="1322"/>
              <a:ext cx="95" cy="94"/>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58" name="Line 97"/>
            <p:cNvSpPr>
              <a:spLocks noChangeShapeType="1"/>
            </p:cNvSpPr>
            <p:nvPr/>
          </p:nvSpPr>
          <p:spPr bwMode="auto">
            <a:xfrm>
              <a:off x="1223" y="1542"/>
              <a:ext cx="285" cy="3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59" name="Line 98"/>
            <p:cNvSpPr>
              <a:spLocks noChangeShapeType="1"/>
            </p:cNvSpPr>
            <p:nvPr/>
          </p:nvSpPr>
          <p:spPr bwMode="auto">
            <a:xfrm flipH="1" flipV="1">
              <a:off x="1348" y="1603"/>
              <a:ext cx="96" cy="125"/>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grpSp>
        <p:nvGrpSpPr>
          <p:cNvPr id="112" name="Group 5"/>
          <p:cNvGrpSpPr>
            <a:grpSpLocks/>
          </p:cNvGrpSpPr>
          <p:nvPr/>
        </p:nvGrpSpPr>
        <p:grpSpPr bwMode="auto">
          <a:xfrm>
            <a:off x="3624370" y="2496859"/>
            <a:ext cx="1759078" cy="1752904"/>
            <a:chOff x="672" y="1382"/>
            <a:chExt cx="1680" cy="1690"/>
          </a:xfrm>
        </p:grpSpPr>
        <p:grpSp>
          <p:nvGrpSpPr>
            <p:cNvPr id="127" name="Group 6"/>
            <p:cNvGrpSpPr>
              <a:grpSpLocks/>
            </p:cNvGrpSpPr>
            <p:nvPr/>
          </p:nvGrpSpPr>
          <p:grpSpPr bwMode="auto">
            <a:xfrm>
              <a:off x="672" y="1382"/>
              <a:ext cx="1679" cy="1690"/>
              <a:chOff x="4151" y="2523"/>
              <a:chExt cx="1224" cy="1270"/>
            </a:xfrm>
          </p:grpSpPr>
          <p:sp>
            <p:nvSpPr>
              <p:cNvPr id="145" name="Oval 7"/>
              <p:cNvSpPr>
                <a:spLocks noChangeArrowheads="1"/>
              </p:cNvSpPr>
              <p:nvPr/>
            </p:nvSpPr>
            <p:spPr bwMode="auto">
              <a:xfrm>
                <a:off x="4151" y="2523"/>
                <a:ext cx="1224" cy="1270"/>
              </a:xfrm>
              <a:prstGeom prst="ellipse">
                <a:avLst/>
              </a:prstGeom>
              <a:noFill/>
              <a:ln w="28575" algn="ctr">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146" name="Oval 8"/>
              <p:cNvSpPr>
                <a:spLocks noChangeArrowheads="1"/>
              </p:cNvSpPr>
              <p:nvPr/>
            </p:nvSpPr>
            <p:spPr bwMode="auto">
              <a:xfrm>
                <a:off x="4423" y="2795"/>
                <a:ext cx="680" cy="726"/>
              </a:xfrm>
              <a:prstGeom prst="ellipse">
                <a:avLst/>
              </a:prstGeom>
              <a:noFill/>
              <a:ln w="28575" algn="ctr">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grpSp>
        <p:sp>
          <p:nvSpPr>
            <p:cNvPr id="128" name="Line 9"/>
            <p:cNvSpPr>
              <a:spLocks noChangeShapeType="1"/>
            </p:cNvSpPr>
            <p:nvPr/>
          </p:nvSpPr>
          <p:spPr bwMode="auto">
            <a:xfrm>
              <a:off x="1323" y="1478"/>
              <a:ext cx="165"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129" name="Oval 10"/>
            <p:cNvSpPr>
              <a:spLocks noChangeArrowheads="1"/>
            </p:cNvSpPr>
            <p:nvPr/>
          </p:nvSpPr>
          <p:spPr bwMode="auto">
            <a:xfrm>
              <a:off x="868" y="1579"/>
              <a:ext cx="1310" cy="1328"/>
            </a:xfrm>
            <a:prstGeom prst="ellipse">
              <a:avLst/>
            </a:prstGeom>
            <a:noFill/>
            <a:ln w="9525" algn="ctr">
              <a:solidFill>
                <a:srgbClr val="00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130" name="Line 11"/>
            <p:cNvSpPr>
              <a:spLocks noChangeShapeType="1"/>
            </p:cNvSpPr>
            <p:nvPr/>
          </p:nvSpPr>
          <p:spPr bwMode="auto">
            <a:xfrm flipH="1">
              <a:off x="672" y="2208"/>
              <a:ext cx="859"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131" name="Line 12"/>
            <p:cNvSpPr>
              <a:spLocks noChangeShapeType="1"/>
            </p:cNvSpPr>
            <p:nvPr/>
          </p:nvSpPr>
          <p:spPr bwMode="auto">
            <a:xfrm>
              <a:off x="1488" y="2966"/>
              <a:ext cx="164"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132" name="Line 13"/>
            <p:cNvSpPr>
              <a:spLocks noChangeShapeType="1"/>
            </p:cNvSpPr>
            <p:nvPr/>
          </p:nvSpPr>
          <p:spPr bwMode="auto">
            <a:xfrm>
              <a:off x="1531" y="2208"/>
              <a:ext cx="821"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133" name="Line 14"/>
            <p:cNvSpPr>
              <a:spLocks noChangeShapeType="1"/>
            </p:cNvSpPr>
            <p:nvPr/>
          </p:nvSpPr>
          <p:spPr bwMode="auto">
            <a:xfrm flipV="1">
              <a:off x="1493" y="1382"/>
              <a:ext cx="0" cy="826"/>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134" name="Line 15"/>
            <p:cNvSpPr>
              <a:spLocks noChangeShapeType="1"/>
            </p:cNvSpPr>
            <p:nvPr/>
          </p:nvSpPr>
          <p:spPr bwMode="auto">
            <a:xfrm>
              <a:off x="1493" y="2208"/>
              <a:ext cx="0" cy="86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135" name="Line 16"/>
            <p:cNvSpPr>
              <a:spLocks noChangeShapeType="1"/>
            </p:cNvSpPr>
            <p:nvPr/>
          </p:nvSpPr>
          <p:spPr bwMode="auto">
            <a:xfrm rot="-5400000">
              <a:off x="2125" y="2115"/>
              <a:ext cx="166"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136" name="Line 17"/>
            <p:cNvSpPr>
              <a:spLocks noChangeShapeType="1"/>
            </p:cNvSpPr>
            <p:nvPr/>
          </p:nvSpPr>
          <p:spPr bwMode="auto">
            <a:xfrm rot="5400000" flipV="1">
              <a:off x="733" y="2281"/>
              <a:ext cx="165"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137" name="Line 18"/>
            <p:cNvSpPr>
              <a:spLocks noChangeShapeType="1"/>
            </p:cNvSpPr>
            <p:nvPr/>
          </p:nvSpPr>
          <p:spPr bwMode="auto">
            <a:xfrm flipV="1">
              <a:off x="1493" y="1893"/>
              <a:ext cx="351" cy="31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138" name="Line 19"/>
            <p:cNvSpPr>
              <a:spLocks noChangeShapeType="1"/>
            </p:cNvSpPr>
            <p:nvPr/>
          </p:nvSpPr>
          <p:spPr bwMode="auto">
            <a:xfrm flipH="1">
              <a:off x="1584" y="2438"/>
              <a:ext cx="118" cy="118"/>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139" name="Line 20"/>
            <p:cNvSpPr>
              <a:spLocks noChangeShapeType="1"/>
            </p:cNvSpPr>
            <p:nvPr/>
          </p:nvSpPr>
          <p:spPr bwMode="auto">
            <a:xfrm flipH="1">
              <a:off x="1142" y="2208"/>
              <a:ext cx="351" cy="31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140" name="Line 21"/>
            <p:cNvSpPr>
              <a:spLocks noChangeShapeType="1"/>
            </p:cNvSpPr>
            <p:nvPr/>
          </p:nvSpPr>
          <p:spPr bwMode="auto">
            <a:xfrm flipV="1">
              <a:off x="1296" y="1862"/>
              <a:ext cx="117" cy="119"/>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141" name="Line 22"/>
            <p:cNvSpPr>
              <a:spLocks noChangeShapeType="1"/>
            </p:cNvSpPr>
            <p:nvPr/>
          </p:nvSpPr>
          <p:spPr bwMode="auto">
            <a:xfrm flipH="1" flipV="1">
              <a:off x="1180" y="1893"/>
              <a:ext cx="313" cy="31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142" name="Line 23"/>
            <p:cNvSpPr>
              <a:spLocks noChangeShapeType="1"/>
            </p:cNvSpPr>
            <p:nvPr/>
          </p:nvSpPr>
          <p:spPr bwMode="auto">
            <a:xfrm>
              <a:off x="1728" y="2006"/>
              <a:ext cx="118" cy="118"/>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143" name="Line 24"/>
            <p:cNvSpPr>
              <a:spLocks noChangeShapeType="1"/>
            </p:cNvSpPr>
            <p:nvPr/>
          </p:nvSpPr>
          <p:spPr bwMode="auto">
            <a:xfrm>
              <a:off x="1493" y="2208"/>
              <a:ext cx="351" cy="39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144" name="Line 25"/>
            <p:cNvSpPr>
              <a:spLocks noChangeShapeType="1"/>
            </p:cNvSpPr>
            <p:nvPr/>
          </p:nvSpPr>
          <p:spPr bwMode="auto">
            <a:xfrm flipH="1" flipV="1">
              <a:off x="1131" y="2232"/>
              <a:ext cx="117" cy="158"/>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grpSp>
      <p:grpSp>
        <p:nvGrpSpPr>
          <p:cNvPr id="186" name="Group 42"/>
          <p:cNvGrpSpPr>
            <a:grpSpLocks/>
          </p:cNvGrpSpPr>
          <p:nvPr/>
        </p:nvGrpSpPr>
        <p:grpSpPr bwMode="auto">
          <a:xfrm>
            <a:off x="6295476" y="2495185"/>
            <a:ext cx="1817974" cy="1775861"/>
            <a:chOff x="4052" y="1353"/>
            <a:chExt cx="1680" cy="1690"/>
          </a:xfrm>
        </p:grpSpPr>
        <p:grpSp>
          <p:nvGrpSpPr>
            <p:cNvPr id="201" name="Group 43"/>
            <p:cNvGrpSpPr>
              <a:grpSpLocks/>
            </p:cNvGrpSpPr>
            <p:nvPr/>
          </p:nvGrpSpPr>
          <p:grpSpPr bwMode="auto">
            <a:xfrm>
              <a:off x="4052" y="1353"/>
              <a:ext cx="1679" cy="1690"/>
              <a:chOff x="4151" y="2523"/>
              <a:chExt cx="1224" cy="1270"/>
            </a:xfrm>
          </p:grpSpPr>
          <p:sp>
            <p:nvSpPr>
              <p:cNvPr id="219" name="Oval 44"/>
              <p:cNvSpPr>
                <a:spLocks noChangeArrowheads="1"/>
              </p:cNvSpPr>
              <p:nvPr/>
            </p:nvSpPr>
            <p:spPr bwMode="auto">
              <a:xfrm>
                <a:off x="4151" y="2523"/>
                <a:ext cx="1224" cy="1270"/>
              </a:xfrm>
              <a:prstGeom prst="ellipse">
                <a:avLst/>
              </a:prstGeom>
              <a:noFill/>
              <a:ln w="28575" algn="ctr">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220" name="Oval 45"/>
              <p:cNvSpPr>
                <a:spLocks noChangeArrowheads="1"/>
              </p:cNvSpPr>
              <p:nvPr/>
            </p:nvSpPr>
            <p:spPr bwMode="auto">
              <a:xfrm>
                <a:off x="4423" y="2795"/>
                <a:ext cx="680" cy="726"/>
              </a:xfrm>
              <a:prstGeom prst="ellipse">
                <a:avLst/>
              </a:prstGeom>
              <a:noFill/>
              <a:ln w="28575" algn="ctr">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grpSp>
        <p:sp>
          <p:nvSpPr>
            <p:cNvPr id="202" name="Line 46"/>
            <p:cNvSpPr>
              <a:spLocks noChangeShapeType="1"/>
            </p:cNvSpPr>
            <p:nvPr/>
          </p:nvSpPr>
          <p:spPr bwMode="auto">
            <a:xfrm>
              <a:off x="4175" y="2179"/>
              <a:ext cx="165"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203" name="Oval 47"/>
            <p:cNvSpPr>
              <a:spLocks noChangeArrowheads="1"/>
            </p:cNvSpPr>
            <p:nvPr/>
          </p:nvSpPr>
          <p:spPr bwMode="auto">
            <a:xfrm>
              <a:off x="4248" y="1550"/>
              <a:ext cx="1310" cy="1328"/>
            </a:xfrm>
            <a:prstGeom prst="ellipse">
              <a:avLst/>
            </a:prstGeom>
            <a:noFill/>
            <a:ln w="9525" algn="ctr">
              <a:solidFill>
                <a:srgbClr val="00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204" name="Line 48"/>
            <p:cNvSpPr>
              <a:spLocks noChangeShapeType="1"/>
            </p:cNvSpPr>
            <p:nvPr/>
          </p:nvSpPr>
          <p:spPr bwMode="auto">
            <a:xfrm flipH="1">
              <a:off x="4052" y="2179"/>
              <a:ext cx="859"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205" name="Line 49"/>
            <p:cNvSpPr>
              <a:spLocks noChangeShapeType="1"/>
            </p:cNvSpPr>
            <p:nvPr/>
          </p:nvSpPr>
          <p:spPr bwMode="auto">
            <a:xfrm>
              <a:off x="5492" y="2179"/>
              <a:ext cx="164"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206" name="Line 50"/>
            <p:cNvSpPr>
              <a:spLocks noChangeShapeType="1"/>
            </p:cNvSpPr>
            <p:nvPr/>
          </p:nvSpPr>
          <p:spPr bwMode="auto">
            <a:xfrm>
              <a:off x="4911" y="2179"/>
              <a:ext cx="821"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207" name="Line 51"/>
            <p:cNvSpPr>
              <a:spLocks noChangeShapeType="1"/>
            </p:cNvSpPr>
            <p:nvPr/>
          </p:nvSpPr>
          <p:spPr bwMode="auto">
            <a:xfrm flipV="1">
              <a:off x="4873" y="1353"/>
              <a:ext cx="0" cy="826"/>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208" name="Line 52"/>
            <p:cNvSpPr>
              <a:spLocks noChangeShapeType="1"/>
            </p:cNvSpPr>
            <p:nvPr/>
          </p:nvSpPr>
          <p:spPr bwMode="auto">
            <a:xfrm>
              <a:off x="4873" y="2179"/>
              <a:ext cx="0" cy="86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209" name="Line 53"/>
            <p:cNvSpPr>
              <a:spLocks noChangeShapeType="1"/>
            </p:cNvSpPr>
            <p:nvPr/>
          </p:nvSpPr>
          <p:spPr bwMode="auto">
            <a:xfrm rot="-5400000">
              <a:off x="4785" y="2838"/>
              <a:ext cx="166"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210" name="Line 54"/>
            <p:cNvSpPr>
              <a:spLocks noChangeShapeType="1"/>
            </p:cNvSpPr>
            <p:nvPr/>
          </p:nvSpPr>
          <p:spPr bwMode="auto">
            <a:xfrm rot="5400000" flipV="1">
              <a:off x="4772" y="1555"/>
              <a:ext cx="192"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211" name="Line 55"/>
            <p:cNvSpPr>
              <a:spLocks noChangeShapeType="1"/>
            </p:cNvSpPr>
            <p:nvPr/>
          </p:nvSpPr>
          <p:spPr bwMode="auto">
            <a:xfrm flipV="1">
              <a:off x="4873" y="1603"/>
              <a:ext cx="619" cy="576"/>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212" name="Line 56"/>
            <p:cNvSpPr>
              <a:spLocks noChangeShapeType="1"/>
            </p:cNvSpPr>
            <p:nvPr/>
          </p:nvSpPr>
          <p:spPr bwMode="auto">
            <a:xfrm flipH="1">
              <a:off x="4340" y="1747"/>
              <a:ext cx="118" cy="118"/>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213" name="Line 57"/>
            <p:cNvSpPr>
              <a:spLocks noChangeShapeType="1"/>
            </p:cNvSpPr>
            <p:nvPr/>
          </p:nvSpPr>
          <p:spPr bwMode="auto">
            <a:xfrm flipH="1">
              <a:off x="4244" y="2179"/>
              <a:ext cx="629" cy="576"/>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214" name="Line 58"/>
            <p:cNvSpPr>
              <a:spLocks noChangeShapeType="1"/>
            </p:cNvSpPr>
            <p:nvPr/>
          </p:nvSpPr>
          <p:spPr bwMode="auto">
            <a:xfrm flipV="1">
              <a:off x="5348" y="2563"/>
              <a:ext cx="117" cy="119"/>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215" name="Line 59"/>
            <p:cNvSpPr>
              <a:spLocks noChangeShapeType="1"/>
            </p:cNvSpPr>
            <p:nvPr/>
          </p:nvSpPr>
          <p:spPr bwMode="auto">
            <a:xfrm flipH="1" flipV="1">
              <a:off x="4340" y="1603"/>
              <a:ext cx="533" cy="576"/>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216" name="Line 60"/>
            <p:cNvSpPr>
              <a:spLocks noChangeShapeType="1"/>
            </p:cNvSpPr>
            <p:nvPr/>
          </p:nvSpPr>
          <p:spPr bwMode="auto">
            <a:xfrm>
              <a:off x="5348" y="1747"/>
              <a:ext cx="118" cy="118"/>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217" name="Line 61"/>
            <p:cNvSpPr>
              <a:spLocks noChangeShapeType="1"/>
            </p:cNvSpPr>
            <p:nvPr/>
          </p:nvSpPr>
          <p:spPr bwMode="auto">
            <a:xfrm>
              <a:off x="4873" y="2179"/>
              <a:ext cx="571" cy="62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sp>
          <p:nvSpPr>
            <p:cNvPr id="218" name="Line 62"/>
            <p:cNvSpPr>
              <a:spLocks noChangeShapeType="1"/>
            </p:cNvSpPr>
            <p:nvPr/>
          </p:nvSpPr>
          <p:spPr bwMode="auto">
            <a:xfrm flipH="1" flipV="1">
              <a:off x="4292" y="2467"/>
              <a:ext cx="117" cy="158"/>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ndParaRPr>
            </a:p>
          </p:txBody>
        </p:sp>
      </p:grpSp>
      <mc:AlternateContent xmlns:mc="http://schemas.openxmlformats.org/markup-compatibility/2006" xmlns:a14="http://schemas.microsoft.com/office/drawing/2010/main">
        <mc:Choice Requires="a14">
          <p:sp>
            <p:nvSpPr>
              <p:cNvPr id="221" name="文本框 220">
                <a:extLst>
                  <a:ext uri="{FF2B5EF4-FFF2-40B4-BE49-F238E27FC236}">
                    <a16:creationId xmlns:a16="http://schemas.microsoft.com/office/drawing/2014/main" id="{922991E7-483D-4998-88FA-E7AB3B5FE93E}"/>
                  </a:ext>
                </a:extLst>
              </p:cNvPr>
              <p:cNvSpPr txBox="1"/>
              <p:nvPr/>
            </p:nvSpPr>
            <p:spPr>
              <a:xfrm>
                <a:off x="1066685" y="5381200"/>
                <a:ext cx="1244683" cy="44563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acc>
                            <m:accPr>
                              <m:chr m:val="⃗"/>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acc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𝜎</m:t>
                              </m:r>
                            </m:e>
                          </m:acc>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acc>
                            <m:accPr>
                              <m:chr m:val="⃗"/>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acc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𝑘</m:t>
                              </m:r>
                            </m:e>
                          </m:acc>
                        </m:e>
                        <m:sup>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 </m:t>
                          </m:r>
                        </m:sup>
                      </m:sSup>
                    </m:oMath>
                  </m:oMathPara>
                </a14:m>
                <a:endParaRPr kumimoji="0" lang="zh-CN" altLang="en-US" sz="20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221" name="文本框 220">
                <a:extLst>
                  <a:ext uri="{FF2B5EF4-FFF2-40B4-BE49-F238E27FC236}">
                    <a16:creationId xmlns:a16="http://schemas.microsoft.com/office/drawing/2014/main" id="{922991E7-483D-4998-88FA-E7AB3B5FE93E}"/>
                  </a:ext>
                </a:extLst>
              </p:cNvPr>
              <p:cNvSpPr txBox="1">
                <a:spLocks noRot="1" noChangeAspect="1" noMove="1" noResize="1" noEditPoints="1" noAdjustHandles="1" noChangeArrowheads="1" noChangeShapeType="1" noTextEdit="1"/>
              </p:cNvSpPr>
              <p:nvPr/>
            </p:nvSpPr>
            <p:spPr>
              <a:xfrm>
                <a:off x="1066685" y="5381200"/>
                <a:ext cx="1244683" cy="445635"/>
              </a:xfrm>
              <a:prstGeom prst="rect">
                <a:avLst/>
              </a:prstGeom>
              <a:blipFill>
                <a:blip r:embed="rId8"/>
                <a:stretch>
                  <a:fillRect t="-54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2" name="文本框 221">
                <a:extLst>
                  <a:ext uri="{FF2B5EF4-FFF2-40B4-BE49-F238E27FC236}">
                    <a16:creationId xmlns:a16="http://schemas.microsoft.com/office/drawing/2014/main" id="{922991E7-483D-4998-88FA-E7AB3B5FE93E}"/>
                  </a:ext>
                </a:extLst>
              </p:cNvPr>
              <p:cNvSpPr txBox="1"/>
              <p:nvPr/>
            </p:nvSpPr>
            <p:spPr>
              <a:xfrm>
                <a:off x="3778183" y="5273863"/>
                <a:ext cx="1450404" cy="55297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d>
                            <m:d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acc>
                                <m:accPr>
                                  <m:chr m:val="⃗"/>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acc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𝜎</m:t>
                                  </m:r>
                                </m:e>
                              </m:acc>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acc>
                                <m:accPr>
                                  <m:chr m:val="⃗"/>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acc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𝑘</m:t>
                                  </m:r>
                                </m:e>
                              </m:acc>
                            </m:e>
                          </m:d>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acc>
                            <m:accPr>
                              <m:chr m:val="̂"/>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acc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acc>
                        </m:e>
                        <m:sup>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 </m:t>
                          </m:r>
                        </m:sup>
                      </m:sSup>
                    </m:oMath>
                  </m:oMathPara>
                </a14:m>
                <a:endParaRPr kumimoji="0" lang="zh-CN" altLang="en-US" sz="20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222" name="文本框 221">
                <a:extLst>
                  <a:ext uri="{FF2B5EF4-FFF2-40B4-BE49-F238E27FC236}">
                    <a16:creationId xmlns:a16="http://schemas.microsoft.com/office/drawing/2014/main" id="{922991E7-483D-4998-88FA-E7AB3B5FE93E}"/>
                  </a:ext>
                </a:extLst>
              </p:cNvPr>
              <p:cNvSpPr txBox="1">
                <a:spLocks noRot="1" noChangeAspect="1" noMove="1" noResize="1" noEditPoints="1" noAdjustHandles="1" noChangeArrowheads="1" noChangeShapeType="1" noTextEdit="1"/>
              </p:cNvSpPr>
              <p:nvPr/>
            </p:nvSpPr>
            <p:spPr>
              <a:xfrm>
                <a:off x="3778183" y="5273863"/>
                <a:ext cx="1450404" cy="552972"/>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3" name="文本框 222">
                <a:extLst>
                  <a:ext uri="{FF2B5EF4-FFF2-40B4-BE49-F238E27FC236}">
                    <a16:creationId xmlns:a16="http://schemas.microsoft.com/office/drawing/2014/main" id="{922991E7-483D-4998-88FA-E7AB3B5FE93E}"/>
                  </a:ext>
                </a:extLst>
              </p:cNvPr>
              <p:cNvSpPr txBox="1"/>
              <p:nvPr/>
            </p:nvSpPr>
            <p:spPr>
              <a:xfrm>
                <a:off x="6581641" y="5363502"/>
                <a:ext cx="1688605" cy="424283"/>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Sup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𝜎</m:t>
                          </m:r>
                        </m:e>
                        <m: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𝑥</m:t>
                          </m:r>
                        </m:sub>
                        <m:sup>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 </m:t>
                          </m:r>
                        </m:sup>
                      </m:sSubSup>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𝑘</m:t>
                          </m:r>
                        </m:e>
                        <m: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𝑥</m:t>
                          </m:r>
                        </m:sub>
                      </m:s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𝜎</m:t>
                          </m:r>
                        </m:e>
                        <m: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𝑦</m:t>
                          </m:r>
                        </m:sub>
                      </m:sSub>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𝑘</m:t>
                          </m:r>
                        </m:e>
                        <m: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𝑦</m:t>
                          </m:r>
                        </m:sub>
                      </m:s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 </m:t>
                      </m:r>
                    </m:oMath>
                  </m:oMathPara>
                </a14:m>
                <a:endParaRPr kumimoji="0" lang="zh-CN" altLang="en-US" sz="20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223" name="文本框 222">
                <a:extLst>
                  <a:ext uri="{FF2B5EF4-FFF2-40B4-BE49-F238E27FC236}">
                    <a16:creationId xmlns:a16="http://schemas.microsoft.com/office/drawing/2014/main" id="{922991E7-483D-4998-88FA-E7AB3B5FE93E}"/>
                  </a:ext>
                </a:extLst>
              </p:cNvPr>
              <p:cNvSpPr txBox="1">
                <a:spLocks noRot="1" noChangeAspect="1" noMove="1" noResize="1" noEditPoints="1" noAdjustHandles="1" noChangeArrowheads="1" noChangeShapeType="1" noTextEdit="1"/>
              </p:cNvSpPr>
              <p:nvPr/>
            </p:nvSpPr>
            <p:spPr>
              <a:xfrm>
                <a:off x="6581641" y="5363502"/>
                <a:ext cx="1688605" cy="424283"/>
              </a:xfrm>
              <a:prstGeom prst="rect">
                <a:avLst/>
              </a:prstGeom>
              <a:blipFill>
                <a:blip r:embed="rId10"/>
                <a:stretch>
                  <a:fillRect b="-579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4" name="文本框 223">
                <a:extLst>
                  <a:ext uri="{FF2B5EF4-FFF2-40B4-BE49-F238E27FC236}">
                    <a16:creationId xmlns:a16="http://schemas.microsoft.com/office/drawing/2014/main" id="{3955E71E-4184-4024-8896-7EE50B7BC3A6}"/>
                  </a:ext>
                </a:extLst>
              </p:cNvPr>
              <p:cNvSpPr txBox="1"/>
              <p:nvPr/>
            </p:nvSpPr>
            <p:spPr>
              <a:xfrm>
                <a:off x="1132629" y="6167747"/>
                <a:ext cx="1336584" cy="276999"/>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dirty="0">
                    <a:solidFill>
                      <a:prstClr val="black"/>
                    </a:solidFill>
                    <a:latin typeface="等线" panose="020F0502020204030204"/>
                    <a:ea typeface="等线" panose="02010600030101010101" pitchFamily="2" charset="-122"/>
                  </a:rPr>
                  <a:t>s</a:t>
                </a:r>
                <a:r>
                  <a:rPr kumimoji="0" lang="en-US" altLang="zh-CN" sz="18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calar</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t>
                </a:r>
                <a14:m>
                  <m:oMath xmlns:m="http://schemas.openxmlformats.org/officeDocument/2006/math">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𝐽</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=0)</m:t>
                    </m:r>
                  </m:oMath>
                </a14:m>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224" name="文本框 223">
                <a:extLst>
                  <a:ext uri="{FF2B5EF4-FFF2-40B4-BE49-F238E27FC236}">
                    <a16:creationId xmlns:a16="http://schemas.microsoft.com/office/drawing/2014/main" id="{3955E71E-4184-4024-8896-7EE50B7BC3A6}"/>
                  </a:ext>
                </a:extLst>
              </p:cNvPr>
              <p:cNvSpPr txBox="1">
                <a:spLocks noRot="1" noChangeAspect="1" noMove="1" noResize="1" noEditPoints="1" noAdjustHandles="1" noChangeArrowheads="1" noChangeShapeType="1" noTextEdit="1"/>
              </p:cNvSpPr>
              <p:nvPr/>
            </p:nvSpPr>
            <p:spPr>
              <a:xfrm>
                <a:off x="1132629" y="6167747"/>
                <a:ext cx="1336584" cy="276999"/>
              </a:xfrm>
              <a:prstGeom prst="rect">
                <a:avLst/>
              </a:prstGeom>
              <a:blipFill>
                <a:blip r:embed="rId11"/>
                <a:stretch>
                  <a:fillRect l="-10959" t="-28889" r="-7763" b="-5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5" name="文本框 224">
                <a:extLst>
                  <a:ext uri="{FF2B5EF4-FFF2-40B4-BE49-F238E27FC236}">
                    <a16:creationId xmlns:a16="http://schemas.microsoft.com/office/drawing/2014/main" id="{3955E71E-4184-4024-8896-7EE50B7BC3A6}"/>
                  </a:ext>
                </a:extLst>
              </p:cNvPr>
              <p:cNvSpPr txBox="1"/>
              <p:nvPr/>
            </p:nvSpPr>
            <p:spPr>
              <a:xfrm>
                <a:off x="3695807" y="6189538"/>
                <a:ext cx="1687641" cy="276999"/>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noProof="0" dirty="0">
                    <a:solidFill>
                      <a:prstClr val="black"/>
                    </a:solidFill>
                    <a:latin typeface="等线" panose="020F0502020204030204"/>
                    <a:ea typeface="等线" panose="02010600030101010101" pitchFamily="2" charset="-122"/>
                  </a:rPr>
                  <a:t>Anti-</a:t>
                </a:r>
                <a:r>
                  <a:rPr lang="en-US" altLang="zh-CN" noProof="0" dirty="0" err="1">
                    <a:solidFill>
                      <a:prstClr val="black"/>
                    </a:solidFill>
                    <a:latin typeface="等线" panose="020F0502020204030204"/>
                    <a:ea typeface="等线" panose="02010600030101010101" pitchFamily="2" charset="-122"/>
                  </a:rPr>
                  <a:t>sym</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t>
                </a:r>
                <a14:m>
                  <m:oMath xmlns:m="http://schemas.openxmlformats.org/officeDocument/2006/math">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𝐽</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oMath>
                </a14:m>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225" name="文本框 224">
                <a:extLst>
                  <a:ext uri="{FF2B5EF4-FFF2-40B4-BE49-F238E27FC236}">
                    <a16:creationId xmlns:a16="http://schemas.microsoft.com/office/drawing/2014/main" id="{3955E71E-4184-4024-8896-7EE50B7BC3A6}"/>
                  </a:ext>
                </a:extLst>
              </p:cNvPr>
              <p:cNvSpPr txBox="1">
                <a:spLocks noRot="1" noChangeAspect="1" noMove="1" noResize="1" noEditPoints="1" noAdjustHandles="1" noChangeArrowheads="1" noChangeShapeType="1" noTextEdit="1"/>
              </p:cNvSpPr>
              <p:nvPr/>
            </p:nvSpPr>
            <p:spPr>
              <a:xfrm>
                <a:off x="3695807" y="6189538"/>
                <a:ext cx="1687641" cy="276999"/>
              </a:xfrm>
              <a:prstGeom prst="rect">
                <a:avLst/>
              </a:prstGeom>
              <a:blipFill>
                <a:blip r:embed="rId12"/>
                <a:stretch>
                  <a:fillRect l="-8303" t="-28261" r="-5776" b="-5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6" name="文本框 225">
                <a:extLst>
                  <a:ext uri="{FF2B5EF4-FFF2-40B4-BE49-F238E27FC236}">
                    <a16:creationId xmlns:a16="http://schemas.microsoft.com/office/drawing/2014/main" id="{3955E71E-4184-4024-8896-7EE50B7BC3A6}"/>
                  </a:ext>
                </a:extLst>
              </p:cNvPr>
              <p:cNvSpPr txBox="1"/>
              <p:nvPr/>
            </p:nvSpPr>
            <p:spPr>
              <a:xfrm>
                <a:off x="6548251" y="6167746"/>
                <a:ext cx="1674817" cy="276999"/>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noProof="0" dirty="0">
                    <a:solidFill>
                      <a:prstClr val="black"/>
                    </a:solidFill>
                    <a:latin typeface="等线" panose="020F0502020204030204"/>
                    <a:ea typeface="等线" panose="02010600030101010101" pitchFamily="2" charset="-122"/>
                  </a:rPr>
                  <a:t>symmtric</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t>
                </a:r>
                <a14:m>
                  <m:oMath xmlns:m="http://schemas.openxmlformats.org/officeDocument/2006/math">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𝐽</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oMath>
                </a14:m>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226" name="文本框 225">
                <a:extLst>
                  <a:ext uri="{FF2B5EF4-FFF2-40B4-BE49-F238E27FC236}">
                    <a16:creationId xmlns:a16="http://schemas.microsoft.com/office/drawing/2014/main" id="{3955E71E-4184-4024-8896-7EE50B7BC3A6}"/>
                  </a:ext>
                </a:extLst>
              </p:cNvPr>
              <p:cNvSpPr txBox="1">
                <a:spLocks noRot="1" noChangeAspect="1" noMove="1" noResize="1" noEditPoints="1" noAdjustHandles="1" noChangeArrowheads="1" noChangeShapeType="1" noTextEdit="1"/>
              </p:cNvSpPr>
              <p:nvPr/>
            </p:nvSpPr>
            <p:spPr>
              <a:xfrm>
                <a:off x="6548251" y="6167746"/>
                <a:ext cx="1674817" cy="276999"/>
              </a:xfrm>
              <a:prstGeom prst="rect">
                <a:avLst/>
              </a:prstGeom>
              <a:blipFill>
                <a:blip r:embed="rId13"/>
                <a:stretch>
                  <a:fillRect l="-8364" t="-28889" r="-5818" b="-5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8" name="文本框 227">
                <a:extLst>
                  <a:ext uri="{FF2B5EF4-FFF2-40B4-BE49-F238E27FC236}">
                    <a16:creationId xmlns:a16="http://schemas.microsoft.com/office/drawing/2014/main" id="{922991E7-483D-4998-88FA-E7AB3B5FE93E}"/>
                  </a:ext>
                </a:extLst>
              </p:cNvPr>
              <p:cNvSpPr txBox="1"/>
              <p:nvPr/>
            </p:nvSpPr>
            <p:spPr>
              <a:xfrm>
                <a:off x="2426585" y="1842581"/>
                <a:ext cx="2631185" cy="46166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n-US" altLang="zh-CN" sz="2400">
                        <a:solidFill>
                          <a:prstClr val="black"/>
                        </a:solidFill>
                        <a:latin typeface="Cambria Math" panose="02040503050406030204" pitchFamily="18" charset="0"/>
                      </a:rPr>
                      <m:t>t</m:t>
                    </m:r>
                    <m:r>
                      <m:rPr>
                        <m:sty m:val="p"/>
                      </m:rPr>
                      <a:rPr kumimoji="0" lang="en-US" altLang="zh-CN" sz="2400" b="0" i="0" u="none" strike="noStrike" kern="1200" cap="none" spc="0" normalizeH="0" baseline="0" noProof="0">
                        <a:ln>
                          <a:noFill/>
                        </a:ln>
                        <a:solidFill>
                          <a:prstClr val="black"/>
                        </a:solidFill>
                        <a:effectLst/>
                        <a:uLnTx/>
                        <a:uFillTx/>
                        <a:latin typeface="Cambria Math" panose="02040503050406030204" pitchFamily="18" charset="0"/>
                      </a:rPr>
                      <m:t>r</m:t>
                    </m:r>
                    <m:d>
                      <m:dPr>
                        <m:ctrl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rPr>
                        </m:ctrlPr>
                      </m:dPr>
                      <m:e>
                        <m:sSup>
                          <m:sSupPr>
                            <m:ctrl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rPr>
                            </m:ctrlPr>
                          </m:sSupPr>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rPr>
                              <m:t>𝑛</m:t>
                            </m:r>
                          </m:e>
                          <m:sup>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rPr>
                              <m:t>𝑇</m:t>
                            </m:r>
                          </m:sup>
                        </m:sSup>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rPr>
                          <m:t>𝑛</m:t>
                        </m:r>
                      </m:e>
                    </m:d>
                  </m:oMath>
                </a14:m>
                <a:r>
                  <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rPr>
                  <a:t> </a:t>
                </a:r>
                <a:r>
                  <a:rPr lang="en-US" altLang="zh-CN" sz="2400" dirty="0">
                    <a:solidFill>
                      <a:prstClr val="black"/>
                    </a:solidFill>
                    <a:latin typeface="等线" panose="020F0502020204030204"/>
                    <a:ea typeface="等线" panose="02010600030101010101" pitchFamily="2" charset="-122"/>
                    <a:sym typeface="Wingdings" panose="05000000000000000000" pitchFamily="2" charset="2"/>
                  </a:rPr>
                  <a:t>splits</a:t>
                </a:r>
                <a:endPar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endParaRPr>
              </a:p>
            </p:txBody>
          </p:sp>
        </mc:Choice>
        <mc:Fallback xmlns="">
          <p:sp>
            <p:nvSpPr>
              <p:cNvPr id="228" name="文本框 227">
                <a:extLst>
                  <a:ext uri="{FF2B5EF4-FFF2-40B4-BE49-F238E27FC236}">
                    <a16:creationId xmlns:a16="http://schemas.microsoft.com/office/drawing/2014/main" id="{922991E7-483D-4998-88FA-E7AB3B5FE93E}"/>
                  </a:ext>
                </a:extLst>
              </p:cNvPr>
              <p:cNvSpPr txBox="1">
                <a:spLocks noRot="1" noChangeAspect="1" noMove="1" noResize="1" noEditPoints="1" noAdjustHandles="1" noChangeArrowheads="1" noChangeShapeType="1" noTextEdit="1"/>
              </p:cNvSpPr>
              <p:nvPr/>
            </p:nvSpPr>
            <p:spPr>
              <a:xfrm>
                <a:off x="2426585" y="1842581"/>
                <a:ext cx="2631185" cy="461665"/>
              </a:xfrm>
              <a:prstGeom prst="rect">
                <a:avLst/>
              </a:prstGeom>
              <a:blipFill>
                <a:blip r:embed="rId14"/>
                <a:stretch>
                  <a:fillRect t="-9211" b="-3026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1605693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1AFCB725-4CD2-4327-ADD0-8272175066C1}"/>
              </a:ext>
            </a:extLst>
          </p:cNvPr>
          <p:cNvPicPr>
            <a:picLocks noChangeAspect="1"/>
          </p:cNvPicPr>
          <p:nvPr/>
        </p:nvPicPr>
        <p:blipFill>
          <a:blip r:embed="rId2"/>
          <a:stretch>
            <a:fillRect/>
          </a:stretch>
        </p:blipFill>
        <p:spPr>
          <a:xfrm>
            <a:off x="5069071" y="1931581"/>
            <a:ext cx="3159174" cy="603293"/>
          </a:xfrm>
          <a:prstGeom prst="rect">
            <a:avLst/>
          </a:prstGeom>
        </p:spPr>
      </p:pic>
      <p:pic>
        <p:nvPicPr>
          <p:cNvPr id="18" name="图片 17">
            <a:extLst>
              <a:ext uri="{FF2B5EF4-FFF2-40B4-BE49-F238E27FC236}">
                <a16:creationId xmlns:a16="http://schemas.microsoft.com/office/drawing/2014/main" id="{5432FD86-8453-40A9-9501-480D940C56BE}"/>
              </a:ext>
            </a:extLst>
          </p:cNvPr>
          <p:cNvPicPr>
            <a:picLocks noChangeAspect="1"/>
          </p:cNvPicPr>
          <p:nvPr/>
        </p:nvPicPr>
        <p:blipFill>
          <a:blip r:embed="rId3"/>
          <a:stretch>
            <a:fillRect/>
          </a:stretch>
        </p:blipFill>
        <p:spPr>
          <a:xfrm>
            <a:off x="1287358" y="5506052"/>
            <a:ext cx="2169520" cy="688862"/>
          </a:xfrm>
          <a:prstGeom prst="rect">
            <a:avLst/>
          </a:prstGeom>
        </p:spPr>
      </p:pic>
      <p:cxnSp>
        <p:nvCxnSpPr>
          <p:cNvPr id="13" name="直接连接符 12">
            <a:extLst>
              <a:ext uri="{FF2B5EF4-FFF2-40B4-BE49-F238E27FC236}">
                <a16:creationId xmlns:a16="http://schemas.microsoft.com/office/drawing/2014/main" id="{2D261699-4621-44FC-8DB0-68E442D33B7F}"/>
              </a:ext>
            </a:extLst>
          </p:cNvPr>
          <p:cNvCxnSpPr>
            <a:cxnSpLocks/>
          </p:cNvCxnSpPr>
          <p:nvPr/>
        </p:nvCxnSpPr>
        <p:spPr>
          <a:xfrm flipV="1">
            <a:off x="4237017" y="2668453"/>
            <a:ext cx="0" cy="2944029"/>
          </a:xfrm>
          <a:prstGeom prst="line">
            <a:avLst/>
          </a:prstGeom>
          <a:ln w="31750">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5" name="直接箭头连接符 4">
            <a:extLst>
              <a:ext uri="{FF2B5EF4-FFF2-40B4-BE49-F238E27FC236}">
                <a16:creationId xmlns:a16="http://schemas.microsoft.com/office/drawing/2014/main" id="{056064DB-993A-46C2-941A-533CE0EA216B}"/>
              </a:ext>
            </a:extLst>
          </p:cNvPr>
          <p:cNvCxnSpPr>
            <a:cxnSpLocks/>
          </p:cNvCxnSpPr>
          <p:nvPr/>
        </p:nvCxnSpPr>
        <p:spPr>
          <a:xfrm>
            <a:off x="837451" y="4743535"/>
            <a:ext cx="6924412" cy="0"/>
          </a:xfrm>
          <a:prstGeom prst="straightConnector1">
            <a:avLst/>
          </a:prstGeom>
          <a:ln w="31750">
            <a:tailEnd type="stealth" w="lg" len="lg"/>
          </a:ln>
        </p:spPr>
        <p:style>
          <a:lnRef idx="1">
            <a:schemeClr val="accent1"/>
          </a:lnRef>
          <a:fillRef idx="0">
            <a:schemeClr val="accent1"/>
          </a:fillRef>
          <a:effectRef idx="0">
            <a:schemeClr val="accent1"/>
          </a:effectRef>
          <a:fontRef idx="minor">
            <a:schemeClr val="tx1"/>
          </a:fontRef>
        </p:style>
      </p:cxnSp>
      <p:sp>
        <p:nvSpPr>
          <p:cNvPr id="8" name="椭圆 7">
            <a:extLst>
              <a:ext uri="{FF2B5EF4-FFF2-40B4-BE49-F238E27FC236}">
                <a16:creationId xmlns:a16="http://schemas.microsoft.com/office/drawing/2014/main" id="{258F062D-F6BC-45BD-B416-AD75827657F1}"/>
              </a:ext>
            </a:extLst>
          </p:cNvPr>
          <p:cNvSpPr/>
          <p:nvPr/>
        </p:nvSpPr>
        <p:spPr>
          <a:xfrm>
            <a:off x="4189673" y="4700672"/>
            <a:ext cx="85725" cy="857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3C10F587-5E62-427C-B3EA-17EF8B4EFA5E}"/>
                  </a:ext>
                </a:extLst>
              </p:cNvPr>
              <p:cNvSpPr txBox="1"/>
              <p:nvPr/>
            </p:nvSpPr>
            <p:spPr>
              <a:xfrm>
                <a:off x="7658314" y="4743535"/>
                <a:ext cx="1002519" cy="276999"/>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l-GR"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l-GR"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λ</m:t>
                          </m:r>
                        </m:e>
                        <m:sub>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0</m:t>
                          </m:r>
                        </m:sub>
                      </m:sSub>
                      <m:sSup>
                        <m:sSupPr>
                          <m:ctrlPr>
                            <a:rPr kumimoji="0" lang="el-GR"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Tr</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𝑛</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p>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oMath>
                  </m:oMathPara>
                </a14:m>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24" name="文本框 23">
                <a:extLst>
                  <a:ext uri="{FF2B5EF4-FFF2-40B4-BE49-F238E27FC236}">
                    <a16:creationId xmlns:a16="http://schemas.microsoft.com/office/drawing/2014/main" id="{3C10F587-5E62-427C-B3EA-17EF8B4EFA5E}"/>
                  </a:ext>
                </a:extLst>
              </p:cNvPr>
              <p:cNvSpPr txBox="1">
                <a:spLocks noRot="1" noChangeAspect="1" noMove="1" noResize="1" noEditPoints="1" noAdjustHandles="1" noChangeArrowheads="1" noChangeShapeType="1" noTextEdit="1"/>
              </p:cNvSpPr>
              <p:nvPr/>
            </p:nvSpPr>
            <p:spPr>
              <a:xfrm>
                <a:off x="7658314" y="4743535"/>
                <a:ext cx="1002519" cy="276999"/>
              </a:xfrm>
              <a:prstGeom prst="rect">
                <a:avLst/>
              </a:prstGeom>
              <a:blipFill>
                <a:blip r:embed="rId4"/>
                <a:stretch>
                  <a:fillRect l="-4848" t="-4348" r="-1818" b="-326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2" name="文本框 71">
                <a:extLst>
                  <a:ext uri="{FF2B5EF4-FFF2-40B4-BE49-F238E27FC236}">
                    <a16:creationId xmlns:a16="http://schemas.microsoft.com/office/drawing/2014/main" id="{7E433C1B-E204-4C11-BD86-28DF056DF1F7}"/>
                  </a:ext>
                </a:extLst>
              </p:cNvPr>
              <p:cNvSpPr txBox="1"/>
              <p:nvPr/>
            </p:nvSpPr>
            <p:spPr>
              <a:xfrm>
                <a:off x="1688582" y="4832656"/>
                <a:ext cx="898505" cy="36933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𝑛</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𝐼</m:t>
                      </m:r>
                    </m:oMath>
                  </m:oMathPara>
                </a14:m>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72" name="文本框 71">
                <a:extLst>
                  <a:ext uri="{FF2B5EF4-FFF2-40B4-BE49-F238E27FC236}">
                    <a16:creationId xmlns:a16="http://schemas.microsoft.com/office/drawing/2014/main" id="{7E433C1B-E204-4C11-BD86-28DF056DF1F7}"/>
                  </a:ext>
                </a:extLst>
              </p:cNvPr>
              <p:cNvSpPr txBox="1">
                <a:spLocks noRot="1" noChangeAspect="1" noMove="1" noResize="1" noEditPoints="1" noAdjustHandles="1" noChangeArrowheads="1" noChangeShapeType="1" noTextEdit="1"/>
              </p:cNvSpPr>
              <p:nvPr/>
            </p:nvSpPr>
            <p:spPr>
              <a:xfrm>
                <a:off x="1688582" y="4832656"/>
                <a:ext cx="898505"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3" name="文本框 72">
                <a:extLst>
                  <a:ext uri="{FF2B5EF4-FFF2-40B4-BE49-F238E27FC236}">
                    <a16:creationId xmlns:a16="http://schemas.microsoft.com/office/drawing/2014/main" id="{90A7DEEC-9050-40A1-A574-7E5E29FE2FDA}"/>
                  </a:ext>
                </a:extLst>
              </p:cNvPr>
              <p:cNvSpPr txBox="1"/>
              <p:nvPr/>
            </p:nvSpPr>
            <p:spPr>
              <a:xfrm>
                <a:off x="6447034" y="1537859"/>
                <a:ext cx="2038700" cy="461665"/>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500" b="0" i="1" u="none" strike="noStrike" kern="1200" cap="none" spc="0" normalizeH="0" baseline="0" noProof="0">
                          <a:ln>
                            <a:noFill/>
                          </a:ln>
                          <a:solidFill>
                            <a:prstClr val="black"/>
                          </a:solidFill>
                          <a:effectLst/>
                          <a:uLnTx/>
                          <a:uFillTx/>
                          <a:latin typeface="Cambria Math" panose="02040503050406030204" pitchFamily="18" charset="0"/>
                          <a:cs typeface="+mn-cs"/>
                        </a:rPr>
                        <m:t>𝑛</m:t>
                      </m:r>
                      <m:r>
                        <a:rPr kumimoji="0" lang="en-US" altLang="zh-CN" sz="15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altLang="zh-CN" sz="15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𝑆𝑂</m:t>
                      </m:r>
                      <m:d>
                        <m:dPr>
                          <m:ctrlPr>
                            <a:rPr kumimoji="0" lang="en-US" altLang="zh-CN" sz="15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US" altLang="zh-CN" sz="15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3</m:t>
                          </m:r>
                        </m:e>
                      </m:d>
                    </m:oMath>
                  </m:oMathPara>
                </a14:m>
                <a:endParaRPr kumimoji="0" lang="en-US" altLang="zh-CN" sz="15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15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Tr</m:t>
                      </m:r>
                      <m:d>
                        <m:dPr>
                          <m:ctrlPr>
                            <a:rPr kumimoji="0" lang="en-US" altLang="zh-CN" sz="15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US" altLang="zh-CN" sz="15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𝑛</m:t>
                          </m:r>
                        </m:e>
                      </m:d>
                      <m:r>
                        <a:rPr kumimoji="0" lang="en-US" altLang="zh-CN" sz="15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=1+2 </m:t>
                      </m:r>
                      <m:r>
                        <m:rPr>
                          <m:sty m:val="p"/>
                        </m:rPr>
                        <a:rPr kumimoji="0" lang="en-US" altLang="zh-CN" sz="15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cos</m:t>
                      </m:r>
                      <m:r>
                        <a:rPr kumimoji="0" lang="en-US" altLang="zh-CN" sz="15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zh-CN" altLang="en-US" sz="15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𝜃</m:t>
                      </m:r>
                      <m:r>
                        <a:rPr kumimoji="0" lang="en-US" altLang="zh-CN" sz="15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=0</m:t>
                      </m:r>
                    </m:oMath>
                  </m:oMathPara>
                </a14:m>
                <a:endParaRPr kumimoji="0" lang="zh-CN" altLang="en-US" sz="15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73" name="文本框 72">
                <a:extLst>
                  <a:ext uri="{FF2B5EF4-FFF2-40B4-BE49-F238E27FC236}">
                    <a16:creationId xmlns:a16="http://schemas.microsoft.com/office/drawing/2014/main" id="{90A7DEEC-9050-40A1-A574-7E5E29FE2FDA}"/>
                  </a:ext>
                </a:extLst>
              </p:cNvPr>
              <p:cNvSpPr txBox="1">
                <a:spLocks noRot="1" noChangeAspect="1" noMove="1" noResize="1" noEditPoints="1" noAdjustHandles="1" noChangeArrowheads="1" noChangeShapeType="1" noTextEdit="1"/>
              </p:cNvSpPr>
              <p:nvPr/>
            </p:nvSpPr>
            <p:spPr>
              <a:xfrm>
                <a:off x="6447034" y="1537859"/>
                <a:ext cx="2038700" cy="461665"/>
              </a:xfrm>
              <a:prstGeom prst="rect">
                <a:avLst/>
              </a:prstGeom>
              <a:blipFill>
                <a:blip r:embed="rId6"/>
                <a:stretch>
                  <a:fillRect l="-1497" r="-1497" b="-3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4" name="文本框 73">
                <a:extLst>
                  <a:ext uri="{FF2B5EF4-FFF2-40B4-BE49-F238E27FC236}">
                    <a16:creationId xmlns:a16="http://schemas.microsoft.com/office/drawing/2014/main" id="{380FCB26-ED87-4885-AA00-952FFACFD490}"/>
                  </a:ext>
                </a:extLst>
              </p:cNvPr>
              <p:cNvSpPr txBox="1"/>
              <p:nvPr/>
            </p:nvSpPr>
            <p:spPr>
              <a:xfrm>
                <a:off x="3297606" y="1796128"/>
                <a:ext cx="1219629" cy="276999"/>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zh-CN"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𝛽</m:t>
                          </m:r>
                        </m:e>
                        <m:sub>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cs typeface="+mn-cs"/>
                        </a:rPr>
                        <m:t>Tr</m:t>
                      </m:r>
                      <m:sSup>
                        <m:sSup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sSup>
                            <m:sSup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𝑛</m:t>
                              </m:r>
                            </m:e>
                            <m:sup>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sup>
                          </m:sSup>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𝑛</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p>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p>
                      </m:sSup>
                    </m:oMath>
                  </m:oMathPara>
                </a14:m>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74" name="文本框 73">
                <a:extLst>
                  <a:ext uri="{FF2B5EF4-FFF2-40B4-BE49-F238E27FC236}">
                    <a16:creationId xmlns:a16="http://schemas.microsoft.com/office/drawing/2014/main" id="{380FCB26-ED87-4885-AA00-952FFACFD490}"/>
                  </a:ext>
                </a:extLst>
              </p:cNvPr>
              <p:cNvSpPr txBox="1">
                <a:spLocks noRot="1" noChangeAspect="1" noMove="1" noResize="1" noEditPoints="1" noAdjustHandles="1" noChangeArrowheads="1" noChangeShapeType="1" noTextEdit="1"/>
              </p:cNvSpPr>
              <p:nvPr/>
            </p:nvSpPr>
            <p:spPr>
              <a:xfrm>
                <a:off x="3297606" y="1796128"/>
                <a:ext cx="1219629" cy="276999"/>
              </a:xfrm>
              <a:prstGeom prst="rect">
                <a:avLst/>
              </a:prstGeom>
              <a:blipFill>
                <a:blip r:embed="rId7"/>
                <a:stretch>
                  <a:fillRect l="-6000" t="-4444" r="-1000" b="-35556"/>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2E93CB2F-04BF-4B8D-9F14-2F3AAF979C23}"/>
              </a:ext>
            </a:extLst>
          </p:cNvPr>
          <p:cNvPicPr>
            <a:picLocks noChangeAspect="1"/>
          </p:cNvPicPr>
          <p:nvPr/>
        </p:nvPicPr>
        <p:blipFill>
          <a:blip r:embed="rId8"/>
          <a:stretch>
            <a:fillRect/>
          </a:stretch>
        </p:blipFill>
        <p:spPr>
          <a:xfrm>
            <a:off x="4419240" y="5295176"/>
            <a:ext cx="4129079" cy="765077"/>
          </a:xfrm>
          <a:prstGeom prst="rect">
            <a:avLst/>
          </a:prstGeom>
        </p:spPr>
      </p:pic>
      <mc:AlternateContent xmlns:mc="http://schemas.openxmlformats.org/markup-compatibility/2006" xmlns:a14="http://schemas.microsoft.com/office/drawing/2010/main">
        <mc:Choice Requires="a14">
          <p:sp>
            <p:nvSpPr>
              <p:cNvPr id="43" name="Rectangle 2">
                <a:extLst>
                  <a:ext uri="{FF2B5EF4-FFF2-40B4-BE49-F238E27FC236}">
                    <a16:creationId xmlns:a16="http://schemas.microsoft.com/office/drawing/2014/main" id="{1E5ABD3A-4DE1-4ACF-96F5-B8398B49F90E}"/>
                  </a:ext>
                </a:extLst>
              </p:cNvPr>
              <p:cNvSpPr txBox="1">
                <a:spLocks noChangeArrowheads="1"/>
              </p:cNvSpPr>
              <p:nvPr/>
            </p:nvSpPr>
            <p:spPr>
              <a:xfrm>
                <a:off x="2320745" y="550704"/>
                <a:ext cx="4293920" cy="55115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14:m>
                  <m:oMath xmlns:m="http://schemas.openxmlformats.org/officeDocument/2006/math">
                    <m:r>
                      <a:rPr kumimoji="0" lang="zh-CN" altLang="en-US" sz="2800" b="0" i="1" u="sng"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mj-cs"/>
                      </a:rPr>
                      <m:t>𝛽</m:t>
                    </m:r>
                  </m:oMath>
                </a14:m>
                <a:r>
                  <a:rPr kumimoji="0" lang="en-US" altLang="zh-CN" sz="2800" b="0" i="0" u="sng"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j-cs"/>
                  </a:rPr>
                  <a:t>-phases regime (</a:t>
                </a:r>
                <a14:m>
                  <m:oMath xmlns:m="http://schemas.openxmlformats.org/officeDocument/2006/math">
                    <m:sSub>
                      <m:sSubPr>
                        <m:ctrlP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j-cs"/>
                          </a:rPr>
                        </m:ctrlPr>
                      </m:sSubPr>
                      <m:e>
                        <m:r>
                          <a:rPr kumimoji="0" lang="zh-CN" altLang="en-US" sz="2800" b="0" i="1" u="none" strike="noStrike" kern="1200" cap="none" spc="0" normalizeH="0" baseline="0" noProof="0">
                            <a:ln>
                              <a:noFill/>
                            </a:ln>
                            <a:solidFill>
                              <a:prstClr val="black"/>
                            </a:solidFill>
                            <a:effectLst/>
                            <a:uLnTx/>
                            <a:uFillTx/>
                            <a:latin typeface="Cambria Math" panose="02040503050406030204" pitchFamily="18" charset="0"/>
                            <a:cs typeface="+mj-cs"/>
                          </a:rPr>
                          <m:t>𝛽</m:t>
                        </m:r>
                      </m:e>
                      <m:sub>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j-cs"/>
                          </a:rPr>
                          <m:t>2</m:t>
                        </m:r>
                      </m:sub>
                    </m:sSub>
                  </m:oMath>
                </a14:m>
                <a:r>
                  <a:rPr kumimoji="0" lang="en-US" altLang="zh-CN" sz="2800" b="0" i="0" u="sng"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j-cs"/>
                  </a:rPr>
                  <a:t>&gt;0)</a:t>
                </a:r>
                <a:endParaRPr kumimoji="0" lang="en-US" altLang="zh-CN" sz="2800" b="0" i="0" u="none" strike="noStrike" kern="1200" cap="none" spc="0" normalizeH="0" baseline="0" noProof="0" dirty="0">
                  <a:ln>
                    <a:noFill/>
                  </a:ln>
                  <a:solidFill>
                    <a:srgbClr val="009900"/>
                  </a:solidFill>
                  <a:effectLst/>
                  <a:uLnTx/>
                  <a:uFillTx/>
                  <a:latin typeface="Tahoma" panose="020B0604030504040204" pitchFamily="34" charset="0"/>
                  <a:ea typeface="宋体" panose="02010600030101010101" pitchFamily="2" charset="-122"/>
                  <a:cs typeface="+mj-cs"/>
                </a:endParaRPr>
              </a:p>
            </p:txBody>
          </p:sp>
        </mc:Choice>
        <mc:Fallback xmlns="">
          <p:sp>
            <p:nvSpPr>
              <p:cNvPr id="43" name="Rectangle 2">
                <a:extLst>
                  <a:ext uri="{FF2B5EF4-FFF2-40B4-BE49-F238E27FC236}">
                    <a16:creationId xmlns:a16="http://schemas.microsoft.com/office/drawing/2014/main" id="{1E5ABD3A-4DE1-4ACF-96F5-B8398B49F90E}"/>
                  </a:ext>
                </a:extLst>
              </p:cNvPr>
              <p:cNvSpPr txBox="1">
                <a:spLocks noRot="1" noChangeAspect="1" noMove="1" noResize="1" noEditPoints="1" noAdjustHandles="1" noChangeArrowheads="1" noChangeShapeType="1" noTextEdit="1"/>
              </p:cNvSpPr>
              <p:nvPr/>
            </p:nvSpPr>
            <p:spPr>
              <a:xfrm>
                <a:off x="2320745" y="550704"/>
                <a:ext cx="4293920" cy="551150"/>
              </a:xfrm>
              <a:prstGeom prst="rect">
                <a:avLst/>
              </a:prstGeom>
              <a:blipFill>
                <a:blip r:embed="rId9"/>
                <a:stretch>
                  <a:fillRect t="-4396" b="-31868"/>
                </a:stretch>
              </a:blipFill>
            </p:spPr>
            <p:txBody>
              <a:bodyPr/>
              <a:lstStyle/>
              <a:p>
                <a:r>
                  <a:rPr lang="zh-CN" altLang="en-US">
                    <a:noFill/>
                  </a:rPr>
                  <a:t> </a:t>
                </a:r>
              </a:p>
            </p:txBody>
          </p:sp>
        </mc:Fallback>
      </mc:AlternateContent>
      <p:grpSp>
        <p:nvGrpSpPr>
          <p:cNvPr id="62" name="组合 61">
            <a:extLst>
              <a:ext uri="{FF2B5EF4-FFF2-40B4-BE49-F238E27FC236}">
                <a16:creationId xmlns:a16="http://schemas.microsoft.com/office/drawing/2014/main" id="{18219D74-6DD3-4D6D-B1F2-F43A53B70964}"/>
              </a:ext>
            </a:extLst>
          </p:cNvPr>
          <p:cNvGrpSpPr/>
          <p:nvPr/>
        </p:nvGrpSpPr>
        <p:grpSpPr>
          <a:xfrm>
            <a:off x="937213" y="2369535"/>
            <a:ext cx="2767064" cy="2241269"/>
            <a:chOff x="4136413" y="1249680"/>
            <a:chExt cx="4647369" cy="3764280"/>
          </a:xfrm>
        </p:grpSpPr>
        <p:sp>
          <p:nvSpPr>
            <p:cNvPr id="63" name="椭圆 62">
              <a:extLst>
                <a:ext uri="{FF2B5EF4-FFF2-40B4-BE49-F238E27FC236}">
                  <a16:creationId xmlns:a16="http://schemas.microsoft.com/office/drawing/2014/main" id="{193063C4-3773-48A0-B76E-828294A9E462}"/>
                </a:ext>
              </a:extLst>
            </p:cNvPr>
            <p:cNvSpPr/>
            <p:nvPr/>
          </p:nvSpPr>
          <p:spPr>
            <a:xfrm>
              <a:off x="6400800" y="3246120"/>
              <a:ext cx="114298" cy="1142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4" name="椭圆 63">
              <a:extLst>
                <a:ext uri="{FF2B5EF4-FFF2-40B4-BE49-F238E27FC236}">
                  <a16:creationId xmlns:a16="http://schemas.microsoft.com/office/drawing/2014/main" id="{B26F1357-B503-4CFA-BAA8-D0EA479733A9}"/>
                </a:ext>
              </a:extLst>
            </p:cNvPr>
            <p:cNvSpPr/>
            <p:nvPr/>
          </p:nvSpPr>
          <p:spPr>
            <a:xfrm>
              <a:off x="5237164" y="2084388"/>
              <a:ext cx="2441573" cy="2441573"/>
            </a:xfrm>
            <a:prstGeom prst="ellipse">
              <a:avLst/>
            </a:prstGeom>
            <a:noFill/>
            <a:ln w="15875">
              <a:solidFill>
                <a:schemeClr val="tx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cxnSp>
          <p:nvCxnSpPr>
            <p:cNvPr id="66" name="直接箭头连接符 65">
              <a:extLst>
                <a:ext uri="{FF2B5EF4-FFF2-40B4-BE49-F238E27FC236}">
                  <a16:creationId xmlns:a16="http://schemas.microsoft.com/office/drawing/2014/main" id="{C791DF75-32A3-4E7C-AB90-CAB33A60C592}"/>
                </a:ext>
              </a:extLst>
            </p:cNvPr>
            <p:cNvCxnSpPr>
              <a:cxnSpLocks/>
            </p:cNvCxnSpPr>
            <p:nvPr/>
          </p:nvCxnSpPr>
          <p:spPr>
            <a:xfrm flipV="1">
              <a:off x="6457951" y="1249680"/>
              <a:ext cx="0" cy="376428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1" name="椭圆 70">
              <a:extLst>
                <a:ext uri="{FF2B5EF4-FFF2-40B4-BE49-F238E27FC236}">
                  <a16:creationId xmlns:a16="http://schemas.microsoft.com/office/drawing/2014/main" id="{04D24057-5219-41B3-8DE3-A9837DE1499C}"/>
                </a:ext>
              </a:extLst>
            </p:cNvPr>
            <p:cNvSpPr/>
            <p:nvPr/>
          </p:nvSpPr>
          <p:spPr>
            <a:xfrm>
              <a:off x="4965461" y="1810782"/>
              <a:ext cx="2984971" cy="2984971"/>
            </a:xfrm>
            <a:prstGeom prst="ellipse">
              <a:avLst/>
            </a:prstGeom>
            <a:noFill/>
            <a:ln w="158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5" name="椭圆 74">
              <a:extLst>
                <a:ext uri="{FF2B5EF4-FFF2-40B4-BE49-F238E27FC236}">
                  <a16:creationId xmlns:a16="http://schemas.microsoft.com/office/drawing/2014/main" id="{1CDB0B69-A741-4467-AB55-9F7CD8FA39F8}"/>
                </a:ext>
              </a:extLst>
            </p:cNvPr>
            <p:cNvSpPr/>
            <p:nvPr/>
          </p:nvSpPr>
          <p:spPr>
            <a:xfrm>
              <a:off x="5481618" y="2334141"/>
              <a:ext cx="1938254" cy="1938254"/>
            </a:xfrm>
            <a:prstGeom prst="ellipse">
              <a:avLst/>
            </a:prstGeom>
            <a:noFill/>
            <a:ln w="15875"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cxnSp>
          <p:nvCxnSpPr>
            <p:cNvPr id="76" name="直接箭头连接符 75">
              <a:extLst>
                <a:ext uri="{FF2B5EF4-FFF2-40B4-BE49-F238E27FC236}">
                  <a16:creationId xmlns:a16="http://schemas.microsoft.com/office/drawing/2014/main" id="{105DE883-F39B-4913-86F7-3299AF555724}"/>
                </a:ext>
              </a:extLst>
            </p:cNvPr>
            <p:cNvCxnSpPr>
              <a:cxnSpLocks/>
            </p:cNvCxnSpPr>
            <p:nvPr/>
          </p:nvCxnSpPr>
          <p:spPr>
            <a:xfrm>
              <a:off x="4193309" y="3305175"/>
              <a:ext cx="4590473" cy="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7" name="直接箭头连接符 76">
              <a:extLst>
                <a:ext uri="{FF2B5EF4-FFF2-40B4-BE49-F238E27FC236}">
                  <a16:creationId xmlns:a16="http://schemas.microsoft.com/office/drawing/2014/main" id="{DF56C140-C899-40A0-827B-731FBDB2820B}"/>
                </a:ext>
              </a:extLst>
            </p:cNvPr>
            <p:cNvCxnSpPr>
              <a:cxnSpLocks/>
            </p:cNvCxnSpPr>
            <p:nvPr/>
          </p:nvCxnSpPr>
          <p:spPr>
            <a:xfrm rot="16200000" flipV="1">
              <a:off x="4938502" y="3131818"/>
              <a:ext cx="0" cy="342900"/>
            </a:xfrm>
            <a:prstGeom prst="straightConnector1">
              <a:avLst/>
            </a:prstGeom>
            <a:ln w="412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文本框 77">
                  <a:extLst>
                    <a:ext uri="{FF2B5EF4-FFF2-40B4-BE49-F238E27FC236}">
                      <a16:creationId xmlns:a16="http://schemas.microsoft.com/office/drawing/2014/main" id="{64F86B8E-93EF-4EF9-B88C-5F72F558883A}"/>
                    </a:ext>
                  </a:extLst>
                </p:cNvPr>
                <p:cNvSpPr txBox="1"/>
                <p:nvPr/>
              </p:nvSpPr>
              <p:spPr>
                <a:xfrm>
                  <a:off x="4136413" y="1967102"/>
                  <a:ext cx="1242655" cy="50399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35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Spin-</a:t>
                  </a:r>
                  <a14:m>
                    <m:oMath xmlns:m="http://schemas.openxmlformats.org/officeDocument/2006/math">
                      <m:r>
                        <a:rPr kumimoji="0" lang="en-US" altLang="zh-CN" sz="1350" b="0" i="1" u="none" strike="noStrike" kern="1200" cap="none" spc="0" normalizeH="0" baseline="0" noProof="0">
                          <a:ln>
                            <a:noFill/>
                          </a:ln>
                          <a:solidFill>
                            <a:srgbClr val="C00000"/>
                          </a:solidFill>
                          <a:effectLst/>
                          <a:uLnTx/>
                          <a:uFillTx/>
                          <a:latin typeface="Cambria Math" panose="02040503050406030204" pitchFamily="18" charset="0"/>
                          <a:ea typeface="Cambria Math" panose="02040503050406030204" pitchFamily="18" charset="0"/>
                          <a:cs typeface="+mn-cs"/>
                        </a:rPr>
                        <m:t>↑</m:t>
                      </m:r>
                    </m:oMath>
                  </a14:m>
                  <a:endParaRPr kumimoji="0" lang="zh-CN" altLang="en-US" sz="135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78" name="文本框 77">
                  <a:extLst>
                    <a:ext uri="{FF2B5EF4-FFF2-40B4-BE49-F238E27FC236}">
                      <a16:creationId xmlns:a16="http://schemas.microsoft.com/office/drawing/2014/main" id="{64F86B8E-93EF-4EF9-B88C-5F72F558883A}"/>
                    </a:ext>
                  </a:extLst>
                </p:cNvPr>
                <p:cNvSpPr txBox="1">
                  <a:spLocks noRot="1" noChangeAspect="1" noMove="1" noResize="1" noEditPoints="1" noAdjustHandles="1" noChangeArrowheads="1" noChangeShapeType="1" noTextEdit="1"/>
                </p:cNvSpPr>
                <p:nvPr/>
              </p:nvSpPr>
              <p:spPr>
                <a:xfrm>
                  <a:off x="4136413" y="1967102"/>
                  <a:ext cx="1242655" cy="503997"/>
                </a:xfrm>
                <a:prstGeom prst="rect">
                  <a:avLst/>
                </a:prstGeom>
                <a:blipFill>
                  <a:blip r:embed="rId10"/>
                  <a:stretch>
                    <a:fillRect l="-2479" t="-6122" b="-183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7B3A5633-3FE5-467D-9B51-067864ED3CB3}"/>
                    </a:ext>
                  </a:extLst>
                </p:cNvPr>
                <p:cNvSpPr txBox="1"/>
                <p:nvPr/>
              </p:nvSpPr>
              <p:spPr>
                <a:xfrm>
                  <a:off x="6347947" y="2768577"/>
                  <a:ext cx="1139965" cy="50399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35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Spin-</a:t>
                  </a:r>
                  <a14:m>
                    <m:oMath xmlns:m="http://schemas.openxmlformats.org/officeDocument/2006/math">
                      <m:r>
                        <a:rPr kumimoji="0" lang="en-US" altLang="zh-CN" sz="1350" b="0" i="1" u="none" strike="noStrike" kern="1200" cap="none" spc="0" normalizeH="0" baseline="0" noProof="0">
                          <a:ln>
                            <a:noFill/>
                          </a:ln>
                          <a:solidFill>
                            <a:srgbClr val="4472C4">
                              <a:lumMod val="50000"/>
                            </a:srgbClr>
                          </a:solidFill>
                          <a:effectLst/>
                          <a:uLnTx/>
                          <a:uFillTx/>
                          <a:latin typeface="Cambria Math" panose="02040503050406030204" pitchFamily="18" charset="0"/>
                          <a:ea typeface="Cambria Math" panose="02040503050406030204" pitchFamily="18" charset="0"/>
                          <a:cs typeface="+mn-cs"/>
                        </a:rPr>
                        <m:t>↓</m:t>
                      </m:r>
                    </m:oMath>
                  </a14:m>
                  <a:endParaRPr kumimoji="0" lang="zh-CN" altLang="en-US" sz="135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79" name="文本框 78">
                  <a:extLst>
                    <a:ext uri="{FF2B5EF4-FFF2-40B4-BE49-F238E27FC236}">
                      <a16:creationId xmlns:a16="http://schemas.microsoft.com/office/drawing/2014/main" id="{7B3A5633-3FE5-467D-9B51-067864ED3CB3}"/>
                    </a:ext>
                  </a:extLst>
                </p:cNvPr>
                <p:cNvSpPr txBox="1">
                  <a:spLocks noRot="1" noChangeAspect="1" noMove="1" noResize="1" noEditPoints="1" noAdjustHandles="1" noChangeArrowheads="1" noChangeShapeType="1" noTextEdit="1"/>
                </p:cNvSpPr>
                <p:nvPr/>
              </p:nvSpPr>
              <p:spPr>
                <a:xfrm>
                  <a:off x="6347947" y="2768577"/>
                  <a:ext cx="1139965" cy="503997"/>
                </a:xfrm>
                <a:prstGeom prst="rect">
                  <a:avLst/>
                </a:prstGeom>
                <a:blipFill>
                  <a:blip r:embed="rId11"/>
                  <a:stretch>
                    <a:fillRect l="-2703" t="-4082" b="-18367"/>
                  </a:stretch>
                </a:blipFill>
              </p:spPr>
              <p:txBody>
                <a:bodyPr/>
                <a:lstStyle/>
                <a:p>
                  <a:r>
                    <a:rPr lang="zh-CN" altLang="en-US">
                      <a:noFill/>
                    </a:rPr>
                    <a:t> </a:t>
                  </a:r>
                </a:p>
              </p:txBody>
            </p:sp>
          </mc:Fallback>
        </mc:AlternateContent>
        <p:cxnSp>
          <p:nvCxnSpPr>
            <p:cNvPr id="80" name="直接箭头连接符 79">
              <a:extLst>
                <a:ext uri="{FF2B5EF4-FFF2-40B4-BE49-F238E27FC236}">
                  <a16:creationId xmlns:a16="http://schemas.microsoft.com/office/drawing/2014/main" id="{DABD8513-EE81-408F-AD05-F8422C993CA9}"/>
                </a:ext>
              </a:extLst>
            </p:cNvPr>
            <p:cNvCxnSpPr>
              <a:cxnSpLocks/>
            </p:cNvCxnSpPr>
            <p:nvPr/>
          </p:nvCxnSpPr>
          <p:spPr>
            <a:xfrm flipV="1">
              <a:off x="6457948" y="1584439"/>
              <a:ext cx="0" cy="342900"/>
            </a:xfrm>
            <a:prstGeom prst="straightConnector1">
              <a:avLst/>
            </a:prstGeom>
            <a:ln w="412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1" name="直接箭头连接符 80">
              <a:extLst>
                <a:ext uri="{FF2B5EF4-FFF2-40B4-BE49-F238E27FC236}">
                  <a16:creationId xmlns:a16="http://schemas.microsoft.com/office/drawing/2014/main" id="{7C139058-AA77-4010-8312-595B24340486}"/>
                </a:ext>
              </a:extLst>
            </p:cNvPr>
            <p:cNvCxnSpPr>
              <a:cxnSpLocks/>
            </p:cNvCxnSpPr>
            <p:nvPr/>
          </p:nvCxnSpPr>
          <p:spPr>
            <a:xfrm rot="5400000" flipV="1">
              <a:off x="7977399" y="3135107"/>
              <a:ext cx="0" cy="342900"/>
            </a:xfrm>
            <a:prstGeom prst="straightConnector1">
              <a:avLst/>
            </a:prstGeom>
            <a:ln w="412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3" name="直接箭头连接符 82">
              <a:extLst>
                <a:ext uri="{FF2B5EF4-FFF2-40B4-BE49-F238E27FC236}">
                  <a16:creationId xmlns:a16="http://schemas.microsoft.com/office/drawing/2014/main" id="{89197929-41D4-47D7-904A-D7A7E40E3E3B}"/>
                </a:ext>
              </a:extLst>
            </p:cNvPr>
            <p:cNvCxnSpPr>
              <a:cxnSpLocks/>
            </p:cNvCxnSpPr>
            <p:nvPr/>
          </p:nvCxnSpPr>
          <p:spPr>
            <a:xfrm rot="10800000" flipV="1">
              <a:off x="6457948" y="4624304"/>
              <a:ext cx="0" cy="342900"/>
            </a:xfrm>
            <a:prstGeom prst="straightConnector1">
              <a:avLst/>
            </a:prstGeom>
            <a:ln w="412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4" name="直接箭头连接符 83">
              <a:extLst>
                <a:ext uri="{FF2B5EF4-FFF2-40B4-BE49-F238E27FC236}">
                  <a16:creationId xmlns:a16="http://schemas.microsoft.com/office/drawing/2014/main" id="{82438463-369D-4622-95CC-4134F48A8F1A}"/>
                </a:ext>
              </a:extLst>
            </p:cNvPr>
            <p:cNvCxnSpPr>
              <a:cxnSpLocks/>
            </p:cNvCxnSpPr>
            <p:nvPr/>
          </p:nvCxnSpPr>
          <p:spPr>
            <a:xfrm>
              <a:off x="6457946" y="2204080"/>
              <a:ext cx="0" cy="342900"/>
            </a:xfrm>
            <a:prstGeom prst="straightConnector1">
              <a:avLst/>
            </a:prstGeom>
            <a:ln w="41275">
              <a:solidFill>
                <a:schemeClr val="accent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7" name="直接箭头连接符 86">
              <a:extLst>
                <a:ext uri="{FF2B5EF4-FFF2-40B4-BE49-F238E27FC236}">
                  <a16:creationId xmlns:a16="http://schemas.microsoft.com/office/drawing/2014/main" id="{BC765D9B-A4FA-4EFB-BD3F-963A5F1BC976}"/>
                </a:ext>
              </a:extLst>
            </p:cNvPr>
            <p:cNvCxnSpPr>
              <a:cxnSpLocks/>
            </p:cNvCxnSpPr>
            <p:nvPr/>
          </p:nvCxnSpPr>
          <p:spPr>
            <a:xfrm rot="5400000">
              <a:off x="7372204" y="3131817"/>
              <a:ext cx="0" cy="342900"/>
            </a:xfrm>
            <a:prstGeom prst="straightConnector1">
              <a:avLst/>
            </a:prstGeom>
            <a:ln w="41275">
              <a:solidFill>
                <a:schemeClr val="accent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8" name="直接箭头连接符 87">
              <a:extLst>
                <a:ext uri="{FF2B5EF4-FFF2-40B4-BE49-F238E27FC236}">
                  <a16:creationId xmlns:a16="http://schemas.microsoft.com/office/drawing/2014/main" id="{5086300B-E85B-495C-83A2-9AFA931062F4}"/>
                </a:ext>
              </a:extLst>
            </p:cNvPr>
            <p:cNvCxnSpPr>
              <a:cxnSpLocks/>
            </p:cNvCxnSpPr>
            <p:nvPr/>
          </p:nvCxnSpPr>
          <p:spPr>
            <a:xfrm rot="10800000">
              <a:off x="6457946" y="4052567"/>
              <a:ext cx="0" cy="342900"/>
            </a:xfrm>
            <a:prstGeom prst="straightConnector1">
              <a:avLst/>
            </a:prstGeom>
            <a:ln w="41275">
              <a:solidFill>
                <a:schemeClr val="accent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9" name="直接箭头连接符 88">
              <a:extLst>
                <a:ext uri="{FF2B5EF4-FFF2-40B4-BE49-F238E27FC236}">
                  <a16:creationId xmlns:a16="http://schemas.microsoft.com/office/drawing/2014/main" id="{FB5D36ED-402E-423C-8D72-D387F866602E}"/>
                </a:ext>
              </a:extLst>
            </p:cNvPr>
            <p:cNvCxnSpPr>
              <a:cxnSpLocks/>
            </p:cNvCxnSpPr>
            <p:nvPr/>
          </p:nvCxnSpPr>
          <p:spPr>
            <a:xfrm rot="16200000">
              <a:off x="5534021" y="3136145"/>
              <a:ext cx="0" cy="342900"/>
            </a:xfrm>
            <a:prstGeom prst="straightConnector1">
              <a:avLst/>
            </a:prstGeom>
            <a:ln w="41275">
              <a:solidFill>
                <a:schemeClr val="accent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6212B3CB-2C41-417F-8295-9B62DB8FE718}"/>
                  </a:ext>
                </a:extLst>
              </p:cNvPr>
              <p:cNvSpPr txBox="1"/>
              <p:nvPr/>
            </p:nvSpPr>
            <p:spPr>
              <a:xfrm>
                <a:off x="5148927" y="1628762"/>
                <a:ext cx="1024191" cy="433645"/>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15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CN" sz="1500" b="0" i="1" u="none" strike="noStrike" kern="1200" cap="none" spc="0" normalizeH="0" baseline="0" noProof="0">
                              <a:ln>
                                <a:noFill/>
                              </a:ln>
                              <a:solidFill>
                                <a:prstClr val="black"/>
                              </a:solidFill>
                              <a:effectLst/>
                              <a:uLnTx/>
                              <a:uFillTx/>
                              <a:latin typeface="Cambria Math" panose="02040503050406030204" pitchFamily="18" charset="0"/>
                              <a:cs typeface="+mn-cs"/>
                            </a:rPr>
                            <m:t>2</m:t>
                          </m:r>
                        </m:num>
                        <m:den>
                          <m:r>
                            <a:rPr kumimoji="0" lang="en-US" altLang="zh-CN" sz="1500" b="0" i="1" u="none" strike="noStrike" kern="1200" cap="none" spc="0" normalizeH="0" baseline="0" noProof="0">
                              <a:ln>
                                <a:noFill/>
                              </a:ln>
                              <a:solidFill>
                                <a:prstClr val="black"/>
                              </a:solidFill>
                              <a:effectLst/>
                              <a:uLnTx/>
                              <a:uFillTx/>
                              <a:latin typeface="Cambria Math" panose="02040503050406030204" pitchFamily="18" charset="0"/>
                              <a:cs typeface="+mn-cs"/>
                            </a:rPr>
                            <m:t>3</m:t>
                          </m:r>
                        </m:den>
                      </m:f>
                      <m:r>
                        <a:rPr kumimoji="0" lang="zh-CN" altLang="en-US" sz="1500" b="0" i="1" u="none" strike="noStrike" kern="1200" cap="none" spc="0" normalizeH="0" baseline="0" noProof="0">
                          <a:ln>
                            <a:noFill/>
                          </a:ln>
                          <a:solidFill>
                            <a:prstClr val="black"/>
                          </a:solidFill>
                          <a:effectLst/>
                          <a:uLnTx/>
                          <a:uFillTx/>
                          <a:latin typeface="Cambria Math" panose="02040503050406030204" pitchFamily="18" charset="0"/>
                          <a:cs typeface="+mn-cs"/>
                        </a:rPr>
                        <m:t>𝜋</m:t>
                      </m:r>
                      <m:r>
                        <a:rPr kumimoji="0" lang="en-US" altLang="zh-CN" sz="1500" b="0" i="1" u="none" strike="noStrike" kern="1200" cap="none" spc="0" normalizeH="0" baseline="0" noProof="0">
                          <a:ln>
                            <a:noFill/>
                          </a:ln>
                          <a:solidFill>
                            <a:prstClr val="black"/>
                          </a:solidFill>
                          <a:effectLst/>
                          <a:uLnTx/>
                          <a:uFillTx/>
                          <a:latin typeface="Cambria Math" panose="02040503050406030204" pitchFamily="18" charset="0"/>
                          <a:cs typeface="+mn-cs"/>
                        </a:rPr>
                        <m:t>−</m:t>
                      </m:r>
                      <m:r>
                        <m:rPr>
                          <m:sty m:val="p"/>
                        </m:rPr>
                        <a:rPr kumimoji="0" lang="en-US" altLang="zh-CN" sz="1500" b="0" i="1" u="none" strike="noStrike" kern="1200" cap="none" spc="0" normalizeH="0" baseline="0" noProof="0">
                          <a:ln>
                            <a:noFill/>
                          </a:ln>
                          <a:solidFill>
                            <a:prstClr val="black"/>
                          </a:solidFill>
                          <a:effectLst/>
                          <a:uLnTx/>
                          <a:uFillTx/>
                          <a:latin typeface="Cambria Math" panose="02040503050406030204" pitchFamily="18" charset="0"/>
                          <a:cs typeface="+mn-cs"/>
                        </a:rPr>
                        <m:t>phase</m:t>
                      </m:r>
                    </m:oMath>
                  </m:oMathPara>
                </a14:m>
                <a:endParaRPr kumimoji="0" lang="zh-CN" altLang="en-US" sz="15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28" name="文本框 27">
                <a:extLst>
                  <a:ext uri="{FF2B5EF4-FFF2-40B4-BE49-F238E27FC236}">
                    <a16:creationId xmlns:a16="http://schemas.microsoft.com/office/drawing/2014/main" id="{6212B3CB-2C41-417F-8295-9B62DB8FE718}"/>
                  </a:ext>
                </a:extLst>
              </p:cNvPr>
              <p:cNvSpPr txBox="1">
                <a:spLocks noRot="1" noChangeAspect="1" noMove="1" noResize="1" noEditPoints="1" noAdjustHandles="1" noChangeArrowheads="1" noChangeShapeType="1" noTextEdit="1"/>
              </p:cNvSpPr>
              <p:nvPr/>
            </p:nvSpPr>
            <p:spPr>
              <a:xfrm>
                <a:off x="5148927" y="1628762"/>
                <a:ext cx="1024191" cy="433645"/>
              </a:xfrm>
              <a:prstGeom prst="rect">
                <a:avLst/>
              </a:prstGeom>
              <a:blipFill>
                <a:blip r:embed="rId12"/>
                <a:stretch>
                  <a:fillRect l="-3571" t="-1408" r="-5357" b="-14085"/>
                </a:stretch>
              </a:blipFill>
            </p:spPr>
            <p:txBody>
              <a:bodyPr/>
              <a:lstStyle/>
              <a:p>
                <a:r>
                  <a:rPr lang="zh-CN" altLang="en-US">
                    <a:noFill/>
                  </a:rPr>
                  <a:t> </a:t>
                </a:r>
              </a:p>
            </p:txBody>
          </p:sp>
        </mc:Fallback>
      </mc:AlternateContent>
      <p:grpSp>
        <p:nvGrpSpPr>
          <p:cNvPr id="90" name="组合 89">
            <a:extLst>
              <a:ext uri="{FF2B5EF4-FFF2-40B4-BE49-F238E27FC236}">
                <a16:creationId xmlns:a16="http://schemas.microsoft.com/office/drawing/2014/main" id="{36AF1575-29EA-4D82-9AE4-BBEFD6448C95}"/>
              </a:ext>
            </a:extLst>
          </p:cNvPr>
          <p:cNvGrpSpPr/>
          <p:nvPr/>
        </p:nvGrpSpPr>
        <p:grpSpPr>
          <a:xfrm>
            <a:off x="4805268" y="2419234"/>
            <a:ext cx="2733188" cy="2241269"/>
            <a:chOff x="4193309" y="1249680"/>
            <a:chExt cx="4590473" cy="3764280"/>
          </a:xfrm>
        </p:grpSpPr>
        <p:sp>
          <p:nvSpPr>
            <p:cNvPr id="91" name="椭圆 90">
              <a:extLst>
                <a:ext uri="{FF2B5EF4-FFF2-40B4-BE49-F238E27FC236}">
                  <a16:creationId xmlns:a16="http://schemas.microsoft.com/office/drawing/2014/main" id="{850B8A63-9F0B-403B-A617-0F0477D7C0F8}"/>
                </a:ext>
              </a:extLst>
            </p:cNvPr>
            <p:cNvSpPr/>
            <p:nvPr/>
          </p:nvSpPr>
          <p:spPr>
            <a:xfrm>
              <a:off x="6400800" y="3246120"/>
              <a:ext cx="114298" cy="1142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2" name="椭圆 91">
              <a:extLst>
                <a:ext uri="{FF2B5EF4-FFF2-40B4-BE49-F238E27FC236}">
                  <a16:creationId xmlns:a16="http://schemas.microsoft.com/office/drawing/2014/main" id="{1E73F3B8-0690-42A4-A42A-C2C27A70EBE7}"/>
                </a:ext>
              </a:extLst>
            </p:cNvPr>
            <p:cNvSpPr/>
            <p:nvPr/>
          </p:nvSpPr>
          <p:spPr>
            <a:xfrm>
              <a:off x="5237164" y="2084388"/>
              <a:ext cx="2441573" cy="2441573"/>
            </a:xfrm>
            <a:prstGeom prst="ellipse">
              <a:avLst/>
            </a:prstGeom>
            <a:noFill/>
            <a:ln w="15875">
              <a:solidFill>
                <a:schemeClr val="tx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cxnSp>
          <p:nvCxnSpPr>
            <p:cNvPr id="93" name="直接箭头连接符 92">
              <a:extLst>
                <a:ext uri="{FF2B5EF4-FFF2-40B4-BE49-F238E27FC236}">
                  <a16:creationId xmlns:a16="http://schemas.microsoft.com/office/drawing/2014/main" id="{BA49ED75-C77F-459B-B97C-7CA566CC0622}"/>
                </a:ext>
              </a:extLst>
            </p:cNvPr>
            <p:cNvCxnSpPr>
              <a:cxnSpLocks/>
            </p:cNvCxnSpPr>
            <p:nvPr/>
          </p:nvCxnSpPr>
          <p:spPr>
            <a:xfrm flipV="1">
              <a:off x="6457951" y="1249680"/>
              <a:ext cx="0" cy="376428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4" name="椭圆 93">
              <a:extLst>
                <a:ext uri="{FF2B5EF4-FFF2-40B4-BE49-F238E27FC236}">
                  <a16:creationId xmlns:a16="http://schemas.microsoft.com/office/drawing/2014/main" id="{95C004CF-F048-43B3-B32A-890AB201BEEE}"/>
                </a:ext>
              </a:extLst>
            </p:cNvPr>
            <p:cNvSpPr/>
            <p:nvPr/>
          </p:nvSpPr>
          <p:spPr>
            <a:xfrm>
              <a:off x="4965461" y="1810782"/>
              <a:ext cx="2984971" cy="2984971"/>
            </a:xfrm>
            <a:prstGeom prst="ellipse">
              <a:avLst/>
            </a:prstGeom>
            <a:noFill/>
            <a:ln w="158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5" name="椭圆 94">
              <a:extLst>
                <a:ext uri="{FF2B5EF4-FFF2-40B4-BE49-F238E27FC236}">
                  <a16:creationId xmlns:a16="http://schemas.microsoft.com/office/drawing/2014/main" id="{DF4005BB-5957-4BCA-A3B8-644CA1C65BF2}"/>
                </a:ext>
              </a:extLst>
            </p:cNvPr>
            <p:cNvSpPr/>
            <p:nvPr/>
          </p:nvSpPr>
          <p:spPr>
            <a:xfrm>
              <a:off x="5481618" y="2334141"/>
              <a:ext cx="1938254" cy="1938254"/>
            </a:xfrm>
            <a:prstGeom prst="ellipse">
              <a:avLst/>
            </a:prstGeom>
            <a:noFill/>
            <a:ln w="15875"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cxnSp>
          <p:nvCxnSpPr>
            <p:cNvPr id="96" name="直接箭头连接符 95">
              <a:extLst>
                <a:ext uri="{FF2B5EF4-FFF2-40B4-BE49-F238E27FC236}">
                  <a16:creationId xmlns:a16="http://schemas.microsoft.com/office/drawing/2014/main" id="{5F893744-21BD-4EC1-B6C7-68CD242AF80A}"/>
                </a:ext>
              </a:extLst>
            </p:cNvPr>
            <p:cNvCxnSpPr>
              <a:cxnSpLocks/>
            </p:cNvCxnSpPr>
            <p:nvPr/>
          </p:nvCxnSpPr>
          <p:spPr>
            <a:xfrm>
              <a:off x="4193309" y="3305175"/>
              <a:ext cx="4590473" cy="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1" name="直接箭头连接符 100">
              <a:extLst>
                <a:ext uri="{FF2B5EF4-FFF2-40B4-BE49-F238E27FC236}">
                  <a16:creationId xmlns:a16="http://schemas.microsoft.com/office/drawing/2014/main" id="{34E3A75B-18AA-4084-9B16-7789062D1488}"/>
                </a:ext>
              </a:extLst>
            </p:cNvPr>
            <p:cNvCxnSpPr>
              <a:cxnSpLocks/>
            </p:cNvCxnSpPr>
            <p:nvPr/>
          </p:nvCxnSpPr>
          <p:spPr>
            <a:xfrm flipV="1">
              <a:off x="7767348" y="3008729"/>
              <a:ext cx="389925" cy="589076"/>
            </a:xfrm>
            <a:prstGeom prst="straightConnector1">
              <a:avLst/>
            </a:prstGeom>
            <a:ln w="285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110" name="直接箭头连接符 109">
            <a:extLst>
              <a:ext uri="{FF2B5EF4-FFF2-40B4-BE49-F238E27FC236}">
                <a16:creationId xmlns:a16="http://schemas.microsoft.com/office/drawing/2014/main" id="{C72AB504-4DD1-4BC0-9189-1C0A0079ED81}"/>
              </a:ext>
            </a:extLst>
          </p:cNvPr>
          <p:cNvCxnSpPr>
            <a:cxnSpLocks/>
          </p:cNvCxnSpPr>
          <p:nvPr/>
        </p:nvCxnSpPr>
        <p:spPr>
          <a:xfrm rot="16200000" flipV="1">
            <a:off x="6323871" y="2513169"/>
            <a:ext cx="232163" cy="350738"/>
          </a:xfrm>
          <a:prstGeom prst="straightConnector1">
            <a:avLst/>
          </a:prstGeom>
          <a:ln w="285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1" name="直接箭头连接符 110">
            <a:extLst>
              <a:ext uri="{FF2B5EF4-FFF2-40B4-BE49-F238E27FC236}">
                <a16:creationId xmlns:a16="http://schemas.microsoft.com/office/drawing/2014/main" id="{5378059F-E9E1-4211-9B8C-F7195880DD4F}"/>
              </a:ext>
            </a:extLst>
          </p:cNvPr>
          <p:cNvCxnSpPr>
            <a:cxnSpLocks/>
          </p:cNvCxnSpPr>
          <p:nvPr/>
        </p:nvCxnSpPr>
        <p:spPr>
          <a:xfrm rot="10800000" flipV="1">
            <a:off x="5148928" y="3466579"/>
            <a:ext cx="232163" cy="350738"/>
          </a:xfrm>
          <a:prstGeom prst="straightConnector1">
            <a:avLst/>
          </a:prstGeom>
          <a:ln w="285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2" name="直接箭头连接符 111">
            <a:extLst>
              <a:ext uri="{FF2B5EF4-FFF2-40B4-BE49-F238E27FC236}">
                <a16:creationId xmlns:a16="http://schemas.microsoft.com/office/drawing/2014/main" id="{9E005D73-1F44-4172-84B6-36EABD07D059}"/>
              </a:ext>
            </a:extLst>
          </p:cNvPr>
          <p:cNvCxnSpPr>
            <a:cxnSpLocks/>
          </p:cNvCxnSpPr>
          <p:nvPr/>
        </p:nvCxnSpPr>
        <p:spPr>
          <a:xfrm rot="5400000" flipV="1">
            <a:off x="6036605" y="4364016"/>
            <a:ext cx="232163" cy="350738"/>
          </a:xfrm>
          <a:prstGeom prst="straightConnector1">
            <a:avLst/>
          </a:prstGeom>
          <a:ln w="285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478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5432FD86-8453-40A9-9501-480D940C56BE}"/>
              </a:ext>
            </a:extLst>
          </p:cNvPr>
          <p:cNvPicPr>
            <a:picLocks noChangeAspect="1"/>
          </p:cNvPicPr>
          <p:nvPr/>
        </p:nvPicPr>
        <p:blipFill>
          <a:blip r:embed="rId2"/>
          <a:stretch>
            <a:fillRect/>
          </a:stretch>
        </p:blipFill>
        <p:spPr>
          <a:xfrm>
            <a:off x="348229" y="2644079"/>
            <a:ext cx="1957661" cy="621593"/>
          </a:xfrm>
          <a:prstGeom prst="rect">
            <a:avLst/>
          </a:prstGeom>
        </p:spPr>
      </p:pic>
      <p:cxnSp>
        <p:nvCxnSpPr>
          <p:cNvPr id="13" name="直接连接符 12">
            <a:extLst>
              <a:ext uri="{FF2B5EF4-FFF2-40B4-BE49-F238E27FC236}">
                <a16:creationId xmlns:a16="http://schemas.microsoft.com/office/drawing/2014/main" id="{2D261699-4621-44FC-8DB0-68E442D33B7F}"/>
              </a:ext>
            </a:extLst>
          </p:cNvPr>
          <p:cNvCxnSpPr>
            <a:cxnSpLocks/>
          </p:cNvCxnSpPr>
          <p:nvPr/>
        </p:nvCxnSpPr>
        <p:spPr>
          <a:xfrm flipV="1">
            <a:off x="4616648" y="1829393"/>
            <a:ext cx="0" cy="2944029"/>
          </a:xfrm>
          <a:prstGeom prst="line">
            <a:avLst/>
          </a:prstGeom>
          <a:ln w="31750">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5" name="直接箭头连接符 4">
            <a:extLst>
              <a:ext uri="{FF2B5EF4-FFF2-40B4-BE49-F238E27FC236}">
                <a16:creationId xmlns:a16="http://schemas.microsoft.com/office/drawing/2014/main" id="{056064DB-993A-46C2-941A-533CE0EA216B}"/>
              </a:ext>
            </a:extLst>
          </p:cNvPr>
          <p:cNvCxnSpPr>
            <a:cxnSpLocks/>
          </p:cNvCxnSpPr>
          <p:nvPr/>
        </p:nvCxnSpPr>
        <p:spPr>
          <a:xfrm>
            <a:off x="1219778" y="2081836"/>
            <a:ext cx="6924412" cy="0"/>
          </a:xfrm>
          <a:prstGeom prst="straightConnector1">
            <a:avLst/>
          </a:prstGeom>
          <a:ln w="31750">
            <a:tailEnd type="stealth" w="lg" len="lg"/>
          </a:ln>
        </p:spPr>
        <p:style>
          <a:lnRef idx="1">
            <a:schemeClr val="accent1"/>
          </a:lnRef>
          <a:fillRef idx="0">
            <a:schemeClr val="accent1"/>
          </a:fillRef>
          <a:effectRef idx="0">
            <a:schemeClr val="accent1"/>
          </a:effectRef>
          <a:fontRef idx="minor">
            <a:schemeClr val="tx1"/>
          </a:fontRef>
        </p:style>
      </p:cxnSp>
      <p:sp>
        <p:nvSpPr>
          <p:cNvPr id="8" name="椭圆 7">
            <a:extLst>
              <a:ext uri="{FF2B5EF4-FFF2-40B4-BE49-F238E27FC236}">
                <a16:creationId xmlns:a16="http://schemas.microsoft.com/office/drawing/2014/main" id="{258F062D-F6BC-45BD-B416-AD75827657F1}"/>
              </a:ext>
            </a:extLst>
          </p:cNvPr>
          <p:cNvSpPr/>
          <p:nvPr/>
        </p:nvSpPr>
        <p:spPr>
          <a:xfrm>
            <a:off x="4572000" y="2038973"/>
            <a:ext cx="85725" cy="857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3C10F587-5E62-427C-B3EA-17EF8B4EFA5E}"/>
                  </a:ext>
                </a:extLst>
              </p:cNvPr>
              <p:cNvSpPr txBox="1"/>
              <p:nvPr/>
            </p:nvSpPr>
            <p:spPr>
              <a:xfrm>
                <a:off x="7856707" y="1666338"/>
                <a:ext cx="1002519" cy="276999"/>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l-GR"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l-GR"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λ</m:t>
                          </m:r>
                        </m:e>
                        <m:sub>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0</m:t>
                          </m:r>
                        </m:sub>
                      </m:sSub>
                      <m:sSup>
                        <m:sSupPr>
                          <m:ctrlPr>
                            <a:rPr kumimoji="0" lang="el-GR"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Tr</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𝑛</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p>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oMath>
                  </m:oMathPara>
                </a14:m>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24" name="文本框 23">
                <a:extLst>
                  <a:ext uri="{FF2B5EF4-FFF2-40B4-BE49-F238E27FC236}">
                    <a16:creationId xmlns:a16="http://schemas.microsoft.com/office/drawing/2014/main" id="{3C10F587-5E62-427C-B3EA-17EF8B4EFA5E}"/>
                  </a:ext>
                </a:extLst>
              </p:cNvPr>
              <p:cNvSpPr txBox="1">
                <a:spLocks noRot="1" noChangeAspect="1" noMove="1" noResize="1" noEditPoints="1" noAdjustHandles="1" noChangeArrowheads="1" noChangeShapeType="1" noTextEdit="1"/>
              </p:cNvSpPr>
              <p:nvPr/>
            </p:nvSpPr>
            <p:spPr>
              <a:xfrm>
                <a:off x="7856707" y="1666338"/>
                <a:ext cx="1002519" cy="276999"/>
              </a:xfrm>
              <a:prstGeom prst="rect">
                <a:avLst/>
              </a:prstGeom>
              <a:blipFill>
                <a:blip r:embed="rId3"/>
                <a:stretch>
                  <a:fillRect l="-4878" t="-4348" r="-1829" b="-326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2" name="文本框 71">
                <a:extLst>
                  <a:ext uri="{FF2B5EF4-FFF2-40B4-BE49-F238E27FC236}">
                    <a16:creationId xmlns:a16="http://schemas.microsoft.com/office/drawing/2014/main" id="{7E433C1B-E204-4C11-BD86-28DF056DF1F7}"/>
                  </a:ext>
                </a:extLst>
              </p:cNvPr>
              <p:cNvSpPr txBox="1"/>
              <p:nvPr/>
            </p:nvSpPr>
            <p:spPr>
              <a:xfrm>
                <a:off x="834029" y="2335814"/>
                <a:ext cx="898505" cy="36933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𝑛</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𝐼</m:t>
                      </m:r>
                    </m:oMath>
                  </m:oMathPara>
                </a14:m>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72" name="文本框 71">
                <a:extLst>
                  <a:ext uri="{FF2B5EF4-FFF2-40B4-BE49-F238E27FC236}">
                    <a16:creationId xmlns:a16="http://schemas.microsoft.com/office/drawing/2014/main" id="{7E433C1B-E204-4C11-BD86-28DF056DF1F7}"/>
                  </a:ext>
                </a:extLst>
              </p:cNvPr>
              <p:cNvSpPr txBox="1">
                <a:spLocks noRot="1" noChangeAspect="1" noMove="1" noResize="1" noEditPoints="1" noAdjustHandles="1" noChangeArrowheads="1" noChangeShapeType="1" noTextEdit="1"/>
              </p:cNvSpPr>
              <p:nvPr/>
            </p:nvSpPr>
            <p:spPr>
              <a:xfrm>
                <a:off x="834029" y="2335814"/>
                <a:ext cx="898505" cy="36933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Rectangle 2">
                <a:extLst>
                  <a:ext uri="{FF2B5EF4-FFF2-40B4-BE49-F238E27FC236}">
                    <a16:creationId xmlns:a16="http://schemas.microsoft.com/office/drawing/2014/main" id="{1E5ABD3A-4DE1-4ACF-96F5-B8398B49F90E}"/>
                  </a:ext>
                </a:extLst>
              </p:cNvPr>
              <p:cNvSpPr txBox="1">
                <a:spLocks noChangeArrowheads="1"/>
              </p:cNvSpPr>
              <p:nvPr/>
            </p:nvSpPr>
            <p:spPr>
              <a:xfrm>
                <a:off x="2568259" y="638181"/>
                <a:ext cx="4007482" cy="483428"/>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14:m>
                  <m:oMath xmlns:m="http://schemas.openxmlformats.org/officeDocument/2006/math">
                    <m:r>
                      <m:rPr>
                        <m:nor/>
                      </m:rPr>
                      <a:rPr kumimoji="0" lang="en-US" altLang="zh-CN" sz="2800" b="0" i="0" u="sng" strike="noStrike" kern="1200" cap="none" spc="0" normalizeH="0" baseline="0" noProof="0" dirty="0">
                        <a:ln>
                          <a:noFill/>
                        </a:ln>
                        <a:solidFill>
                          <a:prstClr val="black"/>
                        </a:solidFill>
                        <a:effectLst/>
                        <a:uLnTx/>
                        <a:uFillTx/>
                        <a:latin typeface="Symbol" panose="05050102010706020507" pitchFamily="18" charset="2"/>
                        <a:ea typeface="宋体" panose="02010600030101010101" pitchFamily="2" charset="-122"/>
                        <a:cs typeface="+mj-cs"/>
                      </a:rPr>
                      <m:t>a</m:t>
                    </m:r>
                  </m:oMath>
                </a14:m>
                <a:r>
                  <a:rPr kumimoji="0" lang="en-US" altLang="zh-CN" sz="2800" b="0" i="0" u="sng"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j-cs"/>
                  </a:rPr>
                  <a:t>-phases regime (</a:t>
                </a:r>
                <a14:m>
                  <m:oMath xmlns:m="http://schemas.openxmlformats.org/officeDocument/2006/math">
                    <m:sSub>
                      <m:sSubPr>
                        <m:ctrlP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j-cs"/>
                          </a:rPr>
                        </m:ctrlPr>
                      </m:sSubPr>
                      <m:e>
                        <m:r>
                          <a:rPr kumimoji="0" lang="zh-CN" altLang="en-US" sz="2800" b="0" i="1" u="none" strike="noStrike" kern="1200" cap="none" spc="0" normalizeH="0" baseline="0" noProof="0">
                            <a:ln>
                              <a:noFill/>
                            </a:ln>
                            <a:solidFill>
                              <a:prstClr val="black"/>
                            </a:solidFill>
                            <a:effectLst/>
                            <a:uLnTx/>
                            <a:uFillTx/>
                            <a:latin typeface="Cambria Math" panose="02040503050406030204" pitchFamily="18" charset="0"/>
                            <a:cs typeface="+mj-cs"/>
                          </a:rPr>
                          <m:t>𝛽</m:t>
                        </m:r>
                      </m:e>
                      <m:sub>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j-cs"/>
                          </a:rPr>
                          <m:t>2</m:t>
                        </m:r>
                      </m:sub>
                    </m:sSub>
                  </m:oMath>
                </a14:m>
                <a:r>
                  <a:rPr kumimoji="0" lang="en-US" altLang="zh-CN" sz="2800" b="0" i="0" u="sng"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j-cs"/>
                  </a:rPr>
                  <a:t>&lt;0)</a:t>
                </a:r>
                <a:endParaRPr kumimoji="0" lang="en-US" altLang="zh-CN" sz="2800" b="0" i="0" u="none" strike="noStrike" kern="1200" cap="none" spc="0" normalizeH="0" baseline="0" noProof="0" dirty="0">
                  <a:ln>
                    <a:noFill/>
                  </a:ln>
                  <a:solidFill>
                    <a:srgbClr val="009900"/>
                  </a:solidFill>
                  <a:effectLst/>
                  <a:uLnTx/>
                  <a:uFillTx/>
                  <a:latin typeface="Tahoma" panose="020B0604030504040204" pitchFamily="34" charset="0"/>
                  <a:ea typeface="宋体" panose="02010600030101010101" pitchFamily="2" charset="-122"/>
                  <a:cs typeface="+mj-cs"/>
                </a:endParaRPr>
              </a:p>
            </p:txBody>
          </p:sp>
        </mc:Choice>
        <mc:Fallback xmlns="">
          <p:sp>
            <p:nvSpPr>
              <p:cNvPr id="43" name="Rectangle 2">
                <a:extLst>
                  <a:ext uri="{FF2B5EF4-FFF2-40B4-BE49-F238E27FC236}">
                    <a16:creationId xmlns:a16="http://schemas.microsoft.com/office/drawing/2014/main" id="{1E5ABD3A-4DE1-4ACF-96F5-B8398B49F90E}"/>
                  </a:ext>
                </a:extLst>
              </p:cNvPr>
              <p:cNvSpPr txBox="1">
                <a:spLocks noRot="1" noChangeAspect="1" noMove="1" noResize="1" noEditPoints="1" noAdjustHandles="1" noChangeArrowheads="1" noChangeShapeType="1" noTextEdit="1"/>
              </p:cNvSpPr>
              <p:nvPr/>
            </p:nvSpPr>
            <p:spPr>
              <a:xfrm>
                <a:off x="2568259" y="638181"/>
                <a:ext cx="4007482" cy="483428"/>
              </a:xfrm>
              <a:prstGeom prst="rect">
                <a:avLst/>
              </a:prstGeom>
              <a:blipFill>
                <a:blip r:embed="rId5"/>
                <a:stretch>
                  <a:fillRect t="-20253" r="-3040" b="-367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541FC196-6CAC-4C31-B29B-D5E0B30078A0}"/>
                  </a:ext>
                </a:extLst>
              </p:cNvPr>
              <p:cNvSpPr txBox="1"/>
              <p:nvPr/>
            </p:nvSpPr>
            <p:spPr>
              <a:xfrm>
                <a:off x="3465699" y="1552395"/>
                <a:ext cx="1219629" cy="276999"/>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zh-CN"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𝛽</m:t>
                          </m:r>
                        </m:e>
                        <m:sub>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cs typeface="+mn-cs"/>
                        </a:rPr>
                        <m:t>Tr</m:t>
                      </m:r>
                      <m:sSup>
                        <m:sSup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sSup>
                            <m:sSup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𝑛</m:t>
                              </m:r>
                            </m:e>
                            <m:sup>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sup>
                          </m:sSup>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𝑛</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p>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p>
                      </m:sSup>
                    </m:oMath>
                  </m:oMathPara>
                </a14:m>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44" name="文本框 43">
                <a:extLst>
                  <a:ext uri="{FF2B5EF4-FFF2-40B4-BE49-F238E27FC236}">
                    <a16:creationId xmlns:a16="http://schemas.microsoft.com/office/drawing/2014/main" id="{541FC196-6CAC-4C31-B29B-D5E0B30078A0}"/>
                  </a:ext>
                </a:extLst>
              </p:cNvPr>
              <p:cNvSpPr txBox="1">
                <a:spLocks noRot="1" noChangeAspect="1" noMove="1" noResize="1" noEditPoints="1" noAdjustHandles="1" noChangeArrowheads="1" noChangeShapeType="1" noTextEdit="1"/>
              </p:cNvSpPr>
              <p:nvPr/>
            </p:nvSpPr>
            <p:spPr>
              <a:xfrm>
                <a:off x="3465699" y="1552395"/>
                <a:ext cx="1219629" cy="276999"/>
              </a:xfrm>
              <a:prstGeom prst="rect">
                <a:avLst/>
              </a:prstGeom>
              <a:blipFill>
                <a:blip r:embed="rId6"/>
                <a:stretch>
                  <a:fillRect l="-6000" t="-4444" r="-1000" b="-35556"/>
                </a:stretch>
              </a:blipFill>
            </p:spPr>
            <p:txBody>
              <a:bodyPr/>
              <a:lstStyle/>
              <a:p>
                <a:r>
                  <a:rPr lang="zh-CN" altLang="en-US">
                    <a:noFill/>
                  </a:rPr>
                  <a:t> </a:t>
                </a:r>
              </a:p>
            </p:txBody>
          </p:sp>
        </mc:Fallback>
      </mc:AlternateContent>
      <p:cxnSp>
        <p:nvCxnSpPr>
          <p:cNvPr id="45" name="直接连接符 44">
            <a:extLst>
              <a:ext uri="{FF2B5EF4-FFF2-40B4-BE49-F238E27FC236}">
                <a16:creationId xmlns:a16="http://schemas.microsoft.com/office/drawing/2014/main" id="{43DF080A-D0D7-40B3-9743-555C987B4D4C}"/>
              </a:ext>
            </a:extLst>
          </p:cNvPr>
          <p:cNvCxnSpPr>
            <a:cxnSpLocks/>
          </p:cNvCxnSpPr>
          <p:nvPr/>
        </p:nvCxnSpPr>
        <p:spPr>
          <a:xfrm flipH="1">
            <a:off x="834030" y="2092234"/>
            <a:ext cx="3780835" cy="2180162"/>
          </a:xfrm>
          <a:prstGeom prst="line">
            <a:avLst/>
          </a:prstGeom>
          <a:ln w="3175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组合 6">
            <a:extLst>
              <a:ext uri="{FF2B5EF4-FFF2-40B4-BE49-F238E27FC236}">
                <a16:creationId xmlns:a16="http://schemas.microsoft.com/office/drawing/2014/main" id="{A7C7D5E8-9C5E-4631-93A7-9A53A68501A6}"/>
              </a:ext>
            </a:extLst>
          </p:cNvPr>
          <p:cNvGrpSpPr/>
          <p:nvPr/>
        </p:nvGrpSpPr>
        <p:grpSpPr>
          <a:xfrm>
            <a:off x="5030762" y="2221058"/>
            <a:ext cx="2954223" cy="2552365"/>
            <a:chOff x="6689209" y="1717957"/>
            <a:chExt cx="3938964" cy="3403153"/>
          </a:xfrm>
        </p:grpSpPr>
        <p:grpSp>
          <p:nvGrpSpPr>
            <p:cNvPr id="49" name="组合 48">
              <a:extLst>
                <a:ext uri="{FF2B5EF4-FFF2-40B4-BE49-F238E27FC236}">
                  <a16:creationId xmlns:a16="http://schemas.microsoft.com/office/drawing/2014/main" id="{2BBDD510-B6BD-4B3E-A671-1569E23CC9E4}"/>
                </a:ext>
              </a:extLst>
            </p:cNvPr>
            <p:cNvGrpSpPr/>
            <p:nvPr/>
          </p:nvGrpSpPr>
          <p:grpSpPr>
            <a:xfrm>
              <a:off x="6689209" y="1717957"/>
              <a:ext cx="3938964" cy="3403153"/>
              <a:chOff x="4136413" y="1118246"/>
              <a:chExt cx="4961708" cy="4286775"/>
            </a:xfrm>
          </p:grpSpPr>
          <p:sp>
            <p:nvSpPr>
              <p:cNvPr id="50" name="椭圆 49">
                <a:extLst>
                  <a:ext uri="{FF2B5EF4-FFF2-40B4-BE49-F238E27FC236}">
                    <a16:creationId xmlns:a16="http://schemas.microsoft.com/office/drawing/2014/main" id="{3666EF82-4621-451F-9827-EF10E69F7843}"/>
                  </a:ext>
                </a:extLst>
              </p:cNvPr>
              <p:cNvSpPr/>
              <p:nvPr/>
            </p:nvSpPr>
            <p:spPr>
              <a:xfrm>
                <a:off x="6400800" y="3246120"/>
                <a:ext cx="114298" cy="1142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1" name="椭圆 50">
                <a:extLst>
                  <a:ext uri="{FF2B5EF4-FFF2-40B4-BE49-F238E27FC236}">
                    <a16:creationId xmlns:a16="http://schemas.microsoft.com/office/drawing/2014/main" id="{0A052BBF-E89B-4819-AE03-DB6B136ABCD3}"/>
                  </a:ext>
                </a:extLst>
              </p:cNvPr>
              <p:cNvSpPr/>
              <p:nvPr/>
            </p:nvSpPr>
            <p:spPr>
              <a:xfrm>
                <a:off x="5071592" y="2025164"/>
                <a:ext cx="2799447" cy="2799447"/>
              </a:xfrm>
              <a:prstGeom prst="ellipse">
                <a:avLst/>
              </a:prstGeom>
              <a:noFill/>
              <a:ln w="15875">
                <a:solidFill>
                  <a:schemeClr val="tx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cxnSp>
            <p:nvCxnSpPr>
              <p:cNvPr id="52" name="直接箭头连接符 51">
                <a:extLst>
                  <a:ext uri="{FF2B5EF4-FFF2-40B4-BE49-F238E27FC236}">
                    <a16:creationId xmlns:a16="http://schemas.microsoft.com/office/drawing/2014/main" id="{36708E4A-92A6-4436-9959-E16D9B16393B}"/>
                  </a:ext>
                </a:extLst>
              </p:cNvPr>
              <p:cNvCxnSpPr>
                <a:cxnSpLocks/>
              </p:cNvCxnSpPr>
              <p:nvPr/>
            </p:nvCxnSpPr>
            <p:spPr>
              <a:xfrm flipV="1">
                <a:off x="6457945" y="1118246"/>
                <a:ext cx="0" cy="4286775"/>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3" name="椭圆 52">
                <a:extLst>
                  <a:ext uri="{FF2B5EF4-FFF2-40B4-BE49-F238E27FC236}">
                    <a16:creationId xmlns:a16="http://schemas.microsoft.com/office/drawing/2014/main" id="{C4D325D6-D8A6-45BC-BD49-02EB645055AD}"/>
                  </a:ext>
                </a:extLst>
              </p:cNvPr>
              <p:cNvSpPr/>
              <p:nvPr/>
            </p:nvSpPr>
            <p:spPr>
              <a:xfrm>
                <a:off x="4661989" y="2025163"/>
                <a:ext cx="2770592" cy="2770592"/>
              </a:xfrm>
              <a:prstGeom prst="ellipse">
                <a:avLst/>
              </a:prstGeom>
              <a:noFill/>
              <a:ln w="158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cxnSp>
            <p:nvCxnSpPr>
              <p:cNvPr id="55" name="直接箭头连接符 54">
                <a:extLst>
                  <a:ext uri="{FF2B5EF4-FFF2-40B4-BE49-F238E27FC236}">
                    <a16:creationId xmlns:a16="http://schemas.microsoft.com/office/drawing/2014/main" id="{800AC40A-82D5-440E-84E1-132A053DE1A0}"/>
                  </a:ext>
                </a:extLst>
              </p:cNvPr>
              <p:cNvCxnSpPr>
                <a:cxnSpLocks/>
              </p:cNvCxnSpPr>
              <p:nvPr/>
            </p:nvCxnSpPr>
            <p:spPr>
              <a:xfrm>
                <a:off x="4193309" y="3305175"/>
                <a:ext cx="4590473" cy="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直接箭头连接符 55">
                <a:extLst>
                  <a:ext uri="{FF2B5EF4-FFF2-40B4-BE49-F238E27FC236}">
                    <a16:creationId xmlns:a16="http://schemas.microsoft.com/office/drawing/2014/main" id="{9D150F36-A21E-4C76-A827-58950FADA0A9}"/>
                  </a:ext>
                </a:extLst>
              </p:cNvPr>
              <p:cNvCxnSpPr>
                <a:cxnSpLocks/>
              </p:cNvCxnSpPr>
              <p:nvPr/>
            </p:nvCxnSpPr>
            <p:spPr>
              <a:xfrm flipV="1">
                <a:off x="4661989" y="3131819"/>
                <a:ext cx="0" cy="342900"/>
              </a:xfrm>
              <a:prstGeom prst="straightConnector1">
                <a:avLst/>
              </a:prstGeom>
              <a:ln w="3492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649767B8-CFF0-47B8-B9B1-95D6F97D295C}"/>
                      </a:ext>
                    </a:extLst>
                  </p:cNvPr>
                  <p:cNvSpPr txBox="1"/>
                  <p:nvPr/>
                </p:nvSpPr>
                <p:spPr>
                  <a:xfrm>
                    <a:off x="4136413" y="1967101"/>
                    <a:ext cx="1242654" cy="50399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35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Spin-</a:t>
                    </a:r>
                    <a14:m>
                      <m:oMath xmlns:m="http://schemas.openxmlformats.org/officeDocument/2006/math">
                        <m:r>
                          <a:rPr kumimoji="0" lang="en-US" altLang="zh-CN" sz="1350" b="0" i="1" u="none" strike="noStrike" kern="1200" cap="none" spc="0" normalizeH="0" baseline="0" noProof="0">
                            <a:ln>
                              <a:noFill/>
                            </a:ln>
                            <a:solidFill>
                              <a:srgbClr val="C00000"/>
                            </a:solidFill>
                            <a:effectLst/>
                            <a:uLnTx/>
                            <a:uFillTx/>
                            <a:latin typeface="Cambria Math" panose="02040503050406030204" pitchFamily="18" charset="0"/>
                            <a:ea typeface="Cambria Math" panose="02040503050406030204" pitchFamily="18" charset="0"/>
                            <a:cs typeface="+mn-cs"/>
                          </a:rPr>
                          <m:t>↑</m:t>
                        </m:r>
                      </m:oMath>
                    </a14:m>
                    <a:endParaRPr kumimoji="0" lang="zh-CN" altLang="en-US" sz="135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57" name="文本框 56">
                    <a:extLst>
                      <a:ext uri="{FF2B5EF4-FFF2-40B4-BE49-F238E27FC236}">
                        <a16:creationId xmlns:a16="http://schemas.microsoft.com/office/drawing/2014/main" id="{649767B8-CFF0-47B8-B9B1-95D6F97D295C}"/>
                      </a:ext>
                    </a:extLst>
                  </p:cNvPr>
                  <p:cNvSpPr txBox="1">
                    <a:spLocks noRot="1" noChangeAspect="1" noMove="1" noResize="1" noEditPoints="1" noAdjustHandles="1" noChangeArrowheads="1" noChangeShapeType="1" noTextEdit="1"/>
                  </p:cNvSpPr>
                  <p:nvPr/>
                </p:nvSpPr>
                <p:spPr>
                  <a:xfrm>
                    <a:off x="4136413" y="1967101"/>
                    <a:ext cx="1242654" cy="503997"/>
                  </a:xfrm>
                  <a:prstGeom prst="rect">
                    <a:avLst/>
                  </a:prstGeom>
                  <a:blipFill>
                    <a:blip r:embed="rId7"/>
                    <a:stretch>
                      <a:fillRect l="-1639" t="-4082" b="-183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B762F841-6F7B-4665-89B7-F1EB6C90D5BD}"/>
                      </a:ext>
                    </a:extLst>
                  </p:cNvPr>
                  <p:cNvSpPr txBox="1"/>
                  <p:nvPr/>
                </p:nvSpPr>
                <p:spPr>
                  <a:xfrm>
                    <a:off x="7958156" y="1966110"/>
                    <a:ext cx="1139965" cy="50399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35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Spin-</a:t>
                    </a:r>
                    <a14:m>
                      <m:oMath xmlns:m="http://schemas.openxmlformats.org/officeDocument/2006/math">
                        <m:r>
                          <a:rPr kumimoji="0" lang="en-US" altLang="zh-CN" sz="1350" b="0" i="1" u="none" strike="noStrike" kern="1200" cap="none" spc="0" normalizeH="0" baseline="0" noProof="0">
                            <a:ln>
                              <a:noFill/>
                            </a:ln>
                            <a:solidFill>
                              <a:srgbClr val="4472C4">
                                <a:lumMod val="50000"/>
                              </a:srgbClr>
                            </a:solidFill>
                            <a:effectLst/>
                            <a:uLnTx/>
                            <a:uFillTx/>
                            <a:latin typeface="Cambria Math" panose="02040503050406030204" pitchFamily="18" charset="0"/>
                            <a:ea typeface="Cambria Math" panose="02040503050406030204" pitchFamily="18" charset="0"/>
                            <a:cs typeface="+mn-cs"/>
                          </a:rPr>
                          <m:t>↓</m:t>
                        </m:r>
                      </m:oMath>
                    </a14:m>
                    <a:endParaRPr kumimoji="0" lang="zh-CN" altLang="en-US" sz="135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58" name="文本框 57">
                    <a:extLst>
                      <a:ext uri="{FF2B5EF4-FFF2-40B4-BE49-F238E27FC236}">
                        <a16:creationId xmlns:a16="http://schemas.microsoft.com/office/drawing/2014/main" id="{B762F841-6F7B-4665-89B7-F1EB6C90D5BD}"/>
                      </a:ext>
                    </a:extLst>
                  </p:cNvPr>
                  <p:cNvSpPr txBox="1">
                    <a:spLocks noRot="1" noChangeAspect="1" noMove="1" noResize="1" noEditPoints="1" noAdjustHandles="1" noChangeArrowheads="1" noChangeShapeType="1" noTextEdit="1"/>
                  </p:cNvSpPr>
                  <p:nvPr/>
                </p:nvSpPr>
                <p:spPr>
                  <a:xfrm>
                    <a:off x="7958156" y="1966110"/>
                    <a:ext cx="1139965" cy="503997"/>
                  </a:xfrm>
                  <a:prstGeom prst="rect">
                    <a:avLst/>
                  </a:prstGeom>
                  <a:blipFill>
                    <a:blip r:embed="rId8"/>
                    <a:stretch>
                      <a:fillRect l="-2703" t="-4082" b="-18367"/>
                    </a:stretch>
                  </a:blipFill>
                </p:spPr>
                <p:txBody>
                  <a:bodyPr/>
                  <a:lstStyle/>
                  <a:p>
                    <a:r>
                      <a:rPr lang="zh-CN" altLang="en-US">
                        <a:noFill/>
                      </a:rPr>
                      <a:t> </a:t>
                    </a:r>
                  </a:p>
                </p:txBody>
              </p:sp>
            </mc:Fallback>
          </mc:AlternateContent>
        </p:grpSp>
        <p:sp>
          <p:nvSpPr>
            <p:cNvPr id="70" name="椭圆 69">
              <a:extLst>
                <a:ext uri="{FF2B5EF4-FFF2-40B4-BE49-F238E27FC236}">
                  <a16:creationId xmlns:a16="http://schemas.microsoft.com/office/drawing/2014/main" id="{1532F1CE-526D-43F9-B7E6-789F9D519CDB}"/>
                </a:ext>
              </a:extLst>
            </p:cNvPr>
            <p:cNvSpPr/>
            <p:nvPr/>
          </p:nvSpPr>
          <p:spPr>
            <a:xfrm>
              <a:off x="7775276" y="2437934"/>
              <a:ext cx="2199497" cy="2199497"/>
            </a:xfrm>
            <a:prstGeom prst="ellipse">
              <a:avLst/>
            </a:prstGeom>
            <a:noFill/>
            <a:ln w="15875" cmpd="sng">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cxnSp>
        <p:nvCxnSpPr>
          <p:cNvPr id="86" name="直接箭头连接符 85">
            <a:extLst>
              <a:ext uri="{FF2B5EF4-FFF2-40B4-BE49-F238E27FC236}">
                <a16:creationId xmlns:a16="http://schemas.microsoft.com/office/drawing/2014/main" id="{276F8EB6-DBD3-4BBD-B43B-F5AD50D32F74}"/>
              </a:ext>
            </a:extLst>
          </p:cNvPr>
          <p:cNvCxnSpPr>
            <a:cxnSpLocks/>
          </p:cNvCxnSpPr>
          <p:nvPr/>
        </p:nvCxnSpPr>
        <p:spPr>
          <a:xfrm>
            <a:off x="7494935" y="3419948"/>
            <a:ext cx="0" cy="204164"/>
          </a:xfrm>
          <a:prstGeom prst="straightConnector1">
            <a:avLst/>
          </a:prstGeom>
          <a:ln w="34925">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pic>
        <p:nvPicPr>
          <p:cNvPr id="97" name="图片 96">
            <a:extLst>
              <a:ext uri="{FF2B5EF4-FFF2-40B4-BE49-F238E27FC236}">
                <a16:creationId xmlns:a16="http://schemas.microsoft.com/office/drawing/2014/main" id="{42E09733-0440-4F38-A88C-5B749AEF55CC}"/>
              </a:ext>
            </a:extLst>
          </p:cNvPr>
          <p:cNvPicPr>
            <a:picLocks noChangeAspect="1"/>
          </p:cNvPicPr>
          <p:nvPr/>
        </p:nvPicPr>
        <p:blipFill>
          <a:blip r:embed="rId9"/>
          <a:stretch>
            <a:fillRect/>
          </a:stretch>
        </p:blipFill>
        <p:spPr>
          <a:xfrm>
            <a:off x="4521781" y="5215364"/>
            <a:ext cx="4296683" cy="681762"/>
          </a:xfrm>
          <a:prstGeom prst="rect">
            <a:avLst/>
          </a:prstGeom>
        </p:spPr>
      </p:pic>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FE73C406-ED56-44EE-A66E-5276A15F0CF7}"/>
                  </a:ext>
                </a:extLst>
              </p:cNvPr>
              <p:cNvSpPr txBox="1"/>
              <p:nvPr/>
            </p:nvSpPr>
            <p:spPr>
              <a:xfrm>
                <a:off x="6686888" y="4566940"/>
                <a:ext cx="1909882" cy="292388"/>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𝑛</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acc>
                        <m:accPr>
                          <m:chr m:val="⃗"/>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accPr>
                        <m:e>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𝑡</m:t>
                          </m:r>
                        </m:e>
                      </m:acc>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acc>
                        <m:accPr>
                          <m:chr m:val="⃗"/>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𝑠</m:t>
                          </m:r>
                        </m:e>
                      </m:acc>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acc>
                        <m:accPr>
                          <m:chr m:val="⃗"/>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accPr>
                        <m:e>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𝑡</m:t>
                          </m:r>
                        </m:e>
                      </m:acc>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acc>
                        <m:accPr>
                          <m:chr m:val="⃗"/>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𝑠</m:t>
                          </m:r>
                        </m:e>
                      </m:acc>
                    </m:oMath>
                  </m:oMathPara>
                </a14:m>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98" name="文本框 97">
                <a:extLst>
                  <a:ext uri="{FF2B5EF4-FFF2-40B4-BE49-F238E27FC236}">
                    <a16:creationId xmlns:a16="http://schemas.microsoft.com/office/drawing/2014/main" id="{FE73C406-ED56-44EE-A66E-5276A15F0CF7}"/>
                  </a:ext>
                </a:extLst>
              </p:cNvPr>
              <p:cNvSpPr txBox="1">
                <a:spLocks noRot="1" noChangeAspect="1" noMove="1" noResize="1" noEditPoints="1" noAdjustHandles="1" noChangeArrowheads="1" noChangeShapeType="1" noTextEdit="1"/>
              </p:cNvSpPr>
              <p:nvPr/>
            </p:nvSpPr>
            <p:spPr>
              <a:xfrm>
                <a:off x="6686888" y="4566940"/>
                <a:ext cx="1909882" cy="292388"/>
              </a:xfrm>
              <a:prstGeom prst="rect">
                <a:avLst/>
              </a:prstGeom>
              <a:blipFill>
                <a:blip r:embed="rId10"/>
                <a:stretch>
                  <a:fillRect l="-958" t="-45833" r="-17891" b="-18750"/>
                </a:stretch>
              </a:blipFill>
            </p:spPr>
            <p:txBody>
              <a:bodyPr/>
              <a:lstStyle/>
              <a:p>
                <a:r>
                  <a:rPr lang="zh-CN" altLang="en-US">
                    <a:noFill/>
                  </a:rPr>
                  <a:t> </a:t>
                </a:r>
              </a:p>
            </p:txBody>
          </p:sp>
        </mc:Fallback>
      </mc:AlternateContent>
      <p:grpSp>
        <p:nvGrpSpPr>
          <p:cNvPr id="19" name="组合 18">
            <a:extLst>
              <a:ext uri="{FF2B5EF4-FFF2-40B4-BE49-F238E27FC236}">
                <a16:creationId xmlns:a16="http://schemas.microsoft.com/office/drawing/2014/main" id="{B79C504E-0BDD-4FE3-BF20-60F488B246FA}"/>
              </a:ext>
            </a:extLst>
          </p:cNvPr>
          <p:cNvGrpSpPr/>
          <p:nvPr/>
        </p:nvGrpSpPr>
        <p:grpSpPr>
          <a:xfrm>
            <a:off x="2274934" y="3072948"/>
            <a:ext cx="2065037" cy="1982230"/>
            <a:chOff x="2810568" y="3390744"/>
            <a:chExt cx="2998087" cy="2877864"/>
          </a:xfrm>
        </p:grpSpPr>
        <p:pic>
          <p:nvPicPr>
            <p:cNvPr id="99" name="图片 98">
              <a:extLst>
                <a:ext uri="{FF2B5EF4-FFF2-40B4-BE49-F238E27FC236}">
                  <a16:creationId xmlns:a16="http://schemas.microsoft.com/office/drawing/2014/main" id="{A3289D35-374F-4CE8-8484-17135374E4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64233" y="3553039"/>
              <a:ext cx="2690757" cy="2553274"/>
            </a:xfrm>
            <a:prstGeom prst="rect">
              <a:avLst/>
            </a:prstGeom>
          </p:spPr>
        </p:pic>
        <p:cxnSp>
          <p:nvCxnSpPr>
            <p:cNvPr id="102" name="直接箭头连接符 101">
              <a:extLst>
                <a:ext uri="{FF2B5EF4-FFF2-40B4-BE49-F238E27FC236}">
                  <a16:creationId xmlns:a16="http://schemas.microsoft.com/office/drawing/2014/main" id="{87D7E0E2-6AEE-4F48-B3FA-36B399CBE999}"/>
                </a:ext>
              </a:extLst>
            </p:cNvPr>
            <p:cNvCxnSpPr>
              <a:cxnSpLocks/>
            </p:cNvCxnSpPr>
            <p:nvPr/>
          </p:nvCxnSpPr>
          <p:spPr>
            <a:xfrm>
              <a:off x="5452894" y="4827966"/>
              <a:ext cx="355761" cy="0"/>
            </a:xfrm>
            <a:prstGeom prst="straightConnector1">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5" name="直接箭头连接符 104">
              <a:extLst>
                <a:ext uri="{FF2B5EF4-FFF2-40B4-BE49-F238E27FC236}">
                  <a16:creationId xmlns:a16="http://schemas.microsoft.com/office/drawing/2014/main" id="{2F2D5319-87FF-4B93-9BCB-82788C50B33B}"/>
                </a:ext>
              </a:extLst>
            </p:cNvPr>
            <p:cNvCxnSpPr>
              <a:cxnSpLocks/>
            </p:cNvCxnSpPr>
            <p:nvPr/>
          </p:nvCxnSpPr>
          <p:spPr>
            <a:xfrm rot="16200000">
              <a:off x="4131731" y="3568625"/>
              <a:ext cx="355761" cy="0"/>
            </a:xfrm>
            <a:prstGeom prst="straightConnector1">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6" name="直接箭头连接符 105">
              <a:extLst>
                <a:ext uri="{FF2B5EF4-FFF2-40B4-BE49-F238E27FC236}">
                  <a16:creationId xmlns:a16="http://schemas.microsoft.com/office/drawing/2014/main" id="{666B0EB3-68B7-4635-86CC-58B2267AFF0B}"/>
                </a:ext>
              </a:extLst>
            </p:cNvPr>
            <p:cNvCxnSpPr>
              <a:cxnSpLocks/>
            </p:cNvCxnSpPr>
            <p:nvPr/>
          </p:nvCxnSpPr>
          <p:spPr>
            <a:xfrm rot="10800000">
              <a:off x="2810568" y="4827966"/>
              <a:ext cx="355761" cy="0"/>
            </a:xfrm>
            <a:prstGeom prst="straightConnector1">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7" name="直接箭头连接符 106">
              <a:extLst>
                <a:ext uri="{FF2B5EF4-FFF2-40B4-BE49-F238E27FC236}">
                  <a16:creationId xmlns:a16="http://schemas.microsoft.com/office/drawing/2014/main" id="{8A476346-E2E3-4207-BAEC-E9FFBF69EF37}"/>
                </a:ext>
              </a:extLst>
            </p:cNvPr>
            <p:cNvCxnSpPr>
              <a:cxnSpLocks/>
            </p:cNvCxnSpPr>
            <p:nvPr/>
          </p:nvCxnSpPr>
          <p:spPr>
            <a:xfrm rot="5400000">
              <a:off x="4118976" y="6090728"/>
              <a:ext cx="355761" cy="0"/>
            </a:xfrm>
            <a:prstGeom prst="straightConnector1">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grpSp>
      <p:pic>
        <p:nvPicPr>
          <p:cNvPr id="21" name="图片 20">
            <a:extLst>
              <a:ext uri="{FF2B5EF4-FFF2-40B4-BE49-F238E27FC236}">
                <a16:creationId xmlns:a16="http://schemas.microsoft.com/office/drawing/2014/main" id="{B7FFE581-E105-4795-8727-FD2D670D8142}"/>
              </a:ext>
            </a:extLst>
          </p:cNvPr>
          <p:cNvPicPr>
            <a:picLocks noChangeAspect="1"/>
          </p:cNvPicPr>
          <p:nvPr/>
        </p:nvPicPr>
        <p:blipFill>
          <a:blip r:embed="rId12"/>
          <a:stretch>
            <a:fillRect/>
          </a:stretch>
        </p:blipFill>
        <p:spPr>
          <a:xfrm>
            <a:off x="610046" y="5172891"/>
            <a:ext cx="3541459" cy="698737"/>
          </a:xfrm>
          <a:prstGeom prst="rect">
            <a:avLst/>
          </a:prstGeom>
        </p:spPr>
      </p:pic>
      <mc:AlternateContent xmlns:mc="http://schemas.openxmlformats.org/markup-compatibility/2006" xmlns:a14="http://schemas.microsoft.com/office/drawing/2010/main">
        <mc:Choice Requires="a14">
          <p:sp>
            <p:nvSpPr>
              <p:cNvPr id="109" name="文本框 108">
                <a:extLst>
                  <a:ext uri="{FF2B5EF4-FFF2-40B4-BE49-F238E27FC236}">
                    <a16:creationId xmlns:a16="http://schemas.microsoft.com/office/drawing/2014/main" id="{E4A7AB85-E2FD-4E48-9F37-266CCD885FE2}"/>
                  </a:ext>
                </a:extLst>
              </p:cNvPr>
              <p:cNvSpPr txBox="1"/>
              <p:nvPr/>
            </p:nvSpPr>
            <p:spPr>
              <a:xfrm>
                <a:off x="6087476" y="3585851"/>
                <a:ext cx="294408" cy="335926"/>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altLang="zh-CN" sz="1500" b="0" i="1" u="none" strike="noStrike" kern="1200" cap="none" spc="0" normalizeH="0" baseline="0" noProof="0">
                              <a:ln>
                                <a:noFill/>
                              </a:ln>
                              <a:solidFill>
                                <a:prstClr val="black"/>
                              </a:solidFill>
                              <a:effectLst/>
                              <a:uLnTx/>
                              <a:uFillTx/>
                              <a:latin typeface="Cambria Math" panose="02040503050406030204" pitchFamily="18" charset="0"/>
                              <a:cs typeface="+mn-cs"/>
                            </a:rPr>
                          </m:ctrlPr>
                        </m:accPr>
                        <m:e>
                          <m:r>
                            <a:rPr kumimoji="0" lang="en-US" altLang="zh-CN" sz="1500" b="0" i="1" u="none" strike="noStrike" kern="1200" cap="none" spc="0" normalizeH="0" baseline="0" noProof="0">
                              <a:ln>
                                <a:noFill/>
                              </a:ln>
                              <a:solidFill>
                                <a:prstClr val="black"/>
                              </a:solidFill>
                              <a:effectLst/>
                              <a:uLnTx/>
                              <a:uFillTx/>
                              <a:latin typeface="Cambria Math" panose="02040503050406030204" pitchFamily="18" charset="0"/>
                              <a:cs typeface="+mn-cs"/>
                            </a:rPr>
                            <m:t>𝑡</m:t>
                          </m:r>
                        </m:e>
                      </m:acc>
                    </m:oMath>
                  </m:oMathPara>
                </a14:m>
                <a:endParaRPr kumimoji="0" lang="zh-CN" altLang="en-US" sz="15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109" name="文本框 108">
                <a:extLst>
                  <a:ext uri="{FF2B5EF4-FFF2-40B4-BE49-F238E27FC236}">
                    <a16:creationId xmlns:a16="http://schemas.microsoft.com/office/drawing/2014/main" id="{E4A7AB85-E2FD-4E48-9F37-266CCD885FE2}"/>
                  </a:ext>
                </a:extLst>
              </p:cNvPr>
              <p:cNvSpPr txBox="1">
                <a:spLocks noRot="1" noChangeAspect="1" noMove="1" noResize="1" noEditPoints="1" noAdjustHandles="1" noChangeArrowheads="1" noChangeShapeType="1" noTextEdit="1"/>
              </p:cNvSpPr>
              <p:nvPr/>
            </p:nvSpPr>
            <p:spPr>
              <a:xfrm>
                <a:off x="6087476" y="3585851"/>
                <a:ext cx="294408" cy="335926"/>
              </a:xfrm>
              <a:prstGeom prst="rect">
                <a:avLst/>
              </a:prstGeom>
              <a:blipFill>
                <a:blip r:embed="rId13"/>
                <a:stretch>
                  <a:fillRect t="-10909" r="-8333"/>
                </a:stretch>
              </a:blipFill>
            </p:spPr>
            <p:txBody>
              <a:bodyPr/>
              <a:lstStyle/>
              <a:p>
                <a:r>
                  <a:rPr lang="zh-CN" altLang="en-US">
                    <a:noFill/>
                  </a:rPr>
                  <a:t> </a:t>
                </a:r>
              </a:p>
            </p:txBody>
          </p:sp>
        </mc:Fallback>
      </mc:AlternateContent>
      <p:sp>
        <p:nvSpPr>
          <p:cNvPr id="23" name="箭头: 右 22">
            <a:extLst>
              <a:ext uri="{FF2B5EF4-FFF2-40B4-BE49-F238E27FC236}">
                <a16:creationId xmlns:a16="http://schemas.microsoft.com/office/drawing/2014/main" id="{51606EAD-A39A-47E2-9778-FDC665045647}"/>
              </a:ext>
            </a:extLst>
          </p:cNvPr>
          <p:cNvSpPr/>
          <p:nvPr/>
        </p:nvSpPr>
        <p:spPr>
          <a:xfrm flipH="1">
            <a:off x="6148671" y="3451029"/>
            <a:ext cx="192983" cy="127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115" name="文本框 114">
                <a:extLst>
                  <a:ext uri="{FF2B5EF4-FFF2-40B4-BE49-F238E27FC236}">
                    <a16:creationId xmlns:a16="http://schemas.microsoft.com/office/drawing/2014/main" id="{0577D8D2-5087-413C-9C4D-E50BB41C0286}"/>
                  </a:ext>
                </a:extLst>
              </p:cNvPr>
              <p:cNvSpPr txBox="1"/>
              <p:nvPr/>
            </p:nvSpPr>
            <p:spPr>
              <a:xfrm>
                <a:off x="5092519" y="3594442"/>
                <a:ext cx="180091" cy="30008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altLang="zh-CN"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altLang="zh-CN"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𝑠</m:t>
                          </m:r>
                        </m:e>
                      </m:acc>
                    </m:oMath>
                  </m:oMathPara>
                </a14:m>
                <a:endParaRPr kumimoji="0" lang="zh-CN" altLang="en-US" sz="135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115" name="文本框 114">
                <a:extLst>
                  <a:ext uri="{FF2B5EF4-FFF2-40B4-BE49-F238E27FC236}">
                    <a16:creationId xmlns:a16="http://schemas.microsoft.com/office/drawing/2014/main" id="{0577D8D2-5087-413C-9C4D-E50BB41C0286}"/>
                  </a:ext>
                </a:extLst>
              </p:cNvPr>
              <p:cNvSpPr txBox="1">
                <a:spLocks noRot="1" noChangeAspect="1" noMove="1" noResize="1" noEditPoints="1" noAdjustHandles="1" noChangeArrowheads="1" noChangeShapeType="1" noTextEdit="1"/>
              </p:cNvSpPr>
              <p:nvPr/>
            </p:nvSpPr>
            <p:spPr>
              <a:xfrm>
                <a:off x="5092519" y="3594442"/>
                <a:ext cx="180091" cy="300082"/>
              </a:xfrm>
              <a:prstGeom prst="rect">
                <a:avLst/>
              </a:prstGeom>
              <a:blipFill>
                <a:blip r:embed="rId14"/>
                <a:stretch>
                  <a:fillRect t="-12245" r="-1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44045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5"/>
          <p:cNvSpPr>
            <a:spLocks noGrp="1"/>
          </p:cNvSpPr>
          <p:nvPr>
            <p:ph type="sldNum" sz="quarter" idx="12"/>
          </p:nvPr>
        </p:nvSpPr>
        <p:spPr/>
        <p:txBody>
          <a:bodyPr/>
          <a:lstStyle/>
          <a:p>
            <a:fld id="{051DB1AC-8B50-48F5-A734-A5D936DA30C5}" type="slidenum">
              <a:rPr lang="en-US" altLang="zh-CN">
                <a:solidFill>
                  <a:srgbClr val="000000"/>
                </a:solidFill>
              </a:rPr>
              <a:pPr/>
              <a:t>36</a:t>
            </a:fld>
            <a:endParaRPr lang="en-US" altLang="zh-CN">
              <a:solidFill>
                <a:srgbClr val="000000"/>
              </a:solidFill>
            </a:endParaRPr>
          </a:p>
        </p:txBody>
      </p:sp>
      <p:sp>
        <p:nvSpPr>
          <p:cNvPr id="1293314" name="AutoShape 2"/>
          <p:cNvSpPr>
            <a:spLocks noChangeArrowheads="1"/>
          </p:cNvSpPr>
          <p:nvPr/>
        </p:nvSpPr>
        <p:spPr bwMode="auto">
          <a:xfrm>
            <a:off x="863600" y="333375"/>
            <a:ext cx="7200900" cy="719138"/>
          </a:xfrm>
          <a:prstGeom prst="roundRect">
            <a:avLst>
              <a:gd name="adj" fmla="val 16667"/>
            </a:avLst>
          </a:prstGeom>
          <a:solidFill>
            <a:srgbClr val="99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zh-CN" sz="3200">
              <a:solidFill>
                <a:srgbClr val="0000CC"/>
              </a:solidFill>
              <a:latin typeface="Tahoma" panose="020B0604030504040204" pitchFamily="34" charset="0"/>
            </a:endParaRPr>
          </a:p>
        </p:txBody>
      </p:sp>
      <p:sp>
        <p:nvSpPr>
          <p:cNvPr id="1293315" name="Rectangle 3"/>
          <p:cNvSpPr>
            <a:spLocks noGrp="1" noChangeArrowheads="1"/>
          </p:cNvSpPr>
          <p:nvPr>
            <p:ph type="title"/>
          </p:nvPr>
        </p:nvSpPr>
        <p:spPr>
          <a:xfrm>
            <a:off x="503238" y="403225"/>
            <a:ext cx="7924800" cy="504825"/>
          </a:xfrm>
        </p:spPr>
        <p:txBody>
          <a:bodyPr>
            <a:normAutofit fontScale="90000"/>
          </a:bodyPr>
          <a:lstStyle/>
          <a:p>
            <a:r>
              <a:rPr lang="en-US" altLang="zh-CN" sz="3200">
                <a:solidFill>
                  <a:srgbClr val="0000CC"/>
                </a:solidFill>
                <a:latin typeface="Tahoma" panose="020B0604030504040204" pitchFamily="34" charset="0"/>
                <a:ea typeface="宋体" panose="02010600030101010101" pitchFamily="2" charset="-122"/>
              </a:rPr>
              <a:t>Outline</a:t>
            </a:r>
          </a:p>
        </p:txBody>
      </p:sp>
      <p:sp>
        <p:nvSpPr>
          <p:cNvPr id="1293316" name="Text Box 4"/>
          <p:cNvSpPr txBox="1">
            <a:spLocks noChangeArrowheads="1"/>
          </p:cNvSpPr>
          <p:nvPr/>
        </p:nvSpPr>
        <p:spPr bwMode="auto">
          <a:xfrm>
            <a:off x="900113" y="1412875"/>
            <a:ext cx="7037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200">
                <a:solidFill>
                  <a:srgbClr val="0000CC"/>
                </a:solidFill>
                <a:latin typeface="Tahoma" panose="020B0604030504040204" pitchFamily="34" charset="0"/>
              </a:rPr>
              <a:t> Introduction.</a:t>
            </a:r>
          </a:p>
        </p:txBody>
      </p:sp>
      <p:sp>
        <p:nvSpPr>
          <p:cNvPr id="1293317" name="Text Box 5"/>
          <p:cNvSpPr txBox="1">
            <a:spLocks noChangeArrowheads="1"/>
          </p:cNvSpPr>
          <p:nvPr/>
        </p:nvSpPr>
        <p:spPr bwMode="auto">
          <a:xfrm>
            <a:off x="900113" y="2271713"/>
            <a:ext cx="76676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200" dirty="0">
                <a:solidFill>
                  <a:srgbClr val="0000CC"/>
                </a:solidFill>
                <a:latin typeface="Tahoma" panose="020B0604030504040204" pitchFamily="34" charset="0"/>
              </a:rPr>
              <a:t> Mechanism for unconventional magnetic phase transitions.</a:t>
            </a:r>
          </a:p>
        </p:txBody>
      </p:sp>
      <p:sp>
        <p:nvSpPr>
          <p:cNvPr id="1293318" name="Text Box 6"/>
          <p:cNvSpPr txBox="1">
            <a:spLocks noChangeArrowheads="1"/>
          </p:cNvSpPr>
          <p:nvPr/>
        </p:nvSpPr>
        <p:spPr bwMode="auto">
          <a:xfrm>
            <a:off x="867839" y="5856423"/>
            <a:ext cx="79200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200" dirty="0">
                <a:solidFill>
                  <a:srgbClr val="0000CC"/>
                </a:solidFill>
                <a:latin typeface="Tahoma" panose="020B0604030504040204" pitchFamily="34" charset="0"/>
              </a:rPr>
              <a:t> </a:t>
            </a:r>
            <a:r>
              <a:rPr lang="en-US" altLang="zh-CN" sz="2200" b="1" dirty="0">
                <a:solidFill>
                  <a:srgbClr val="0000CC"/>
                </a:solidFill>
                <a:latin typeface="Tahoma" panose="020B0604030504040204" pitchFamily="34" charset="0"/>
              </a:rPr>
              <a:t>Possible directions of experimental realization and detection methods.</a:t>
            </a:r>
          </a:p>
        </p:txBody>
      </p:sp>
      <p:sp>
        <p:nvSpPr>
          <p:cNvPr id="1293321" name="Text Box 9"/>
          <p:cNvSpPr txBox="1">
            <a:spLocks noChangeArrowheads="1"/>
          </p:cNvSpPr>
          <p:nvPr/>
        </p:nvSpPr>
        <p:spPr bwMode="auto">
          <a:xfrm>
            <a:off x="1258888" y="3063556"/>
            <a:ext cx="6480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dirty="0">
                <a:solidFill>
                  <a:srgbClr val="000000"/>
                </a:solidFill>
                <a:latin typeface="Tahoma" panose="020B0604030504040204" pitchFamily="34" charset="0"/>
              </a:rPr>
              <a:t>- Fermi surface instability of the </a:t>
            </a:r>
            <a:r>
              <a:rPr lang="en-US" altLang="zh-CN" sz="2000" dirty="0" err="1">
                <a:solidFill>
                  <a:srgbClr val="000000"/>
                </a:solidFill>
                <a:latin typeface="Tahoma" panose="020B0604030504040204" pitchFamily="34" charset="0"/>
              </a:rPr>
              <a:t>Pomeranchuk</a:t>
            </a:r>
            <a:r>
              <a:rPr lang="en-US" altLang="zh-CN" sz="2000" dirty="0">
                <a:solidFill>
                  <a:srgbClr val="000000"/>
                </a:solidFill>
                <a:latin typeface="Tahoma" panose="020B0604030504040204" pitchFamily="34" charset="0"/>
              </a:rPr>
              <a:t> type.</a:t>
            </a:r>
          </a:p>
        </p:txBody>
      </p:sp>
      <p:sp>
        <p:nvSpPr>
          <p:cNvPr id="1293322" name="Text Box 10"/>
          <p:cNvSpPr txBox="1">
            <a:spLocks noChangeArrowheads="1"/>
          </p:cNvSpPr>
          <p:nvPr/>
        </p:nvSpPr>
        <p:spPr bwMode="auto">
          <a:xfrm>
            <a:off x="1260475" y="3604893"/>
            <a:ext cx="6480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dirty="0">
                <a:solidFill>
                  <a:srgbClr val="000000"/>
                </a:solidFill>
                <a:latin typeface="Tahoma" panose="020B0604030504040204" pitchFamily="34" charset="0"/>
              </a:rPr>
              <a:t>- Mean field phase structures.</a:t>
            </a:r>
            <a:endParaRPr lang="en-US" altLang="zh-CN" sz="2000" dirty="0">
              <a:solidFill>
                <a:srgbClr val="000000"/>
              </a:solidFill>
              <a:latin typeface="Symbol" panose="05050102010706020507" pitchFamily="18" charset="2"/>
            </a:endParaRPr>
          </a:p>
        </p:txBody>
      </p:sp>
      <p:sp>
        <p:nvSpPr>
          <p:cNvPr id="11" name="Text Box 10"/>
          <p:cNvSpPr txBox="1">
            <a:spLocks noChangeArrowheads="1"/>
          </p:cNvSpPr>
          <p:nvPr/>
        </p:nvSpPr>
        <p:spPr bwMode="auto">
          <a:xfrm>
            <a:off x="1262266" y="4166087"/>
            <a:ext cx="6480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dirty="0">
                <a:solidFill>
                  <a:srgbClr val="000000"/>
                </a:solidFill>
                <a:latin typeface="Tahoma" panose="020B0604030504040204" pitchFamily="34" charset="0"/>
              </a:rPr>
              <a:t>- Collective modes and neutron spectroscopy. </a:t>
            </a:r>
            <a:endParaRPr lang="en-US" altLang="zh-CN" sz="2000" dirty="0">
              <a:solidFill>
                <a:srgbClr val="000000"/>
              </a:solidFill>
              <a:latin typeface="Symbol" panose="05050102010706020507" pitchFamily="18" charset="2"/>
            </a:endParaRPr>
          </a:p>
        </p:txBody>
      </p:sp>
      <p:sp>
        <p:nvSpPr>
          <p:cNvPr id="13" name="Text Box 6"/>
          <p:cNvSpPr txBox="1">
            <a:spLocks noChangeArrowheads="1"/>
          </p:cNvSpPr>
          <p:nvPr/>
        </p:nvSpPr>
        <p:spPr bwMode="auto">
          <a:xfrm>
            <a:off x="880388" y="4879263"/>
            <a:ext cx="792003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200" dirty="0">
                <a:solidFill>
                  <a:srgbClr val="0000CC"/>
                </a:solidFill>
                <a:latin typeface="Tahoma" panose="020B0604030504040204" pitchFamily="34" charset="0"/>
              </a:rPr>
              <a:t> Spin-orbit coupled Fermi liquid theory – magnetic dipolar interaction.</a:t>
            </a:r>
          </a:p>
        </p:txBody>
      </p:sp>
    </p:spTree>
    <p:extLst>
      <p:ext uri="{BB962C8B-B14F-4D97-AF65-F5344CB8AC3E}">
        <p14:creationId xmlns:p14="http://schemas.microsoft.com/office/powerpoint/2010/main" val="2989975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灯片编号占位符 5"/>
          <p:cNvSpPr>
            <a:spLocks noGrp="1"/>
          </p:cNvSpPr>
          <p:nvPr>
            <p:ph type="sldNum" sz="quarter" idx="12"/>
          </p:nvPr>
        </p:nvSpPr>
        <p:spPr/>
        <p:txBody>
          <a:bodyPr/>
          <a:lstStyle/>
          <a:p>
            <a:fld id="{0E5F6DF2-3B21-4D21-BEC1-BBCD8662098E}" type="slidenum">
              <a:rPr lang="en-US" altLang="zh-CN">
                <a:solidFill>
                  <a:srgbClr val="000000"/>
                </a:solidFill>
              </a:rPr>
              <a:pPr/>
              <a:t>37</a:t>
            </a:fld>
            <a:endParaRPr lang="en-US" altLang="zh-CN">
              <a:solidFill>
                <a:srgbClr val="000000"/>
              </a:solidFill>
            </a:endParaRPr>
          </a:p>
        </p:txBody>
      </p:sp>
      <p:sp>
        <p:nvSpPr>
          <p:cNvPr id="1019940" name="AutoShape 36"/>
          <p:cNvSpPr>
            <a:spLocks noChangeArrowheads="1"/>
          </p:cNvSpPr>
          <p:nvPr/>
        </p:nvSpPr>
        <p:spPr bwMode="auto">
          <a:xfrm>
            <a:off x="4356100" y="3357563"/>
            <a:ext cx="3744913" cy="539750"/>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019906" name="AutoShape 2"/>
          <p:cNvSpPr>
            <a:spLocks noChangeArrowheads="1"/>
          </p:cNvSpPr>
          <p:nvPr/>
        </p:nvSpPr>
        <p:spPr bwMode="auto">
          <a:xfrm>
            <a:off x="541338" y="1125538"/>
            <a:ext cx="7883525" cy="990600"/>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019908" name="Rectangle 4"/>
          <p:cNvSpPr>
            <a:spLocks noChangeArrowheads="1"/>
          </p:cNvSpPr>
          <p:nvPr/>
        </p:nvSpPr>
        <p:spPr bwMode="auto">
          <a:xfrm>
            <a:off x="664442" y="1233488"/>
            <a:ext cx="76692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Tx/>
              <a:buChar char="•"/>
            </a:pPr>
            <a:r>
              <a:rPr lang="en-US" altLang="zh-CN" sz="2200" dirty="0">
                <a:solidFill>
                  <a:srgbClr val="0000CC"/>
                </a:solidFill>
                <a:latin typeface="Tahoma" panose="020B0604030504040204" pitchFamily="34" charset="0"/>
              </a:rPr>
              <a:t> The driving force is still exchange interactions, but in </a:t>
            </a:r>
            <a:r>
              <a:rPr lang="en-US" altLang="zh-CN" sz="2200" b="1" dirty="0">
                <a:solidFill>
                  <a:srgbClr val="0000CC"/>
                </a:solidFill>
                <a:latin typeface="Tahoma" panose="020B0604030504040204" pitchFamily="34" charset="0"/>
              </a:rPr>
              <a:t>non-s-wave</a:t>
            </a:r>
            <a:r>
              <a:rPr lang="en-US" altLang="zh-CN" sz="2200" dirty="0">
                <a:solidFill>
                  <a:srgbClr val="0000CC"/>
                </a:solidFill>
                <a:latin typeface="Tahoma" panose="020B0604030504040204" pitchFamily="34" charset="0"/>
              </a:rPr>
              <a:t> channels. </a:t>
            </a:r>
          </a:p>
        </p:txBody>
      </p:sp>
      <p:graphicFrame>
        <p:nvGraphicFramePr>
          <p:cNvPr id="1019938" name="Group 34"/>
          <p:cNvGraphicFramePr>
            <a:graphicFrameLocks noGrp="1"/>
          </p:cNvGraphicFramePr>
          <p:nvPr/>
        </p:nvGraphicFramePr>
        <p:xfrm>
          <a:off x="785813" y="2409825"/>
          <a:ext cx="7315200" cy="1487488"/>
        </p:xfrm>
        <a:graphic>
          <a:graphicData uri="http://schemas.openxmlformats.org/drawingml/2006/table">
            <a:tbl>
              <a:tblPr/>
              <a:tblGrid>
                <a:gridCol w="1447800">
                  <a:extLst>
                    <a:ext uri="{9D8B030D-6E8A-4147-A177-3AD203B41FA5}">
                      <a16:colId xmlns:a16="http://schemas.microsoft.com/office/drawing/2014/main" val="20000"/>
                    </a:ext>
                  </a:extLst>
                </a:gridCol>
                <a:gridCol w="2122487">
                  <a:extLst>
                    <a:ext uri="{9D8B030D-6E8A-4147-A177-3AD203B41FA5}">
                      <a16:colId xmlns:a16="http://schemas.microsoft.com/office/drawing/2014/main" val="20001"/>
                    </a:ext>
                  </a:extLst>
                </a:gridCol>
                <a:gridCol w="2003425">
                  <a:extLst>
                    <a:ext uri="{9D8B030D-6E8A-4147-A177-3AD203B41FA5}">
                      <a16:colId xmlns:a16="http://schemas.microsoft.com/office/drawing/2014/main" val="20002"/>
                    </a:ext>
                  </a:extLst>
                </a:gridCol>
                <a:gridCol w="1741488">
                  <a:extLst>
                    <a:ext uri="{9D8B030D-6E8A-4147-A177-3AD203B41FA5}">
                      <a16:colId xmlns:a16="http://schemas.microsoft.com/office/drawing/2014/main" val="20003"/>
                    </a:ext>
                  </a:extLst>
                </a:gridCol>
              </a:tblGrid>
              <a:tr h="5080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0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1" u="none" strike="noStrike" cap="none" normalizeH="0" baseline="0">
                          <a:ln>
                            <a:noFill/>
                          </a:ln>
                          <a:solidFill>
                            <a:schemeClr val="tx1"/>
                          </a:solidFill>
                          <a:effectLst/>
                          <a:latin typeface="Tahoma" panose="020B0604030504040204" pitchFamily="34" charset="0"/>
                          <a:ea typeface="宋体" panose="02010600030101010101" pitchFamily="2" charset="-122"/>
                        </a:rPr>
                        <a:t>s</a:t>
                      </a: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-wave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1" u="none" strike="noStrike" cap="none" normalizeH="0" baseline="0">
                          <a:ln>
                            <a:noFill/>
                          </a:ln>
                          <a:solidFill>
                            <a:schemeClr val="tx1"/>
                          </a:solidFill>
                          <a:effectLst/>
                          <a:latin typeface="Tahoma" panose="020B0604030504040204" pitchFamily="34" charset="0"/>
                          <a:ea typeface="宋体" panose="02010600030101010101" pitchFamily="2" charset="-122"/>
                        </a:rPr>
                        <a:t>p</a:t>
                      </a: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-wave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1" u="none" strike="noStrike" cap="none" normalizeH="0" baseline="0">
                          <a:ln>
                            <a:noFill/>
                          </a:ln>
                          <a:solidFill>
                            <a:schemeClr val="tx1"/>
                          </a:solidFill>
                          <a:effectLst/>
                          <a:latin typeface="Tahoma" panose="020B0604030504040204" pitchFamily="34" charset="0"/>
                          <a:ea typeface="宋体" panose="02010600030101010101" pitchFamily="2" charset="-122"/>
                        </a:rPr>
                        <a:t>d</a:t>
                      </a: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-wave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6088">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SC/SF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Hg, 1911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30000">
                          <a:ln>
                            <a:noFill/>
                          </a:ln>
                          <a:solidFill>
                            <a:schemeClr val="tx1"/>
                          </a:solidFill>
                          <a:effectLst/>
                          <a:latin typeface="Tahoma" panose="020B0604030504040204" pitchFamily="34" charset="0"/>
                          <a:ea typeface="宋体" panose="02010600030101010101" pitchFamily="2" charset="-122"/>
                        </a:rPr>
                        <a:t>3</a:t>
                      </a: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He, 1972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high T</a:t>
                      </a:r>
                      <a:r>
                        <a:rPr kumimoji="0" lang="en-US" altLang="zh-CN" sz="2000" b="0" i="0" u="none" strike="noStrike" cap="none" normalizeH="0" baseline="-25000">
                          <a:ln>
                            <a:noFill/>
                          </a:ln>
                          <a:solidFill>
                            <a:schemeClr val="tx1"/>
                          </a:solidFill>
                          <a:effectLst/>
                          <a:latin typeface="Tahoma" panose="020B0604030504040204" pitchFamily="34" charset="0"/>
                          <a:ea typeface="宋体" panose="02010600030101010101" pitchFamily="2" charset="-122"/>
                        </a:rPr>
                        <a:t>c</a:t>
                      </a: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 1986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magnetism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Fe, ancient 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rgbClr val="FF0000"/>
                          </a:solidFill>
                          <a:effectLst/>
                          <a:latin typeface="Tahoma" panose="020B0604030504040204" pitchFamily="34" charset="0"/>
                          <a:ea typeface="宋体" panose="02010600030101010101"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rgbClr val="FF0000"/>
                          </a:solidFill>
                          <a:effectLst/>
                          <a:latin typeface="Tahoma" panose="020B0604030504040204" pitchFamily="34" charset="0"/>
                          <a:ea typeface="宋体" panose="02010600030101010101" pitchFamily="2"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19932" name="Rectangle 28"/>
          <p:cNvSpPr>
            <a:spLocks noChangeArrowheads="1"/>
          </p:cNvSpPr>
          <p:nvPr/>
        </p:nvSpPr>
        <p:spPr bwMode="auto">
          <a:xfrm>
            <a:off x="539750" y="4257675"/>
            <a:ext cx="7924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Tx/>
              <a:buChar char="•"/>
            </a:pPr>
            <a:r>
              <a:rPr lang="en-US" altLang="zh-CN" sz="2200" dirty="0">
                <a:solidFill>
                  <a:srgbClr val="0000CC"/>
                </a:solidFill>
                <a:latin typeface="Tahoma" panose="020B0604030504040204" pitchFamily="34" charset="0"/>
              </a:rPr>
              <a:t> Optimistically, unconventional magnets are probably not rare.</a:t>
            </a:r>
          </a:p>
        </p:txBody>
      </p:sp>
      <p:sp>
        <p:nvSpPr>
          <p:cNvPr id="1019933" name="Rectangle 29"/>
          <p:cNvSpPr>
            <a:spLocks noChangeArrowheads="1"/>
          </p:cNvSpPr>
          <p:nvPr/>
        </p:nvSpPr>
        <p:spPr bwMode="auto">
          <a:xfrm>
            <a:off x="935038" y="4905375"/>
            <a:ext cx="69135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dirty="0">
                <a:solidFill>
                  <a:srgbClr val="000000"/>
                </a:solidFill>
                <a:latin typeface="Tahoma" panose="020B0604030504040204" pitchFamily="34" charset="0"/>
              </a:rPr>
              <a:t>cf. Antiferromagnetic materials are actually very common in transition metal oxides. But they were not well-studied until neutron-scattering spectroscopy was available.</a:t>
            </a:r>
            <a:endParaRPr lang="zh-CN" altLang="en-US" sz="2000" dirty="0">
              <a:solidFill>
                <a:srgbClr val="000000"/>
              </a:solidFill>
              <a:latin typeface="Tahoma" panose="020B0604030504040204" pitchFamily="34" charset="0"/>
            </a:endParaRPr>
          </a:p>
        </p:txBody>
      </p:sp>
      <p:sp>
        <p:nvSpPr>
          <p:cNvPr id="1019935" name="Rectangle 31"/>
          <p:cNvSpPr>
            <a:spLocks noChangeArrowheads="1"/>
          </p:cNvSpPr>
          <p:nvPr/>
        </p:nvSpPr>
        <p:spPr bwMode="auto">
          <a:xfrm>
            <a:off x="838200" y="4572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ctr"/>
            <a:r>
              <a:rPr lang="en-US" altLang="zh-CN" sz="2800" u="sng">
                <a:solidFill>
                  <a:srgbClr val="000000"/>
                </a:solidFill>
              </a:rPr>
              <a:t>A natural generalization of ferromagnetism</a:t>
            </a:r>
          </a:p>
        </p:txBody>
      </p:sp>
    </p:spTree>
    <p:extLst>
      <p:ext uri="{BB962C8B-B14F-4D97-AF65-F5344CB8AC3E}">
        <p14:creationId xmlns:p14="http://schemas.microsoft.com/office/powerpoint/2010/main" val="249755435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97"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239452"/>
            <a:ext cx="3473450" cy="229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7592" name="Text Box 24"/>
          <p:cNvSpPr txBox="1">
            <a:spLocks noChangeArrowheads="1"/>
          </p:cNvSpPr>
          <p:nvPr/>
        </p:nvSpPr>
        <p:spPr bwMode="auto">
          <a:xfrm>
            <a:off x="4415883" y="1212734"/>
            <a:ext cx="404390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zh-CN" sz="1600" dirty="0">
                <a:solidFill>
                  <a:srgbClr val="000000"/>
                </a:solidFill>
                <a:latin typeface="Tahoma" panose="020B0604030504040204" pitchFamily="34" charset="0"/>
              </a:rPr>
              <a:t>T. T. M. </a:t>
            </a:r>
            <a:r>
              <a:rPr lang="en-US" altLang="zh-CN" sz="1600" dirty="0" err="1">
                <a:solidFill>
                  <a:srgbClr val="000000"/>
                </a:solidFill>
                <a:latin typeface="Tahoma" panose="020B0604030504040204" pitchFamily="34" charset="0"/>
              </a:rPr>
              <a:t>Palstra</a:t>
            </a:r>
            <a:r>
              <a:rPr lang="en-US" altLang="zh-CN" sz="1600" dirty="0">
                <a:solidFill>
                  <a:srgbClr val="000000"/>
                </a:solidFill>
                <a:latin typeface="Tahoma" panose="020B0604030504040204" pitchFamily="34" charset="0"/>
              </a:rPr>
              <a:t> et al., PRL 55, 2727 (1985);  M. B. Maple et al, PRL 56, 185 (1986)</a:t>
            </a:r>
            <a:endParaRPr lang="en-US" altLang="zh-CN" sz="1600" dirty="0">
              <a:solidFill>
                <a:srgbClr val="0000CC"/>
              </a:solidFill>
              <a:latin typeface="Tahoma" panose="020B0604030504040204" pitchFamily="34" charset="0"/>
            </a:endParaRPr>
          </a:p>
        </p:txBody>
      </p:sp>
      <p:sp>
        <p:nvSpPr>
          <p:cNvPr id="237606" name="Text Box 38"/>
          <p:cNvSpPr txBox="1">
            <a:spLocks noChangeArrowheads="1"/>
          </p:cNvSpPr>
          <p:nvPr/>
        </p:nvSpPr>
        <p:spPr bwMode="auto">
          <a:xfrm>
            <a:off x="4411355" y="4767498"/>
            <a:ext cx="41767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ltLang="zh-CN" sz="2000" b="1">
                <a:solidFill>
                  <a:srgbClr val="000000"/>
                </a:solidFill>
                <a:latin typeface="Tahoma" panose="020B0604030504040204" pitchFamily="34" charset="0"/>
              </a:rPr>
              <a:t>helicity order (the </a:t>
            </a:r>
            <a:r>
              <a:rPr lang="en-US" altLang="zh-CN" sz="2000" b="1" i="1">
                <a:solidFill>
                  <a:srgbClr val="000000"/>
                </a:solidFill>
                <a:latin typeface="Tahoma" panose="020B0604030504040204" pitchFamily="34" charset="0"/>
              </a:rPr>
              <a:t>p</a:t>
            </a:r>
            <a:r>
              <a:rPr lang="en-US" altLang="zh-CN" sz="2000" b="1">
                <a:solidFill>
                  <a:srgbClr val="000000"/>
                </a:solidFill>
                <a:latin typeface="Tahoma" panose="020B0604030504040204" pitchFamily="34" charset="0"/>
              </a:rPr>
              <a:t>-wave </a:t>
            </a:r>
            <a:r>
              <a:rPr lang="en-US" altLang="zh-CN" sz="2000" b="1">
                <a:solidFill>
                  <a:srgbClr val="000000"/>
                </a:solidFill>
                <a:latin typeface="Symbol" panose="05050102010706020507" pitchFamily="18" charset="2"/>
              </a:rPr>
              <a:t>a</a:t>
            </a:r>
            <a:r>
              <a:rPr lang="en-US" altLang="zh-CN" sz="2000" b="1">
                <a:solidFill>
                  <a:srgbClr val="000000"/>
                </a:solidFill>
                <a:latin typeface="Tahoma" panose="020B0604030504040204" pitchFamily="34" charset="0"/>
              </a:rPr>
              <a:t>-phase);</a:t>
            </a:r>
            <a:r>
              <a:rPr lang="en-US" altLang="zh-CN" sz="2000">
                <a:solidFill>
                  <a:srgbClr val="000000"/>
                </a:solidFill>
                <a:latin typeface="Tahoma" panose="020B0604030504040204" pitchFamily="34" charset="0"/>
              </a:rPr>
              <a:t> </a:t>
            </a:r>
            <a:endParaRPr lang="en-US" altLang="zh-CN">
              <a:solidFill>
                <a:srgbClr val="000000"/>
              </a:solidFill>
              <a:latin typeface="Tahoma" panose="020B0604030504040204" pitchFamily="34" charset="0"/>
            </a:endParaRPr>
          </a:p>
        </p:txBody>
      </p:sp>
      <p:sp>
        <p:nvSpPr>
          <p:cNvPr id="237609" name="Rectangle 41"/>
          <p:cNvSpPr>
            <a:spLocks noGrp="1" noChangeArrowheads="1"/>
          </p:cNvSpPr>
          <p:nvPr>
            <p:ph type="title"/>
          </p:nvPr>
        </p:nvSpPr>
        <p:spPr>
          <a:xfrm>
            <a:off x="863600" y="225425"/>
            <a:ext cx="7518400" cy="539750"/>
          </a:xfrm>
          <a:noFill/>
          <a:ln/>
          <a:extLst>
            <a:ext uri="{91240B29-F687-4F45-9708-019B960494DF}">
              <a14:hiddenLine xmlns:a14="http://schemas.microsoft.com/office/drawing/2010/main" w="9525">
                <a:solidFill>
                  <a:srgbClr val="0000CC"/>
                </a:solidFill>
                <a:miter lim="800000"/>
                <a:headEnd/>
                <a:tailEnd/>
              </a14:hiddenLine>
            </a:ext>
          </a:extLst>
        </p:spPr>
        <p:txBody>
          <a:bodyPr/>
          <a:lstStyle/>
          <a:p>
            <a:r>
              <a:rPr lang="en-US" altLang="zh-CN" sz="2800" u="sng" dirty="0">
                <a:solidFill>
                  <a:srgbClr val="0000CC"/>
                </a:solidFill>
                <a:latin typeface="Tahoma" panose="020B0604030504040204" pitchFamily="34" charset="0"/>
              </a:rPr>
              <a:t>URu</a:t>
            </a:r>
            <a:r>
              <a:rPr lang="en-US" altLang="zh-CN" sz="2800" u="sng" baseline="-25000" dirty="0">
                <a:solidFill>
                  <a:srgbClr val="0000CC"/>
                </a:solidFill>
                <a:latin typeface="Tahoma" panose="020B0604030504040204" pitchFamily="34" charset="0"/>
              </a:rPr>
              <a:t>2</a:t>
            </a:r>
            <a:r>
              <a:rPr lang="en-US" altLang="zh-CN" sz="2800" u="sng" dirty="0">
                <a:solidFill>
                  <a:srgbClr val="0000CC"/>
                </a:solidFill>
                <a:latin typeface="Tahoma" panose="020B0604030504040204" pitchFamily="34" charset="0"/>
              </a:rPr>
              <a:t>Si</a:t>
            </a:r>
            <a:r>
              <a:rPr lang="en-US" altLang="zh-CN" sz="2800" u="sng" baseline="-25000" dirty="0">
                <a:solidFill>
                  <a:srgbClr val="0000CC"/>
                </a:solidFill>
                <a:latin typeface="Tahoma" panose="020B0604030504040204" pitchFamily="34" charset="0"/>
              </a:rPr>
              <a:t>2 </a:t>
            </a:r>
            <a:r>
              <a:rPr lang="en-US" altLang="zh-CN" sz="2800" u="sng" dirty="0">
                <a:solidFill>
                  <a:srgbClr val="0000CC"/>
                </a:solidFill>
                <a:latin typeface="Tahoma" panose="020B0604030504040204" pitchFamily="34" charset="0"/>
              </a:rPr>
              <a:t>: Hidden order below 17.5K</a:t>
            </a:r>
            <a:endParaRPr lang="en-US" altLang="zh-CN" sz="2800" u="sng" dirty="0">
              <a:latin typeface="Tahoma" panose="020B0604030504040204" pitchFamily="34" charset="0"/>
              <a:ea typeface="Tahoma" panose="020B0604030504040204" pitchFamily="34" charset="0"/>
              <a:cs typeface="Tahoma" panose="020B0604030504040204" pitchFamily="34" charset="0"/>
            </a:endParaRPr>
          </a:p>
        </p:txBody>
      </p:sp>
      <p:grpSp>
        <p:nvGrpSpPr>
          <p:cNvPr id="237611" name="Group 43"/>
          <p:cNvGrpSpPr>
            <a:grpSpLocks/>
          </p:cNvGrpSpPr>
          <p:nvPr/>
        </p:nvGrpSpPr>
        <p:grpSpPr bwMode="auto">
          <a:xfrm>
            <a:off x="1403350" y="3804787"/>
            <a:ext cx="2492375" cy="2282825"/>
            <a:chOff x="617" y="1307"/>
            <a:chExt cx="1608" cy="1673"/>
          </a:xfrm>
        </p:grpSpPr>
        <p:sp>
          <p:nvSpPr>
            <p:cNvPr id="237612" name="Rectangle 44"/>
            <p:cNvSpPr>
              <a:spLocks noChangeArrowheads="1"/>
            </p:cNvSpPr>
            <p:nvPr/>
          </p:nvSpPr>
          <p:spPr bwMode="auto">
            <a:xfrm>
              <a:off x="1923" y="2140"/>
              <a:ext cx="23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marL="382588" indent="-382588" algn="l" defTabSz="1019175">
                <a:defRPr>
                  <a:solidFill>
                    <a:schemeClr val="tx1"/>
                  </a:solidFill>
                  <a:latin typeface="Arial" panose="020B0604020202020204" pitchFamily="34" charset="0"/>
                </a:defRPr>
              </a:lvl1pPr>
              <a:lvl2pPr algn="l" defTabSz="1019175">
                <a:defRPr>
                  <a:solidFill>
                    <a:schemeClr val="tx1"/>
                  </a:solidFill>
                  <a:latin typeface="Arial" panose="020B0604020202020204" pitchFamily="34" charset="0"/>
                </a:defRPr>
              </a:lvl2pPr>
              <a:lvl3pPr algn="l" defTabSz="1019175">
                <a:defRPr>
                  <a:solidFill>
                    <a:schemeClr val="tx1"/>
                  </a:solidFill>
                  <a:latin typeface="Arial" panose="020B0604020202020204" pitchFamily="34" charset="0"/>
                </a:defRPr>
              </a:lvl3pPr>
              <a:lvl4pPr algn="l" defTabSz="1019175">
                <a:defRPr>
                  <a:solidFill>
                    <a:schemeClr val="tx1"/>
                  </a:solidFill>
                  <a:latin typeface="Arial" panose="020B0604020202020204" pitchFamily="34" charset="0"/>
                </a:defRPr>
              </a:lvl4pPr>
              <a:lvl5pPr algn="l" defTabSz="1019175">
                <a:defRPr>
                  <a:solidFill>
                    <a:schemeClr val="tx1"/>
                  </a:solidFill>
                  <a:latin typeface="Arial" panose="020B0604020202020204" pitchFamily="34" charset="0"/>
                </a:defRPr>
              </a:lvl5pPr>
              <a:lvl6pPr defTabSz="1019175" fontAlgn="base">
                <a:spcBef>
                  <a:spcPct val="0"/>
                </a:spcBef>
                <a:spcAft>
                  <a:spcPct val="0"/>
                </a:spcAft>
                <a:defRPr>
                  <a:solidFill>
                    <a:schemeClr val="tx1"/>
                  </a:solidFill>
                  <a:latin typeface="Arial" panose="020B0604020202020204" pitchFamily="34" charset="0"/>
                </a:defRPr>
              </a:lvl6pPr>
              <a:lvl7pPr defTabSz="1019175" fontAlgn="base">
                <a:spcBef>
                  <a:spcPct val="0"/>
                </a:spcBef>
                <a:spcAft>
                  <a:spcPct val="0"/>
                </a:spcAft>
                <a:defRPr>
                  <a:solidFill>
                    <a:schemeClr val="tx1"/>
                  </a:solidFill>
                  <a:latin typeface="Arial" panose="020B0604020202020204" pitchFamily="34" charset="0"/>
                </a:defRPr>
              </a:lvl7pPr>
              <a:lvl8pPr defTabSz="1019175" fontAlgn="base">
                <a:spcBef>
                  <a:spcPct val="0"/>
                </a:spcBef>
                <a:spcAft>
                  <a:spcPct val="0"/>
                </a:spcAft>
                <a:defRPr>
                  <a:solidFill>
                    <a:schemeClr val="tx1"/>
                  </a:solidFill>
                  <a:latin typeface="Arial" panose="020B0604020202020204" pitchFamily="34" charset="0"/>
                </a:defRPr>
              </a:lvl8pPr>
              <a:lvl9pPr defTabSz="1019175" fontAlgn="base">
                <a:spcBef>
                  <a:spcPct val="0"/>
                </a:spcBef>
                <a:spcAft>
                  <a:spcPct val="0"/>
                </a:spcAft>
                <a:defRPr>
                  <a:solidFill>
                    <a:schemeClr val="tx1"/>
                  </a:solidFill>
                  <a:latin typeface="Arial" panose="020B0604020202020204" pitchFamily="34" charset="0"/>
                </a:defRPr>
              </a:lvl9pPr>
            </a:lstStyle>
            <a:p>
              <a:pPr>
                <a:spcBef>
                  <a:spcPct val="20000"/>
                </a:spcBef>
              </a:pPr>
              <a:r>
                <a:rPr lang="en-US" altLang="zh-CN" sz="2000" b="1">
                  <a:solidFill>
                    <a:srgbClr val="000000"/>
                  </a:solidFill>
                  <a:ea typeface="Osaka" charset="-128"/>
                </a:rPr>
                <a:t>U</a:t>
              </a:r>
              <a:endParaRPr lang="en-GB" altLang="zh-CN" sz="3600">
                <a:solidFill>
                  <a:srgbClr val="000000"/>
                </a:solidFill>
              </a:endParaRPr>
            </a:p>
          </p:txBody>
        </p:sp>
        <p:sp>
          <p:nvSpPr>
            <p:cNvPr id="237613" name="Rectangle 45"/>
            <p:cNvSpPr>
              <a:spLocks noChangeArrowheads="1"/>
            </p:cNvSpPr>
            <p:nvPr/>
          </p:nvSpPr>
          <p:spPr bwMode="auto">
            <a:xfrm>
              <a:off x="1912" y="2595"/>
              <a:ext cx="27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marL="382588" indent="-382588" algn="l" defTabSz="1019175">
                <a:defRPr>
                  <a:solidFill>
                    <a:schemeClr val="tx1"/>
                  </a:solidFill>
                  <a:latin typeface="Arial" panose="020B0604020202020204" pitchFamily="34" charset="0"/>
                </a:defRPr>
              </a:lvl1pPr>
              <a:lvl2pPr algn="l" defTabSz="1019175">
                <a:defRPr>
                  <a:solidFill>
                    <a:schemeClr val="tx1"/>
                  </a:solidFill>
                  <a:latin typeface="Arial" panose="020B0604020202020204" pitchFamily="34" charset="0"/>
                </a:defRPr>
              </a:lvl2pPr>
              <a:lvl3pPr algn="l" defTabSz="1019175">
                <a:defRPr>
                  <a:solidFill>
                    <a:schemeClr val="tx1"/>
                  </a:solidFill>
                  <a:latin typeface="Arial" panose="020B0604020202020204" pitchFamily="34" charset="0"/>
                </a:defRPr>
              </a:lvl3pPr>
              <a:lvl4pPr algn="l" defTabSz="1019175">
                <a:defRPr>
                  <a:solidFill>
                    <a:schemeClr val="tx1"/>
                  </a:solidFill>
                  <a:latin typeface="Arial" panose="020B0604020202020204" pitchFamily="34" charset="0"/>
                </a:defRPr>
              </a:lvl4pPr>
              <a:lvl5pPr algn="l" defTabSz="1019175">
                <a:defRPr>
                  <a:solidFill>
                    <a:schemeClr val="tx1"/>
                  </a:solidFill>
                  <a:latin typeface="Arial" panose="020B0604020202020204" pitchFamily="34" charset="0"/>
                </a:defRPr>
              </a:lvl5pPr>
              <a:lvl6pPr defTabSz="1019175" fontAlgn="base">
                <a:spcBef>
                  <a:spcPct val="0"/>
                </a:spcBef>
                <a:spcAft>
                  <a:spcPct val="0"/>
                </a:spcAft>
                <a:defRPr>
                  <a:solidFill>
                    <a:schemeClr val="tx1"/>
                  </a:solidFill>
                  <a:latin typeface="Arial" panose="020B0604020202020204" pitchFamily="34" charset="0"/>
                </a:defRPr>
              </a:lvl6pPr>
              <a:lvl7pPr defTabSz="1019175" fontAlgn="base">
                <a:spcBef>
                  <a:spcPct val="0"/>
                </a:spcBef>
                <a:spcAft>
                  <a:spcPct val="0"/>
                </a:spcAft>
                <a:defRPr>
                  <a:solidFill>
                    <a:schemeClr val="tx1"/>
                  </a:solidFill>
                  <a:latin typeface="Arial" panose="020B0604020202020204" pitchFamily="34" charset="0"/>
                </a:defRPr>
              </a:lvl7pPr>
              <a:lvl8pPr defTabSz="1019175" fontAlgn="base">
                <a:spcBef>
                  <a:spcPct val="0"/>
                </a:spcBef>
                <a:spcAft>
                  <a:spcPct val="0"/>
                </a:spcAft>
                <a:defRPr>
                  <a:solidFill>
                    <a:schemeClr val="tx1"/>
                  </a:solidFill>
                  <a:latin typeface="Arial" panose="020B0604020202020204" pitchFamily="34" charset="0"/>
                </a:defRPr>
              </a:lvl8pPr>
              <a:lvl9pPr defTabSz="1019175" fontAlgn="base">
                <a:spcBef>
                  <a:spcPct val="0"/>
                </a:spcBef>
                <a:spcAft>
                  <a:spcPct val="0"/>
                </a:spcAft>
                <a:defRPr>
                  <a:solidFill>
                    <a:schemeClr val="tx1"/>
                  </a:solidFill>
                  <a:latin typeface="Arial" panose="020B0604020202020204" pitchFamily="34" charset="0"/>
                </a:defRPr>
              </a:lvl9pPr>
            </a:lstStyle>
            <a:p>
              <a:pPr>
                <a:spcBef>
                  <a:spcPct val="20000"/>
                </a:spcBef>
              </a:pPr>
              <a:r>
                <a:rPr lang="en-US" altLang="zh-CN" sz="2000" b="1">
                  <a:solidFill>
                    <a:srgbClr val="000000"/>
                  </a:solidFill>
                  <a:ea typeface="Osaka" charset="-128"/>
                </a:rPr>
                <a:t>Si</a:t>
              </a:r>
              <a:endParaRPr lang="en-GB" altLang="zh-CN" sz="3600">
                <a:solidFill>
                  <a:srgbClr val="000000"/>
                </a:solidFill>
              </a:endParaRPr>
            </a:p>
          </p:txBody>
        </p:sp>
        <p:sp>
          <p:nvSpPr>
            <p:cNvPr id="237614" name="Rectangle 46"/>
            <p:cNvSpPr>
              <a:spLocks noChangeArrowheads="1"/>
            </p:cNvSpPr>
            <p:nvPr/>
          </p:nvSpPr>
          <p:spPr bwMode="auto">
            <a:xfrm>
              <a:off x="1887" y="2367"/>
              <a:ext cx="33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marL="382588" indent="-382588" algn="l" defTabSz="1019175">
                <a:defRPr>
                  <a:solidFill>
                    <a:schemeClr val="tx1"/>
                  </a:solidFill>
                  <a:latin typeface="Arial" panose="020B0604020202020204" pitchFamily="34" charset="0"/>
                </a:defRPr>
              </a:lvl1pPr>
              <a:lvl2pPr algn="l" defTabSz="1019175">
                <a:defRPr>
                  <a:solidFill>
                    <a:schemeClr val="tx1"/>
                  </a:solidFill>
                  <a:latin typeface="Arial" panose="020B0604020202020204" pitchFamily="34" charset="0"/>
                </a:defRPr>
              </a:lvl2pPr>
              <a:lvl3pPr algn="l" defTabSz="1019175">
                <a:defRPr>
                  <a:solidFill>
                    <a:schemeClr val="tx1"/>
                  </a:solidFill>
                  <a:latin typeface="Arial" panose="020B0604020202020204" pitchFamily="34" charset="0"/>
                </a:defRPr>
              </a:lvl3pPr>
              <a:lvl4pPr algn="l" defTabSz="1019175">
                <a:defRPr>
                  <a:solidFill>
                    <a:schemeClr val="tx1"/>
                  </a:solidFill>
                  <a:latin typeface="Arial" panose="020B0604020202020204" pitchFamily="34" charset="0"/>
                </a:defRPr>
              </a:lvl4pPr>
              <a:lvl5pPr algn="l" defTabSz="1019175">
                <a:defRPr>
                  <a:solidFill>
                    <a:schemeClr val="tx1"/>
                  </a:solidFill>
                  <a:latin typeface="Arial" panose="020B0604020202020204" pitchFamily="34" charset="0"/>
                </a:defRPr>
              </a:lvl5pPr>
              <a:lvl6pPr defTabSz="1019175" fontAlgn="base">
                <a:spcBef>
                  <a:spcPct val="0"/>
                </a:spcBef>
                <a:spcAft>
                  <a:spcPct val="0"/>
                </a:spcAft>
                <a:defRPr>
                  <a:solidFill>
                    <a:schemeClr val="tx1"/>
                  </a:solidFill>
                  <a:latin typeface="Arial" panose="020B0604020202020204" pitchFamily="34" charset="0"/>
                </a:defRPr>
              </a:lvl6pPr>
              <a:lvl7pPr defTabSz="1019175" fontAlgn="base">
                <a:spcBef>
                  <a:spcPct val="0"/>
                </a:spcBef>
                <a:spcAft>
                  <a:spcPct val="0"/>
                </a:spcAft>
                <a:defRPr>
                  <a:solidFill>
                    <a:schemeClr val="tx1"/>
                  </a:solidFill>
                  <a:latin typeface="Arial" panose="020B0604020202020204" pitchFamily="34" charset="0"/>
                </a:defRPr>
              </a:lvl7pPr>
              <a:lvl8pPr defTabSz="1019175" fontAlgn="base">
                <a:spcBef>
                  <a:spcPct val="0"/>
                </a:spcBef>
                <a:spcAft>
                  <a:spcPct val="0"/>
                </a:spcAft>
                <a:defRPr>
                  <a:solidFill>
                    <a:schemeClr val="tx1"/>
                  </a:solidFill>
                  <a:latin typeface="Arial" panose="020B0604020202020204" pitchFamily="34" charset="0"/>
                </a:defRPr>
              </a:lvl8pPr>
              <a:lvl9pPr defTabSz="1019175" fontAlgn="base">
                <a:spcBef>
                  <a:spcPct val="0"/>
                </a:spcBef>
                <a:spcAft>
                  <a:spcPct val="0"/>
                </a:spcAft>
                <a:defRPr>
                  <a:solidFill>
                    <a:schemeClr val="tx1"/>
                  </a:solidFill>
                  <a:latin typeface="Arial" panose="020B0604020202020204" pitchFamily="34" charset="0"/>
                </a:defRPr>
              </a:lvl9pPr>
            </a:lstStyle>
            <a:p>
              <a:pPr>
                <a:spcBef>
                  <a:spcPct val="20000"/>
                </a:spcBef>
              </a:pPr>
              <a:r>
                <a:rPr lang="en-US" altLang="zh-CN" sz="2000" b="1">
                  <a:solidFill>
                    <a:srgbClr val="000000"/>
                  </a:solidFill>
                  <a:ea typeface="Osaka" charset="-128"/>
                </a:rPr>
                <a:t>Ru</a:t>
              </a:r>
              <a:endParaRPr lang="en-GB" altLang="zh-CN" sz="3600">
                <a:solidFill>
                  <a:srgbClr val="000000"/>
                </a:solidFill>
              </a:endParaRPr>
            </a:p>
          </p:txBody>
        </p:sp>
        <p:sp>
          <p:nvSpPr>
            <p:cNvPr id="237615" name="Freeform 47"/>
            <p:cNvSpPr>
              <a:spLocks/>
            </p:cNvSpPr>
            <p:nvPr/>
          </p:nvSpPr>
          <p:spPr bwMode="auto">
            <a:xfrm>
              <a:off x="810" y="2377"/>
              <a:ext cx="593" cy="199"/>
            </a:xfrm>
            <a:custGeom>
              <a:avLst/>
              <a:gdLst>
                <a:gd name="T0" fmla="*/ 0 w 956"/>
                <a:gd name="T1" fmla="*/ 160 h 320"/>
                <a:gd name="T2" fmla="*/ 260 w 956"/>
                <a:gd name="T3" fmla="*/ 320 h 320"/>
                <a:gd name="T4" fmla="*/ 956 w 956"/>
                <a:gd name="T5" fmla="*/ 140 h 320"/>
                <a:gd name="T6" fmla="*/ 676 w 956"/>
                <a:gd name="T7" fmla="*/ 0 h 320"/>
                <a:gd name="T8" fmla="*/ 0 w 956"/>
                <a:gd name="T9" fmla="*/ 160 h 320"/>
              </a:gdLst>
              <a:ahLst/>
              <a:cxnLst>
                <a:cxn ang="0">
                  <a:pos x="T0" y="T1"/>
                </a:cxn>
                <a:cxn ang="0">
                  <a:pos x="T2" y="T3"/>
                </a:cxn>
                <a:cxn ang="0">
                  <a:pos x="T4" y="T5"/>
                </a:cxn>
                <a:cxn ang="0">
                  <a:pos x="T6" y="T7"/>
                </a:cxn>
                <a:cxn ang="0">
                  <a:pos x="T8" y="T9"/>
                </a:cxn>
              </a:cxnLst>
              <a:rect l="0" t="0" r="r" b="b"/>
              <a:pathLst>
                <a:path w="956" h="320">
                  <a:moveTo>
                    <a:pt x="0" y="160"/>
                  </a:moveTo>
                  <a:lnTo>
                    <a:pt x="260" y="320"/>
                  </a:lnTo>
                  <a:lnTo>
                    <a:pt x="956" y="140"/>
                  </a:lnTo>
                  <a:lnTo>
                    <a:pt x="676" y="0"/>
                  </a:lnTo>
                  <a:lnTo>
                    <a:pt x="0" y="160"/>
                  </a:lnTo>
                  <a:close/>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16" name="Oval 48"/>
            <p:cNvSpPr>
              <a:spLocks noChangeArrowheads="1"/>
            </p:cNvSpPr>
            <p:nvPr/>
          </p:nvSpPr>
          <p:spPr bwMode="auto">
            <a:xfrm>
              <a:off x="1170" y="2323"/>
              <a:ext cx="102" cy="101"/>
            </a:xfrm>
            <a:prstGeom prst="ellipse">
              <a:avLst/>
            </a:prstGeom>
            <a:gradFill rotWithShape="0">
              <a:gsLst>
                <a:gs pos="0">
                  <a:srgbClr val="FF6600"/>
                </a:gs>
                <a:gs pos="100000">
                  <a:srgbClr val="FF6600">
                    <a:gamma/>
                    <a:shade val="67451"/>
                    <a:invGamma/>
                  </a:srgbClr>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17" name="Freeform 49"/>
            <p:cNvSpPr>
              <a:spLocks/>
            </p:cNvSpPr>
            <p:nvPr/>
          </p:nvSpPr>
          <p:spPr bwMode="auto">
            <a:xfrm>
              <a:off x="810" y="1735"/>
              <a:ext cx="593" cy="198"/>
            </a:xfrm>
            <a:custGeom>
              <a:avLst/>
              <a:gdLst>
                <a:gd name="T0" fmla="*/ 0 w 956"/>
                <a:gd name="T1" fmla="*/ 160 h 320"/>
                <a:gd name="T2" fmla="*/ 260 w 956"/>
                <a:gd name="T3" fmla="*/ 320 h 320"/>
                <a:gd name="T4" fmla="*/ 956 w 956"/>
                <a:gd name="T5" fmla="*/ 140 h 320"/>
                <a:gd name="T6" fmla="*/ 676 w 956"/>
                <a:gd name="T7" fmla="*/ 0 h 320"/>
                <a:gd name="T8" fmla="*/ 0 w 956"/>
                <a:gd name="T9" fmla="*/ 160 h 320"/>
              </a:gdLst>
              <a:ahLst/>
              <a:cxnLst>
                <a:cxn ang="0">
                  <a:pos x="T0" y="T1"/>
                </a:cxn>
                <a:cxn ang="0">
                  <a:pos x="T2" y="T3"/>
                </a:cxn>
                <a:cxn ang="0">
                  <a:pos x="T4" y="T5"/>
                </a:cxn>
                <a:cxn ang="0">
                  <a:pos x="T6" y="T7"/>
                </a:cxn>
                <a:cxn ang="0">
                  <a:pos x="T8" y="T9"/>
                </a:cxn>
              </a:cxnLst>
              <a:rect l="0" t="0" r="r" b="b"/>
              <a:pathLst>
                <a:path w="956" h="320">
                  <a:moveTo>
                    <a:pt x="0" y="160"/>
                  </a:moveTo>
                  <a:lnTo>
                    <a:pt x="260" y="320"/>
                  </a:lnTo>
                  <a:lnTo>
                    <a:pt x="956" y="140"/>
                  </a:lnTo>
                  <a:lnTo>
                    <a:pt x="676" y="0"/>
                  </a:lnTo>
                  <a:lnTo>
                    <a:pt x="0" y="160"/>
                  </a:lnTo>
                  <a:close/>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18" name="Oval 50"/>
            <p:cNvSpPr>
              <a:spLocks noChangeArrowheads="1"/>
            </p:cNvSpPr>
            <p:nvPr/>
          </p:nvSpPr>
          <p:spPr bwMode="auto">
            <a:xfrm>
              <a:off x="1181" y="1685"/>
              <a:ext cx="102" cy="101"/>
            </a:xfrm>
            <a:prstGeom prst="ellipse">
              <a:avLst/>
            </a:prstGeom>
            <a:gradFill rotWithShape="0">
              <a:gsLst>
                <a:gs pos="0">
                  <a:srgbClr val="FF6600"/>
                </a:gs>
                <a:gs pos="100000">
                  <a:srgbClr val="FF6600">
                    <a:gamma/>
                    <a:shade val="67451"/>
                    <a:invGamma/>
                  </a:srgbClr>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19" name="Rectangle 51"/>
            <p:cNvSpPr>
              <a:spLocks noChangeArrowheads="1"/>
            </p:cNvSpPr>
            <p:nvPr/>
          </p:nvSpPr>
          <p:spPr bwMode="auto">
            <a:xfrm>
              <a:off x="681" y="1569"/>
              <a:ext cx="585" cy="135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20" name="Rectangle 52"/>
            <p:cNvSpPr>
              <a:spLocks noChangeArrowheads="1"/>
            </p:cNvSpPr>
            <p:nvPr/>
          </p:nvSpPr>
          <p:spPr bwMode="auto">
            <a:xfrm>
              <a:off x="941" y="1373"/>
              <a:ext cx="584" cy="135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21" name="Line 53"/>
            <p:cNvSpPr>
              <a:spLocks noChangeShapeType="1"/>
            </p:cNvSpPr>
            <p:nvPr/>
          </p:nvSpPr>
          <p:spPr bwMode="auto">
            <a:xfrm flipV="1">
              <a:off x="681" y="1373"/>
              <a:ext cx="257" cy="19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22" name="Line 54"/>
            <p:cNvSpPr>
              <a:spLocks noChangeShapeType="1"/>
            </p:cNvSpPr>
            <p:nvPr/>
          </p:nvSpPr>
          <p:spPr bwMode="auto">
            <a:xfrm flipV="1">
              <a:off x="1263" y="1375"/>
              <a:ext cx="257" cy="1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23" name="Line 55"/>
            <p:cNvSpPr>
              <a:spLocks noChangeShapeType="1"/>
            </p:cNvSpPr>
            <p:nvPr/>
          </p:nvSpPr>
          <p:spPr bwMode="auto">
            <a:xfrm flipV="1">
              <a:off x="681" y="2725"/>
              <a:ext cx="257" cy="19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24" name="Line 56"/>
            <p:cNvSpPr>
              <a:spLocks noChangeShapeType="1"/>
            </p:cNvSpPr>
            <p:nvPr/>
          </p:nvSpPr>
          <p:spPr bwMode="auto">
            <a:xfrm flipV="1">
              <a:off x="1268" y="2727"/>
              <a:ext cx="257" cy="19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25" name="Oval 57"/>
            <p:cNvSpPr>
              <a:spLocks noChangeArrowheads="1"/>
            </p:cNvSpPr>
            <p:nvPr/>
          </p:nvSpPr>
          <p:spPr bwMode="auto">
            <a:xfrm>
              <a:off x="877" y="1307"/>
              <a:ext cx="127" cy="126"/>
            </a:xfrm>
            <a:prstGeom prst="ellipse">
              <a:avLst/>
            </a:prstGeom>
            <a:gradFill rotWithShape="0">
              <a:gsLst>
                <a:gs pos="0">
                  <a:srgbClr val="009900"/>
                </a:gs>
                <a:gs pos="100000">
                  <a:srgbClr val="009900">
                    <a:gamma/>
                    <a:shade val="46275"/>
                    <a:invGamma/>
                  </a:srgbClr>
                </a:gs>
              </a:gsLst>
              <a:lin ang="189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26" name="Oval 58"/>
            <p:cNvSpPr>
              <a:spLocks noChangeArrowheads="1"/>
            </p:cNvSpPr>
            <p:nvPr/>
          </p:nvSpPr>
          <p:spPr bwMode="auto">
            <a:xfrm>
              <a:off x="617" y="1503"/>
              <a:ext cx="127" cy="126"/>
            </a:xfrm>
            <a:prstGeom prst="ellipse">
              <a:avLst/>
            </a:prstGeom>
            <a:gradFill rotWithShape="0">
              <a:gsLst>
                <a:gs pos="0">
                  <a:srgbClr val="009900"/>
                </a:gs>
                <a:gs pos="100000">
                  <a:srgbClr val="009900">
                    <a:gamma/>
                    <a:shade val="46275"/>
                    <a:invGamma/>
                  </a:srgbClr>
                </a:gs>
              </a:gsLst>
              <a:lin ang="189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27" name="Oval 59"/>
            <p:cNvSpPr>
              <a:spLocks noChangeArrowheads="1"/>
            </p:cNvSpPr>
            <p:nvPr/>
          </p:nvSpPr>
          <p:spPr bwMode="auto">
            <a:xfrm>
              <a:off x="1202" y="1505"/>
              <a:ext cx="127" cy="127"/>
            </a:xfrm>
            <a:prstGeom prst="ellipse">
              <a:avLst/>
            </a:prstGeom>
            <a:gradFill rotWithShape="0">
              <a:gsLst>
                <a:gs pos="0">
                  <a:srgbClr val="009900"/>
                </a:gs>
                <a:gs pos="100000">
                  <a:srgbClr val="009900">
                    <a:gamma/>
                    <a:shade val="46275"/>
                    <a:invGamma/>
                  </a:srgbClr>
                </a:gs>
              </a:gsLst>
              <a:lin ang="189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28" name="Oval 60"/>
            <p:cNvSpPr>
              <a:spLocks noChangeArrowheads="1"/>
            </p:cNvSpPr>
            <p:nvPr/>
          </p:nvSpPr>
          <p:spPr bwMode="auto">
            <a:xfrm>
              <a:off x="1462" y="1308"/>
              <a:ext cx="126" cy="127"/>
            </a:xfrm>
            <a:prstGeom prst="ellipse">
              <a:avLst/>
            </a:prstGeom>
            <a:gradFill rotWithShape="0">
              <a:gsLst>
                <a:gs pos="0">
                  <a:srgbClr val="009900"/>
                </a:gs>
                <a:gs pos="100000">
                  <a:srgbClr val="009900">
                    <a:gamma/>
                    <a:shade val="46275"/>
                    <a:invGamma/>
                  </a:srgbClr>
                </a:gs>
              </a:gsLst>
              <a:lin ang="189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29" name="Oval 61"/>
            <p:cNvSpPr>
              <a:spLocks noChangeArrowheads="1"/>
            </p:cNvSpPr>
            <p:nvPr/>
          </p:nvSpPr>
          <p:spPr bwMode="auto">
            <a:xfrm>
              <a:off x="621" y="2854"/>
              <a:ext cx="126" cy="126"/>
            </a:xfrm>
            <a:prstGeom prst="ellipse">
              <a:avLst/>
            </a:prstGeom>
            <a:gradFill rotWithShape="0">
              <a:gsLst>
                <a:gs pos="0">
                  <a:srgbClr val="009900"/>
                </a:gs>
                <a:gs pos="100000">
                  <a:srgbClr val="009900">
                    <a:gamma/>
                    <a:shade val="46275"/>
                    <a:invGamma/>
                  </a:srgbClr>
                </a:gs>
              </a:gsLst>
              <a:lin ang="189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30" name="Oval 62"/>
            <p:cNvSpPr>
              <a:spLocks noChangeArrowheads="1"/>
            </p:cNvSpPr>
            <p:nvPr/>
          </p:nvSpPr>
          <p:spPr bwMode="auto">
            <a:xfrm>
              <a:off x="1462" y="2660"/>
              <a:ext cx="126" cy="127"/>
            </a:xfrm>
            <a:prstGeom prst="ellipse">
              <a:avLst/>
            </a:prstGeom>
            <a:gradFill rotWithShape="0">
              <a:gsLst>
                <a:gs pos="0">
                  <a:srgbClr val="009900"/>
                </a:gs>
                <a:gs pos="100000">
                  <a:srgbClr val="009900">
                    <a:gamma/>
                    <a:shade val="46275"/>
                    <a:invGamma/>
                  </a:srgbClr>
                </a:gs>
              </a:gsLst>
              <a:lin ang="189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31" name="Oval 63"/>
            <p:cNvSpPr>
              <a:spLocks noChangeArrowheads="1"/>
            </p:cNvSpPr>
            <p:nvPr/>
          </p:nvSpPr>
          <p:spPr bwMode="auto">
            <a:xfrm>
              <a:off x="1201" y="2854"/>
              <a:ext cx="127" cy="126"/>
            </a:xfrm>
            <a:prstGeom prst="ellipse">
              <a:avLst/>
            </a:prstGeom>
            <a:gradFill rotWithShape="0">
              <a:gsLst>
                <a:gs pos="0">
                  <a:srgbClr val="009900"/>
                </a:gs>
                <a:gs pos="100000">
                  <a:srgbClr val="009900">
                    <a:gamma/>
                    <a:shade val="46275"/>
                    <a:invGamma/>
                  </a:srgbClr>
                </a:gs>
              </a:gsLst>
              <a:lin ang="189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32" name="Oval 64"/>
            <p:cNvSpPr>
              <a:spLocks noChangeArrowheads="1"/>
            </p:cNvSpPr>
            <p:nvPr/>
          </p:nvSpPr>
          <p:spPr bwMode="auto">
            <a:xfrm>
              <a:off x="877" y="2660"/>
              <a:ext cx="127" cy="127"/>
            </a:xfrm>
            <a:prstGeom prst="ellipse">
              <a:avLst/>
            </a:prstGeom>
            <a:gradFill rotWithShape="0">
              <a:gsLst>
                <a:gs pos="0">
                  <a:srgbClr val="009900"/>
                </a:gs>
                <a:gs pos="100000">
                  <a:srgbClr val="009900">
                    <a:gamma/>
                    <a:shade val="46275"/>
                    <a:invGamma/>
                  </a:srgbClr>
                </a:gs>
              </a:gsLst>
              <a:lin ang="189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33" name="Oval 65"/>
            <p:cNvSpPr>
              <a:spLocks noChangeArrowheads="1"/>
            </p:cNvSpPr>
            <p:nvPr/>
          </p:nvSpPr>
          <p:spPr bwMode="auto">
            <a:xfrm>
              <a:off x="1044" y="2082"/>
              <a:ext cx="126" cy="127"/>
            </a:xfrm>
            <a:prstGeom prst="ellipse">
              <a:avLst/>
            </a:prstGeom>
            <a:gradFill rotWithShape="0">
              <a:gsLst>
                <a:gs pos="0">
                  <a:srgbClr val="009900"/>
                </a:gs>
                <a:gs pos="100000">
                  <a:srgbClr val="009900">
                    <a:gamma/>
                    <a:shade val="46275"/>
                    <a:invGamma/>
                  </a:srgbClr>
                </a:gs>
              </a:gsLst>
              <a:lin ang="189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34" name="Oval 66"/>
            <p:cNvSpPr>
              <a:spLocks noChangeArrowheads="1"/>
            </p:cNvSpPr>
            <p:nvPr/>
          </p:nvSpPr>
          <p:spPr bwMode="auto">
            <a:xfrm>
              <a:off x="649" y="2392"/>
              <a:ext cx="55" cy="5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35" name="Oval 67"/>
            <p:cNvSpPr>
              <a:spLocks noChangeArrowheads="1"/>
            </p:cNvSpPr>
            <p:nvPr/>
          </p:nvSpPr>
          <p:spPr bwMode="auto">
            <a:xfrm>
              <a:off x="912" y="2201"/>
              <a:ext cx="55" cy="5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36" name="Oval 68"/>
            <p:cNvSpPr>
              <a:spLocks noChangeArrowheads="1"/>
            </p:cNvSpPr>
            <p:nvPr/>
          </p:nvSpPr>
          <p:spPr bwMode="auto">
            <a:xfrm>
              <a:off x="1493" y="2199"/>
              <a:ext cx="54" cy="5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37" name="Freeform 69"/>
            <p:cNvSpPr>
              <a:spLocks/>
            </p:cNvSpPr>
            <p:nvPr/>
          </p:nvSpPr>
          <p:spPr bwMode="auto">
            <a:xfrm>
              <a:off x="680" y="1874"/>
              <a:ext cx="840" cy="191"/>
            </a:xfrm>
            <a:custGeom>
              <a:avLst/>
              <a:gdLst>
                <a:gd name="T0" fmla="*/ 0 w 1354"/>
                <a:gd name="T1" fmla="*/ 307 h 307"/>
                <a:gd name="T2" fmla="*/ 418 w 1354"/>
                <a:gd name="T3" fmla="*/ 0 h 307"/>
                <a:gd name="T4" fmla="*/ 1354 w 1354"/>
                <a:gd name="T5" fmla="*/ 0 h 307"/>
                <a:gd name="T6" fmla="*/ 938 w 1354"/>
                <a:gd name="T7" fmla="*/ 307 h 307"/>
                <a:gd name="T8" fmla="*/ 0 w 1354"/>
                <a:gd name="T9" fmla="*/ 307 h 307"/>
              </a:gdLst>
              <a:ahLst/>
              <a:cxnLst>
                <a:cxn ang="0">
                  <a:pos x="T0" y="T1"/>
                </a:cxn>
                <a:cxn ang="0">
                  <a:pos x="T2" y="T3"/>
                </a:cxn>
                <a:cxn ang="0">
                  <a:pos x="T4" y="T5"/>
                </a:cxn>
                <a:cxn ang="0">
                  <a:pos x="T6" y="T7"/>
                </a:cxn>
                <a:cxn ang="0">
                  <a:pos x="T8" y="T9"/>
                </a:cxn>
              </a:cxnLst>
              <a:rect l="0" t="0" r="r" b="b"/>
              <a:pathLst>
                <a:path w="1354" h="307">
                  <a:moveTo>
                    <a:pt x="0" y="307"/>
                  </a:moveTo>
                  <a:lnTo>
                    <a:pt x="418" y="0"/>
                  </a:lnTo>
                  <a:lnTo>
                    <a:pt x="1354" y="0"/>
                  </a:lnTo>
                  <a:lnTo>
                    <a:pt x="938" y="307"/>
                  </a:lnTo>
                  <a:lnTo>
                    <a:pt x="0" y="307"/>
                  </a:lnTo>
                  <a:close/>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38" name="Oval 70"/>
            <p:cNvSpPr>
              <a:spLocks noChangeArrowheads="1"/>
            </p:cNvSpPr>
            <p:nvPr/>
          </p:nvSpPr>
          <p:spPr bwMode="auto">
            <a:xfrm>
              <a:off x="652" y="2035"/>
              <a:ext cx="54" cy="5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39" name="Oval 71"/>
            <p:cNvSpPr>
              <a:spLocks noChangeArrowheads="1"/>
            </p:cNvSpPr>
            <p:nvPr/>
          </p:nvSpPr>
          <p:spPr bwMode="auto">
            <a:xfrm>
              <a:off x="915" y="1839"/>
              <a:ext cx="54" cy="5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40" name="Oval 72"/>
            <p:cNvSpPr>
              <a:spLocks noChangeArrowheads="1"/>
            </p:cNvSpPr>
            <p:nvPr/>
          </p:nvSpPr>
          <p:spPr bwMode="auto">
            <a:xfrm>
              <a:off x="1493" y="1839"/>
              <a:ext cx="54" cy="5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41" name="Oval 73"/>
            <p:cNvSpPr>
              <a:spLocks noChangeArrowheads="1"/>
            </p:cNvSpPr>
            <p:nvPr/>
          </p:nvSpPr>
          <p:spPr bwMode="auto">
            <a:xfrm>
              <a:off x="1237" y="2035"/>
              <a:ext cx="55" cy="5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42" name="Line 74"/>
            <p:cNvSpPr>
              <a:spLocks noChangeShapeType="1"/>
            </p:cNvSpPr>
            <p:nvPr/>
          </p:nvSpPr>
          <p:spPr bwMode="auto">
            <a:xfrm flipH="1">
              <a:off x="1128" y="1487"/>
              <a:ext cx="0" cy="18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43" name="Line 75"/>
            <p:cNvSpPr>
              <a:spLocks noChangeShapeType="1"/>
            </p:cNvSpPr>
            <p:nvPr/>
          </p:nvSpPr>
          <p:spPr bwMode="auto">
            <a:xfrm flipH="1">
              <a:off x="1111" y="2638"/>
              <a:ext cx="0" cy="18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44" name="Oval 76"/>
            <p:cNvSpPr>
              <a:spLocks noChangeArrowheads="1"/>
            </p:cNvSpPr>
            <p:nvPr/>
          </p:nvSpPr>
          <p:spPr bwMode="auto">
            <a:xfrm>
              <a:off x="1101" y="1643"/>
              <a:ext cx="54" cy="5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45" name="Oval 77"/>
            <p:cNvSpPr>
              <a:spLocks noChangeArrowheads="1"/>
            </p:cNvSpPr>
            <p:nvPr/>
          </p:nvSpPr>
          <p:spPr bwMode="auto">
            <a:xfrm>
              <a:off x="1085" y="2608"/>
              <a:ext cx="54" cy="5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pSp>
          <p:nvGrpSpPr>
            <p:cNvPr id="237646" name="Group 78"/>
            <p:cNvGrpSpPr>
              <a:grpSpLocks/>
            </p:cNvGrpSpPr>
            <p:nvPr/>
          </p:nvGrpSpPr>
          <p:grpSpPr bwMode="auto">
            <a:xfrm>
              <a:off x="977" y="2791"/>
              <a:ext cx="267" cy="60"/>
              <a:chOff x="1764" y="2735"/>
              <a:chExt cx="564" cy="97"/>
            </a:xfrm>
          </p:grpSpPr>
          <p:sp>
            <p:nvSpPr>
              <p:cNvPr id="237647" name="Line 79"/>
              <p:cNvSpPr>
                <a:spLocks noChangeShapeType="1"/>
              </p:cNvSpPr>
              <p:nvPr/>
            </p:nvSpPr>
            <p:spPr bwMode="auto">
              <a:xfrm>
                <a:off x="1939" y="2738"/>
                <a:ext cx="218" cy="9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48" name="Line 80"/>
              <p:cNvSpPr>
                <a:spLocks noChangeShapeType="1"/>
              </p:cNvSpPr>
              <p:nvPr/>
            </p:nvSpPr>
            <p:spPr bwMode="auto">
              <a:xfrm flipV="1">
                <a:off x="1764" y="2735"/>
                <a:ext cx="564" cy="9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pSp>
        <p:grpSp>
          <p:nvGrpSpPr>
            <p:cNvPr id="237649" name="Group 81"/>
            <p:cNvGrpSpPr>
              <a:grpSpLocks/>
            </p:cNvGrpSpPr>
            <p:nvPr/>
          </p:nvGrpSpPr>
          <p:grpSpPr bwMode="auto">
            <a:xfrm>
              <a:off x="992" y="1447"/>
              <a:ext cx="267" cy="60"/>
              <a:chOff x="1764" y="2735"/>
              <a:chExt cx="564" cy="97"/>
            </a:xfrm>
          </p:grpSpPr>
          <p:sp>
            <p:nvSpPr>
              <p:cNvPr id="237650" name="Line 82"/>
              <p:cNvSpPr>
                <a:spLocks noChangeShapeType="1"/>
              </p:cNvSpPr>
              <p:nvPr/>
            </p:nvSpPr>
            <p:spPr bwMode="auto">
              <a:xfrm>
                <a:off x="1939" y="2738"/>
                <a:ext cx="218" cy="9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51" name="Line 83"/>
              <p:cNvSpPr>
                <a:spLocks noChangeShapeType="1"/>
              </p:cNvSpPr>
              <p:nvPr/>
            </p:nvSpPr>
            <p:spPr bwMode="auto">
              <a:xfrm flipV="1">
                <a:off x="1764" y="2735"/>
                <a:ext cx="564" cy="9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pSp>
        <p:sp>
          <p:nvSpPr>
            <p:cNvPr id="237652" name="Freeform 84"/>
            <p:cNvSpPr>
              <a:spLocks/>
            </p:cNvSpPr>
            <p:nvPr/>
          </p:nvSpPr>
          <p:spPr bwMode="auto">
            <a:xfrm>
              <a:off x="673" y="2229"/>
              <a:ext cx="840" cy="190"/>
            </a:xfrm>
            <a:custGeom>
              <a:avLst/>
              <a:gdLst>
                <a:gd name="T0" fmla="*/ 0 w 1354"/>
                <a:gd name="T1" fmla="*/ 307 h 307"/>
                <a:gd name="T2" fmla="*/ 418 w 1354"/>
                <a:gd name="T3" fmla="*/ 0 h 307"/>
                <a:gd name="T4" fmla="*/ 1354 w 1354"/>
                <a:gd name="T5" fmla="*/ 0 h 307"/>
                <a:gd name="T6" fmla="*/ 938 w 1354"/>
                <a:gd name="T7" fmla="*/ 307 h 307"/>
                <a:gd name="T8" fmla="*/ 0 w 1354"/>
                <a:gd name="T9" fmla="*/ 307 h 307"/>
              </a:gdLst>
              <a:ahLst/>
              <a:cxnLst>
                <a:cxn ang="0">
                  <a:pos x="T0" y="T1"/>
                </a:cxn>
                <a:cxn ang="0">
                  <a:pos x="T2" y="T3"/>
                </a:cxn>
                <a:cxn ang="0">
                  <a:pos x="T4" y="T5"/>
                </a:cxn>
                <a:cxn ang="0">
                  <a:pos x="T6" y="T7"/>
                </a:cxn>
                <a:cxn ang="0">
                  <a:pos x="T8" y="T9"/>
                </a:cxn>
              </a:cxnLst>
              <a:rect l="0" t="0" r="r" b="b"/>
              <a:pathLst>
                <a:path w="1354" h="307">
                  <a:moveTo>
                    <a:pt x="0" y="307"/>
                  </a:moveTo>
                  <a:lnTo>
                    <a:pt x="418" y="0"/>
                  </a:lnTo>
                  <a:lnTo>
                    <a:pt x="1354" y="0"/>
                  </a:lnTo>
                  <a:lnTo>
                    <a:pt x="938" y="307"/>
                  </a:lnTo>
                  <a:lnTo>
                    <a:pt x="0" y="307"/>
                  </a:lnTo>
                  <a:close/>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53" name="Oval 85"/>
            <p:cNvSpPr>
              <a:spLocks noChangeArrowheads="1"/>
            </p:cNvSpPr>
            <p:nvPr/>
          </p:nvSpPr>
          <p:spPr bwMode="auto">
            <a:xfrm>
              <a:off x="763" y="2427"/>
              <a:ext cx="102" cy="102"/>
            </a:xfrm>
            <a:prstGeom prst="ellipse">
              <a:avLst/>
            </a:prstGeom>
            <a:gradFill rotWithShape="0">
              <a:gsLst>
                <a:gs pos="0">
                  <a:srgbClr val="FF6600"/>
                </a:gs>
                <a:gs pos="100000">
                  <a:srgbClr val="FF6600">
                    <a:gamma/>
                    <a:shade val="67451"/>
                    <a:invGamma/>
                  </a:srgbClr>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54" name="Oval 86"/>
            <p:cNvSpPr>
              <a:spLocks noChangeArrowheads="1"/>
            </p:cNvSpPr>
            <p:nvPr/>
          </p:nvSpPr>
          <p:spPr bwMode="auto">
            <a:xfrm>
              <a:off x="763" y="1772"/>
              <a:ext cx="102" cy="102"/>
            </a:xfrm>
            <a:prstGeom prst="ellipse">
              <a:avLst/>
            </a:prstGeom>
            <a:gradFill rotWithShape="0">
              <a:gsLst>
                <a:gs pos="0">
                  <a:srgbClr val="FF6600"/>
                </a:gs>
                <a:gs pos="100000">
                  <a:srgbClr val="FF6600">
                    <a:gamma/>
                    <a:shade val="67451"/>
                    <a:invGamma/>
                  </a:srgbClr>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55" name="Oval 87"/>
            <p:cNvSpPr>
              <a:spLocks noChangeArrowheads="1"/>
            </p:cNvSpPr>
            <p:nvPr/>
          </p:nvSpPr>
          <p:spPr bwMode="auto">
            <a:xfrm>
              <a:off x="922" y="1881"/>
              <a:ext cx="102" cy="102"/>
            </a:xfrm>
            <a:prstGeom prst="ellipse">
              <a:avLst/>
            </a:prstGeom>
            <a:gradFill rotWithShape="0">
              <a:gsLst>
                <a:gs pos="0">
                  <a:srgbClr val="FF6600"/>
                </a:gs>
                <a:gs pos="100000">
                  <a:srgbClr val="FF6600">
                    <a:gamma/>
                    <a:shade val="67451"/>
                    <a:invGamma/>
                  </a:srgbClr>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56" name="Oval 88"/>
            <p:cNvSpPr>
              <a:spLocks noChangeArrowheads="1"/>
            </p:cNvSpPr>
            <p:nvPr/>
          </p:nvSpPr>
          <p:spPr bwMode="auto">
            <a:xfrm>
              <a:off x="1334" y="1762"/>
              <a:ext cx="102" cy="102"/>
            </a:xfrm>
            <a:prstGeom prst="ellipse">
              <a:avLst/>
            </a:prstGeom>
            <a:gradFill rotWithShape="0">
              <a:gsLst>
                <a:gs pos="0">
                  <a:srgbClr val="FF6600"/>
                </a:gs>
                <a:gs pos="100000">
                  <a:srgbClr val="FF6600">
                    <a:gamma/>
                    <a:shade val="67451"/>
                    <a:invGamma/>
                  </a:srgbClr>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57" name="Oval 89"/>
            <p:cNvSpPr>
              <a:spLocks noChangeArrowheads="1"/>
            </p:cNvSpPr>
            <p:nvPr/>
          </p:nvSpPr>
          <p:spPr bwMode="auto">
            <a:xfrm>
              <a:off x="922" y="2520"/>
              <a:ext cx="102" cy="102"/>
            </a:xfrm>
            <a:prstGeom prst="ellipse">
              <a:avLst/>
            </a:prstGeom>
            <a:gradFill rotWithShape="0">
              <a:gsLst>
                <a:gs pos="0">
                  <a:srgbClr val="FF6600"/>
                </a:gs>
                <a:gs pos="100000">
                  <a:srgbClr val="FF6600">
                    <a:gamma/>
                    <a:shade val="67451"/>
                    <a:invGamma/>
                  </a:srgbClr>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58" name="Oval 90"/>
            <p:cNvSpPr>
              <a:spLocks noChangeArrowheads="1"/>
            </p:cNvSpPr>
            <p:nvPr/>
          </p:nvSpPr>
          <p:spPr bwMode="auto">
            <a:xfrm>
              <a:off x="1344" y="2411"/>
              <a:ext cx="102" cy="101"/>
            </a:xfrm>
            <a:prstGeom prst="ellipse">
              <a:avLst/>
            </a:prstGeom>
            <a:gradFill rotWithShape="0">
              <a:gsLst>
                <a:gs pos="0">
                  <a:srgbClr val="FF6600"/>
                </a:gs>
                <a:gs pos="100000">
                  <a:srgbClr val="FF6600">
                    <a:gamma/>
                    <a:shade val="67451"/>
                    <a:invGamma/>
                  </a:srgbClr>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59" name="Oval 91"/>
            <p:cNvSpPr>
              <a:spLocks noChangeArrowheads="1"/>
            </p:cNvSpPr>
            <p:nvPr/>
          </p:nvSpPr>
          <p:spPr bwMode="auto">
            <a:xfrm>
              <a:off x="1235" y="2392"/>
              <a:ext cx="54" cy="5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60" name="Oval 92"/>
            <p:cNvSpPr>
              <a:spLocks noChangeArrowheads="1"/>
            </p:cNvSpPr>
            <p:nvPr/>
          </p:nvSpPr>
          <p:spPr bwMode="auto">
            <a:xfrm>
              <a:off x="1739" y="2207"/>
              <a:ext cx="127" cy="127"/>
            </a:xfrm>
            <a:prstGeom prst="ellipse">
              <a:avLst/>
            </a:prstGeom>
            <a:gradFill rotWithShape="0">
              <a:gsLst>
                <a:gs pos="0">
                  <a:srgbClr val="009900"/>
                </a:gs>
                <a:gs pos="100000">
                  <a:srgbClr val="009900">
                    <a:gamma/>
                    <a:shade val="46275"/>
                    <a:invGamma/>
                  </a:srgbClr>
                </a:gs>
              </a:gsLst>
              <a:lin ang="189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61" name="Oval 93"/>
            <p:cNvSpPr>
              <a:spLocks noChangeArrowheads="1"/>
            </p:cNvSpPr>
            <p:nvPr/>
          </p:nvSpPr>
          <p:spPr bwMode="auto">
            <a:xfrm>
              <a:off x="1752" y="2457"/>
              <a:ext cx="102" cy="101"/>
            </a:xfrm>
            <a:prstGeom prst="ellipse">
              <a:avLst/>
            </a:prstGeom>
            <a:gradFill rotWithShape="0">
              <a:gsLst>
                <a:gs pos="0">
                  <a:srgbClr val="FF6600"/>
                </a:gs>
                <a:gs pos="100000">
                  <a:srgbClr val="FF6600">
                    <a:gamma/>
                    <a:shade val="67451"/>
                    <a:invGamma/>
                  </a:srgbClr>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62" name="Oval 94"/>
            <p:cNvSpPr>
              <a:spLocks noChangeArrowheads="1"/>
            </p:cNvSpPr>
            <p:nvPr/>
          </p:nvSpPr>
          <p:spPr bwMode="auto">
            <a:xfrm>
              <a:off x="1776" y="2708"/>
              <a:ext cx="54" cy="5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63" name="Line 95"/>
            <p:cNvSpPr>
              <a:spLocks noChangeShapeType="1"/>
            </p:cNvSpPr>
            <p:nvPr/>
          </p:nvSpPr>
          <p:spPr bwMode="auto">
            <a:xfrm flipV="1">
              <a:off x="876" y="1391"/>
              <a:ext cx="36" cy="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64" name="Line 96"/>
            <p:cNvSpPr>
              <a:spLocks noChangeShapeType="1"/>
            </p:cNvSpPr>
            <p:nvPr/>
          </p:nvSpPr>
          <p:spPr bwMode="auto">
            <a:xfrm flipV="1">
              <a:off x="1460" y="1391"/>
              <a:ext cx="38" cy="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65" name="Line 97"/>
            <p:cNvSpPr>
              <a:spLocks noChangeShapeType="1"/>
            </p:cNvSpPr>
            <p:nvPr/>
          </p:nvSpPr>
          <p:spPr bwMode="auto">
            <a:xfrm flipV="1">
              <a:off x="1464" y="2744"/>
              <a:ext cx="36" cy="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66" name="Line 98"/>
            <p:cNvSpPr>
              <a:spLocks noChangeShapeType="1"/>
            </p:cNvSpPr>
            <p:nvPr/>
          </p:nvSpPr>
          <p:spPr bwMode="auto">
            <a:xfrm flipV="1">
              <a:off x="876" y="2742"/>
              <a:ext cx="37" cy="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67" name="Line 99"/>
            <p:cNvSpPr>
              <a:spLocks noChangeShapeType="1"/>
            </p:cNvSpPr>
            <p:nvPr/>
          </p:nvSpPr>
          <p:spPr bwMode="auto">
            <a:xfrm>
              <a:off x="1265" y="2852"/>
              <a:ext cx="0" cy="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68" name="Line 100"/>
            <p:cNvSpPr>
              <a:spLocks noChangeShapeType="1"/>
            </p:cNvSpPr>
            <p:nvPr/>
          </p:nvSpPr>
          <p:spPr bwMode="auto">
            <a:xfrm>
              <a:off x="682" y="2852"/>
              <a:ext cx="0" cy="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69" name="Line 101"/>
            <p:cNvSpPr>
              <a:spLocks noChangeShapeType="1"/>
            </p:cNvSpPr>
            <p:nvPr/>
          </p:nvSpPr>
          <p:spPr bwMode="auto">
            <a:xfrm>
              <a:off x="941" y="2656"/>
              <a:ext cx="0" cy="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70" name="Line 102"/>
            <p:cNvSpPr>
              <a:spLocks noChangeShapeType="1"/>
            </p:cNvSpPr>
            <p:nvPr/>
          </p:nvSpPr>
          <p:spPr bwMode="auto">
            <a:xfrm>
              <a:off x="1524" y="2654"/>
              <a:ext cx="0" cy="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71" name="Line 103"/>
            <p:cNvSpPr>
              <a:spLocks noChangeShapeType="1"/>
            </p:cNvSpPr>
            <p:nvPr/>
          </p:nvSpPr>
          <p:spPr bwMode="auto">
            <a:xfrm>
              <a:off x="732" y="1567"/>
              <a:ext cx="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72" name="Line 104"/>
            <p:cNvSpPr>
              <a:spLocks noChangeShapeType="1"/>
            </p:cNvSpPr>
            <p:nvPr/>
          </p:nvSpPr>
          <p:spPr bwMode="auto">
            <a:xfrm>
              <a:off x="737" y="2921"/>
              <a:ext cx="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73" name="Line 105"/>
            <p:cNvSpPr>
              <a:spLocks noChangeShapeType="1"/>
            </p:cNvSpPr>
            <p:nvPr/>
          </p:nvSpPr>
          <p:spPr bwMode="auto">
            <a:xfrm>
              <a:off x="840" y="2493"/>
              <a:ext cx="13" cy="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74" name="Line 106"/>
            <p:cNvSpPr>
              <a:spLocks noChangeShapeType="1"/>
            </p:cNvSpPr>
            <p:nvPr/>
          </p:nvSpPr>
          <p:spPr bwMode="auto">
            <a:xfrm>
              <a:off x="1250" y="2387"/>
              <a:ext cx="13" cy="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75" name="Line 107"/>
            <p:cNvSpPr>
              <a:spLocks noChangeShapeType="1"/>
            </p:cNvSpPr>
            <p:nvPr/>
          </p:nvSpPr>
          <p:spPr bwMode="auto">
            <a:xfrm flipV="1">
              <a:off x="1182" y="2384"/>
              <a:ext cx="10" cy="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76" name="Line 108"/>
            <p:cNvSpPr>
              <a:spLocks noChangeShapeType="1"/>
            </p:cNvSpPr>
            <p:nvPr/>
          </p:nvSpPr>
          <p:spPr bwMode="auto">
            <a:xfrm flipV="1">
              <a:off x="1347" y="2472"/>
              <a:ext cx="14" cy="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77" name="Line 109"/>
            <p:cNvSpPr>
              <a:spLocks noChangeShapeType="1"/>
            </p:cNvSpPr>
            <p:nvPr/>
          </p:nvSpPr>
          <p:spPr bwMode="auto">
            <a:xfrm flipV="1">
              <a:off x="1342" y="1831"/>
              <a:ext cx="14" cy="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78" name="Line 110"/>
            <p:cNvSpPr>
              <a:spLocks noChangeShapeType="1"/>
            </p:cNvSpPr>
            <p:nvPr/>
          </p:nvSpPr>
          <p:spPr bwMode="auto">
            <a:xfrm flipV="1">
              <a:off x="1182" y="1743"/>
              <a:ext cx="14"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79" name="Line 111"/>
            <p:cNvSpPr>
              <a:spLocks noChangeShapeType="1"/>
            </p:cNvSpPr>
            <p:nvPr/>
          </p:nvSpPr>
          <p:spPr bwMode="auto">
            <a:xfrm>
              <a:off x="836" y="1848"/>
              <a:ext cx="10" cy="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237680" name="Line 112"/>
            <p:cNvSpPr>
              <a:spLocks noChangeShapeType="1"/>
            </p:cNvSpPr>
            <p:nvPr/>
          </p:nvSpPr>
          <p:spPr bwMode="auto">
            <a:xfrm>
              <a:off x="1261" y="1749"/>
              <a:ext cx="10" cy="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pSp>
      <p:sp>
        <p:nvSpPr>
          <p:cNvPr id="237683" name="Rectangle 115"/>
          <p:cNvSpPr>
            <a:spLocks noChangeArrowheads="1"/>
          </p:cNvSpPr>
          <p:nvPr/>
        </p:nvSpPr>
        <p:spPr bwMode="auto">
          <a:xfrm>
            <a:off x="4446280" y="5559660"/>
            <a:ext cx="39243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ltLang="zh-CN" sz="1600" dirty="0" err="1">
                <a:solidFill>
                  <a:srgbClr val="000000"/>
                </a:solidFill>
                <a:latin typeface="Tahoma" panose="020B0604030504040204" pitchFamily="34" charset="0"/>
              </a:rPr>
              <a:t>Varma</a:t>
            </a:r>
            <a:r>
              <a:rPr lang="en-US" altLang="zh-CN" sz="1600" dirty="0">
                <a:solidFill>
                  <a:srgbClr val="000000"/>
                </a:solidFill>
                <a:latin typeface="Tahoma" panose="020B0604030504040204" pitchFamily="34" charset="0"/>
              </a:rPr>
              <a:t> et al., Phys. Rev </a:t>
            </a:r>
            <a:r>
              <a:rPr lang="en-US" altLang="zh-CN" sz="1600" dirty="0" err="1">
                <a:solidFill>
                  <a:srgbClr val="000000"/>
                </a:solidFill>
                <a:latin typeface="Tahoma" panose="020B0604030504040204" pitchFamily="34" charset="0"/>
              </a:rPr>
              <a:t>Lett</a:t>
            </a:r>
            <a:r>
              <a:rPr lang="en-US" altLang="zh-CN" sz="1600" dirty="0">
                <a:solidFill>
                  <a:srgbClr val="000000"/>
                </a:solidFill>
                <a:latin typeface="Tahoma" panose="020B0604030504040204" pitchFamily="34" charset="0"/>
              </a:rPr>
              <a:t>. 96, 036405 (2006)</a:t>
            </a:r>
            <a:r>
              <a:rPr lang="en-US" altLang="zh-CN" sz="2200" dirty="0">
                <a:solidFill>
                  <a:srgbClr val="0000CC"/>
                </a:solidFill>
                <a:latin typeface="Tahoma" panose="020B0604030504040204" pitchFamily="34" charset="0"/>
              </a:rPr>
              <a:t> </a:t>
            </a:r>
          </a:p>
        </p:txBody>
      </p:sp>
      <p:pic>
        <p:nvPicPr>
          <p:cNvPr id="237684" name="Picture 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2139564"/>
            <a:ext cx="2736850" cy="229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85971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5"/>
          <p:cNvSpPr>
            <a:spLocks noGrp="1"/>
          </p:cNvSpPr>
          <p:nvPr>
            <p:ph type="sldNum" sz="quarter" idx="12"/>
          </p:nvPr>
        </p:nvSpPr>
        <p:spPr/>
        <p:txBody>
          <a:bodyPr/>
          <a:lstStyle/>
          <a:p>
            <a:fld id="{3FC9E72A-C3BB-4840-B3B0-F63AA67845A0}" type="slidenum">
              <a:rPr lang="en-US" altLang="zh-CN">
                <a:solidFill>
                  <a:srgbClr val="000000"/>
                </a:solidFill>
              </a:rPr>
              <a:pPr/>
              <a:t>39</a:t>
            </a:fld>
            <a:endParaRPr lang="en-US" altLang="zh-CN">
              <a:solidFill>
                <a:srgbClr val="000000"/>
              </a:solidFill>
            </a:endParaRPr>
          </a:p>
        </p:txBody>
      </p:sp>
      <p:sp>
        <p:nvSpPr>
          <p:cNvPr id="921627" name="AutoShape 27"/>
          <p:cNvSpPr>
            <a:spLocks noChangeArrowheads="1"/>
          </p:cNvSpPr>
          <p:nvPr/>
        </p:nvSpPr>
        <p:spPr bwMode="auto">
          <a:xfrm>
            <a:off x="541338" y="1016000"/>
            <a:ext cx="7883525" cy="792163"/>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pic>
        <p:nvPicPr>
          <p:cNvPr id="921622"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0" y="2189163"/>
            <a:ext cx="3048000" cy="250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02" name="Rectangle 2"/>
          <p:cNvSpPr>
            <a:spLocks noGrp="1" noChangeArrowheads="1"/>
          </p:cNvSpPr>
          <p:nvPr>
            <p:ph type="title"/>
          </p:nvPr>
        </p:nvSpPr>
        <p:spPr>
          <a:xfrm>
            <a:off x="838200" y="415925"/>
            <a:ext cx="7543800" cy="457200"/>
          </a:xfrm>
          <a:ln/>
          <a:extLst>
            <a:ext uri="{91240B29-F687-4F45-9708-019B960494DF}">
              <a14:hiddenLine xmlns:a14="http://schemas.microsoft.com/office/drawing/2010/main" w="9525">
                <a:solidFill>
                  <a:srgbClr val="0000CC"/>
                </a:solidFill>
                <a:miter lim="800000"/>
                <a:headEnd/>
                <a:tailEnd/>
              </a14:hiddenLine>
            </a:ext>
          </a:extLst>
        </p:spPr>
        <p:txBody>
          <a:bodyPr/>
          <a:lstStyle/>
          <a:p>
            <a:r>
              <a:rPr lang="en-US" altLang="zh-CN" sz="2800" u="sng">
                <a:solidFill>
                  <a:schemeClr val="tx1"/>
                </a:solidFill>
                <a:ea typeface="宋体" panose="02010600030101010101" pitchFamily="2" charset="-122"/>
              </a:rPr>
              <a:t>Detection (I): ARPES </a:t>
            </a:r>
          </a:p>
        </p:txBody>
      </p:sp>
      <p:sp>
        <p:nvSpPr>
          <p:cNvPr id="921603" name="Text Box 3"/>
          <p:cNvSpPr txBox="1">
            <a:spLocks noChangeArrowheads="1"/>
          </p:cNvSpPr>
          <p:nvPr/>
        </p:nvSpPr>
        <p:spPr bwMode="auto">
          <a:xfrm>
            <a:off x="647700" y="1201738"/>
            <a:ext cx="748823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Tx/>
              <a:buChar char="•"/>
            </a:pPr>
            <a:r>
              <a:rPr lang="en-US" altLang="zh-CN" sz="2200">
                <a:solidFill>
                  <a:srgbClr val="0000CC"/>
                </a:solidFill>
                <a:latin typeface="Tahoma" panose="020B0604030504040204" pitchFamily="34" charset="0"/>
              </a:rPr>
              <a:t> Angular Resolved Photo Emission Spectroscopy (ARPES).</a:t>
            </a:r>
            <a:endParaRPr lang="en-US" altLang="zh-CN" sz="2200" baseline="-25000">
              <a:solidFill>
                <a:srgbClr val="0000CC"/>
              </a:solidFill>
              <a:latin typeface="Tahoma" panose="020B0604030504040204" pitchFamily="34" charset="0"/>
            </a:endParaRPr>
          </a:p>
        </p:txBody>
      </p:sp>
      <p:sp>
        <p:nvSpPr>
          <p:cNvPr id="921618" name="Text Box 18"/>
          <p:cNvSpPr txBox="1">
            <a:spLocks noChangeArrowheads="1"/>
          </p:cNvSpPr>
          <p:nvPr/>
        </p:nvSpPr>
        <p:spPr bwMode="auto">
          <a:xfrm>
            <a:off x="649288" y="4724400"/>
            <a:ext cx="79914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200">
                <a:solidFill>
                  <a:srgbClr val="0000CC"/>
                </a:solidFill>
                <a:latin typeface="Tahoma" panose="020B0604030504040204" pitchFamily="34" charset="0"/>
              </a:rPr>
              <a:t> </a:t>
            </a:r>
            <a:r>
              <a:rPr lang="en-US" altLang="zh-CN" sz="2200">
                <a:solidFill>
                  <a:srgbClr val="0000CC"/>
                </a:solidFill>
                <a:latin typeface="Symbol" panose="05050102010706020507" pitchFamily="18" charset="2"/>
              </a:rPr>
              <a:t>a</a:t>
            </a:r>
            <a:r>
              <a:rPr lang="en-US" altLang="zh-CN" sz="2200">
                <a:solidFill>
                  <a:srgbClr val="0000CC"/>
                </a:solidFill>
                <a:latin typeface="Tahoma" panose="020B0604030504040204" pitchFamily="34" charset="0"/>
              </a:rPr>
              <a:t> and </a:t>
            </a:r>
            <a:r>
              <a:rPr lang="en-US" altLang="zh-CN" sz="2200">
                <a:solidFill>
                  <a:srgbClr val="0000CC"/>
                </a:solidFill>
                <a:latin typeface="Symbol" panose="05050102010706020507" pitchFamily="18" charset="2"/>
              </a:rPr>
              <a:t>b</a:t>
            </a:r>
            <a:r>
              <a:rPr lang="en-US" altLang="zh-CN" sz="2200">
                <a:solidFill>
                  <a:srgbClr val="0000CC"/>
                </a:solidFill>
                <a:latin typeface="Tahoma" panose="020B0604030504040204" pitchFamily="34" charset="0"/>
              </a:rPr>
              <a:t>-phases (dynamically generated spin-orbit coupling):</a:t>
            </a:r>
            <a:endParaRPr lang="en-US" altLang="zh-CN" sz="2200" b="1">
              <a:solidFill>
                <a:srgbClr val="0000CC"/>
              </a:solidFill>
              <a:latin typeface="Tahoma" panose="020B0604030504040204" pitchFamily="34" charset="0"/>
            </a:endParaRPr>
          </a:p>
        </p:txBody>
      </p:sp>
      <p:sp>
        <p:nvSpPr>
          <p:cNvPr id="921619" name="Text Box 19"/>
          <p:cNvSpPr txBox="1">
            <a:spLocks noChangeArrowheads="1"/>
          </p:cNvSpPr>
          <p:nvPr/>
        </p:nvSpPr>
        <p:spPr bwMode="auto">
          <a:xfrm>
            <a:off x="900113" y="2241550"/>
            <a:ext cx="324008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solidFill>
                  <a:srgbClr val="000000"/>
                </a:solidFill>
                <a:latin typeface="Tahoma" panose="020B0604030504040204" pitchFamily="34" charset="0"/>
              </a:rPr>
              <a:t>ARPES in spin-orbit coupling systems ( Bi/Ag surface), Ast et al., cond-mat/0509509.</a:t>
            </a:r>
          </a:p>
        </p:txBody>
      </p:sp>
      <p:sp>
        <p:nvSpPr>
          <p:cNvPr id="921625" name="Text Box 25"/>
          <p:cNvSpPr txBox="1">
            <a:spLocks noChangeArrowheads="1"/>
          </p:cNvSpPr>
          <p:nvPr/>
        </p:nvSpPr>
        <p:spPr bwMode="auto">
          <a:xfrm>
            <a:off x="935038" y="3357563"/>
            <a:ext cx="30241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solidFill>
                  <a:srgbClr val="000000"/>
                </a:solidFill>
                <a:latin typeface="Tahoma" panose="020B0604030504040204" pitchFamily="34" charset="0"/>
              </a:rPr>
              <a:t>band-splitting for two spin configurations.</a:t>
            </a:r>
          </a:p>
        </p:txBody>
      </p:sp>
      <p:sp>
        <p:nvSpPr>
          <p:cNvPr id="921626" name="Text Box 26"/>
          <p:cNvSpPr txBox="1">
            <a:spLocks noChangeArrowheads="1"/>
          </p:cNvSpPr>
          <p:nvPr/>
        </p:nvSpPr>
        <p:spPr bwMode="auto">
          <a:xfrm>
            <a:off x="1150938" y="5295900"/>
            <a:ext cx="63007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dirty="0">
                <a:solidFill>
                  <a:srgbClr val="000000"/>
                </a:solidFill>
                <a:latin typeface="Tahoma" panose="020B0604030504040204" pitchFamily="34" charset="0"/>
              </a:rPr>
              <a:t>The band-splitting is proportional to order parameter, thus is temperature dependent.</a:t>
            </a:r>
          </a:p>
        </p:txBody>
      </p:sp>
      <p:sp>
        <p:nvSpPr>
          <p:cNvPr id="2" name="Text Box 4">
            <a:extLst>
              <a:ext uri="{FF2B5EF4-FFF2-40B4-BE49-F238E27FC236}">
                <a16:creationId xmlns:a16="http://schemas.microsoft.com/office/drawing/2014/main" id="{28BE14DA-CA43-C9BA-4E26-96EBD6D74DC0}"/>
              </a:ext>
            </a:extLst>
          </p:cNvPr>
          <p:cNvSpPr txBox="1">
            <a:spLocks noChangeArrowheads="1"/>
          </p:cNvSpPr>
          <p:nvPr/>
        </p:nvSpPr>
        <p:spPr bwMode="auto">
          <a:xfrm>
            <a:off x="809004" y="6245225"/>
            <a:ext cx="66623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zh-CN" sz="1600" dirty="0">
                <a:solidFill>
                  <a:schemeClr val="tx1"/>
                </a:solidFill>
                <a:ea typeface="宋体" panose="02010600030101010101" pitchFamily="2" charset="-122"/>
              </a:rPr>
              <a:t>C. Wu, K. Sun, E. </a:t>
            </a:r>
            <a:r>
              <a:rPr lang="en-US" altLang="zh-CN" sz="1600" dirty="0" err="1">
                <a:solidFill>
                  <a:schemeClr val="tx1"/>
                </a:solidFill>
                <a:ea typeface="宋体" panose="02010600030101010101" pitchFamily="2" charset="-122"/>
              </a:rPr>
              <a:t>Fradkin</a:t>
            </a:r>
            <a:r>
              <a:rPr lang="en-US" altLang="zh-CN" sz="1600" dirty="0">
                <a:solidFill>
                  <a:schemeClr val="tx1"/>
                </a:solidFill>
                <a:ea typeface="宋体" panose="02010600030101010101" pitchFamily="2" charset="-122"/>
              </a:rPr>
              <a:t>, and S. C. Zhang, PRB 75, 115103 (2007).</a:t>
            </a:r>
          </a:p>
        </p:txBody>
      </p:sp>
    </p:spTree>
    <p:extLst>
      <p:ext uri="{BB962C8B-B14F-4D97-AF65-F5344CB8AC3E}">
        <p14:creationId xmlns:p14="http://schemas.microsoft.com/office/powerpoint/2010/main" val="159969987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a:xfrm>
            <a:off x="420077" y="357921"/>
            <a:ext cx="8255000" cy="522287"/>
          </a:xfrm>
        </p:spPr>
        <p:txBody>
          <a:bodyPr/>
          <a:lstStyle/>
          <a:p>
            <a:r>
              <a:rPr lang="en-US" altLang="zh-CN" sz="2800" u="sng" dirty="0">
                <a:solidFill>
                  <a:schemeClr val="tx1"/>
                </a:solidFill>
                <a:latin typeface="Tahoma" pitchFamily="34" charset="0"/>
              </a:rPr>
              <a:t>The early age of ferromagnetism </a:t>
            </a:r>
            <a:endParaRPr lang="ru-RU" altLang="zh-CN" sz="2800" u="sng" dirty="0">
              <a:solidFill>
                <a:schemeClr val="tx1"/>
              </a:solidFill>
              <a:latin typeface="Tahoma" pitchFamily="34" charset="0"/>
            </a:endParaRPr>
          </a:p>
        </p:txBody>
      </p:sp>
      <p:grpSp>
        <p:nvGrpSpPr>
          <p:cNvPr id="77830" name="Group 6"/>
          <p:cNvGrpSpPr>
            <a:grpSpLocks/>
          </p:cNvGrpSpPr>
          <p:nvPr/>
        </p:nvGrpSpPr>
        <p:grpSpPr bwMode="auto">
          <a:xfrm>
            <a:off x="380974" y="1641373"/>
            <a:ext cx="4489450" cy="804863"/>
            <a:chOff x="2559" y="2326"/>
            <a:chExt cx="2828" cy="507"/>
          </a:xfrm>
        </p:grpSpPr>
        <p:sp>
          <p:nvSpPr>
            <p:cNvPr id="77840" name="Rectangle 7"/>
            <p:cNvSpPr>
              <a:spLocks noChangeArrowheads="1"/>
            </p:cNvSpPr>
            <p:nvPr/>
          </p:nvSpPr>
          <p:spPr bwMode="auto">
            <a:xfrm>
              <a:off x="2559" y="2326"/>
              <a:ext cx="282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The magnetic stone  attracts  iron.</a:t>
              </a:r>
              <a:endParaRPr lang="en-US" altLang="zh-CN" sz="2200" b="1"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77841" name="Rectangle 8"/>
            <p:cNvSpPr>
              <a:spLocks noChangeArrowheads="1"/>
            </p:cNvSpPr>
            <p:nvPr/>
          </p:nvSpPr>
          <p:spPr bwMode="auto">
            <a:xfrm>
              <a:off x="2643" y="2600"/>
              <a:ext cx="262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1800" i="1" dirty="0"/>
                <a:t>---- </a:t>
              </a:r>
              <a:r>
                <a:rPr lang="en-US" altLang="zh-CN" sz="1800" i="1" dirty="0" err="1"/>
                <a:t>Guiguzi</a:t>
              </a:r>
              <a:r>
                <a:rPr lang="en-US" altLang="zh-CN" sz="1800" i="1" dirty="0"/>
                <a:t> (</a:t>
              </a:r>
              <a:r>
                <a:rPr lang="zh-CN" altLang="en-US" sz="1800" i="1" dirty="0"/>
                <a:t>鬼谷子</a:t>
              </a:r>
              <a:r>
                <a:rPr lang="en-US" altLang="zh-CN" sz="1800" i="1" dirty="0"/>
                <a:t>), </a:t>
              </a:r>
              <a:r>
                <a:rPr lang="en-US" altLang="zh-CN" sz="1800" b="1" dirty="0"/>
                <a:t>  (4</a:t>
              </a:r>
              <a:r>
                <a:rPr lang="en-US" altLang="zh-CN" sz="1800" b="1" baseline="30000" dirty="0"/>
                <a:t>th</a:t>
              </a:r>
              <a:r>
                <a:rPr lang="en-US" altLang="zh-CN" sz="1800" b="1" dirty="0"/>
                <a:t> century BC)</a:t>
              </a:r>
            </a:p>
          </p:txBody>
        </p:sp>
      </p:grpSp>
      <p:sp>
        <p:nvSpPr>
          <p:cNvPr id="77831" name="Rectangle 9"/>
          <p:cNvSpPr>
            <a:spLocks noChangeArrowheads="1"/>
          </p:cNvSpPr>
          <p:nvPr/>
        </p:nvSpPr>
        <p:spPr bwMode="auto">
          <a:xfrm>
            <a:off x="453117" y="1142834"/>
            <a:ext cx="46458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zh-CN" altLang="en-US" sz="2200" dirty="0"/>
              <a:t>      </a:t>
            </a:r>
            <a:r>
              <a:rPr lang="zh-CN" altLang="en-US" sz="2200" b="1" dirty="0"/>
              <a:t>慈</a:t>
            </a:r>
            <a:r>
              <a:rPr lang="zh-CN" altLang="en-US" sz="2200" dirty="0">
                <a:solidFill>
                  <a:srgbClr val="FF0000"/>
                </a:solidFill>
              </a:rPr>
              <a:t> </a:t>
            </a:r>
            <a:r>
              <a:rPr lang="en-US" altLang="zh-CN" sz="2200" dirty="0"/>
              <a:t>(ci)</a:t>
            </a:r>
            <a:r>
              <a:rPr lang="zh-CN" altLang="en-US" sz="2200" dirty="0"/>
              <a:t>    石</a:t>
            </a:r>
            <a:r>
              <a:rPr lang="en-US" altLang="zh-CN" sz="2200" dirty="0"/>
              <a:t>(</a:t>
            </a:r>
            <a:r>
              <a:rPr lang="en-US" altLang="zh-CN" sz="2200" dirty="0" err="1"/>
              <a:t>shi</a:t>
            </a:r>
            <a:r>
              <a:rPr lang="en-US" altLang="zh-CN" sz="2200" dirty="0"/>
              <a:t>)</a:t>
            </a:r>
            <a:r>
              <a:rPr lang="zh-CN" altLang="en-US" sz="2200" dirty="0"/>
              <a:t> 召</a:t>
            </a:r>
            <a:r>
              <a:rPr lang="en-US" altLang="zh-CN" sz="2200" dirty="0"/>
              <a:t>(</a:t>
            </a:r>
            <a:r>
              <a:rPr lang="en-US" altLang="zh-CN" sz="2200" dirty="0" err="1"/>
              <a:t>zhao</a:t>
            </a:r>
            <a:r>
              <a:rPr lang="en-US" altLang="zh-CN" sz="2200" dirty="0"/>
              <a:t>)</a:t>
            </a:r>
            <a:r>
              <a:rPr lang="zh-CN" altLang="en-US" sz="2200" dirty="0"/>
              <a:t>  铁</a:t>
            </a:r>
            <a:r>
              <a:rPr lang="en-US" altLang="zh-CN" sz="2200" dirty="0"/>
              <a:t>(tie)</a:t>
            </a:r>
          </a:p>
        </p:txBody>
      </p:sp>
      <p:sp>
        <p:nvSpPr>
          <p:cNvPr id="77839" name="Rectangle 5"/>
          <p:cNvSpPr>
            <a:spLocks noChangeArrowheads="1"/>
          </p:cNvSpPr>
          <p:nvPr/>
        </p:nvSpPr>
        <p:spPr bwMode="auto">
          <a:xfrm>
            <a:off x="340382" y="5114908"/>
            <a:ext cx="430420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2000" dirty="0">
                <a:solidFill>
                  <a:srgbClr val="0000CC"/>
                </a:solidFill>
                <a:latin typeface="Tahoma" panose="020B0604030504040204" pitchFamily="34" charset="0"/>
                <a:ea typeface="Tahoma" panose="020B0604030504040204" pitchFamily="34" charset="0"/>
                <a:cs typeface="Tahoma" panose="020B0604030504040204" pitchFamily="34" charset="0"/>
              </a:rPr>
              <a:t>Thales says that a stone (lodestone) has a soul because it causes movement to iron.</a:t>
            </a:r>
          </a:p>
          <a:p>
            <a:pPr eaLnBrk="1" hangingPunct="1">
              <a:spcBef>
                <a:spcPct val="0"/>
              </a:spcBef>
              <a:buFontTx/>
              <a:buNone/>
            </a:pPr>
            <a:endParaRPr lang="en-US" altLang="zh-CN" sz="20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r>
              <a:rPr lang="en-US" altLang="zh-CN" sz="2000" dirty="0">
                <a:latin typeface="Tahoma" panose="020B0604030504040204" pitchFamily="34" charset="0"/>
                <a:ea typeface="Tahoma" panose="020B0604030504040204" pitchFamily="34" charset="0"/>
                <a:cs typeface="Tahoma" panose="020B0604030504040204" pitchFamily="34" charset="0"/>
              </a:rPr>
              <a:t>----</a:t>
            </a:r>
            <a:r>
              <a:rPr lang="en-US" altLang="zh-CN" sz="1800" i="1" dirty="0">
                <a:latin typeface="Tahoma" panose="020B0604030504040204" pitchFamily="34" charset="0"/>
                <a:ea typeface="Tahoma" panose="020B0604030504040204" pitchFamily="34" charset="0"/>
                <a:cs typeface="Tahoma" panose="020B0604030504040204" pitchFamily="34" charset="0"/>
              </a:rPr>
              <a:t>De Anima</a:t>
            </a:r>
            <a:r>
              <a:rPr lang="en-US" altLang="zh-CN" sz="1800" dirty="0">
                <a:latin typeface="Tahoma" panose="020B0604030504040204" pitchFamily="34" charset="0"/>
                <a:ea typeface="Tahoma" panose="020B0604030504040204" pitchFamily="34" charset="0"/>
                <a:cs typeface="Tahoma" panose="020B0604030504040204" pitchFamily="34" charset="0"/>
              </a:rPr>
              <a:t>,  Aristotle (384-322 BC)</a:t>
            </a:r>
            <a:r>
              <a:rPr lang="en-US" altLang="zh-CN" sz="1800" b="1" dirty="0">
                <a:latin typeface="Tahoma" panose="020B0604030504040204" pitchFamily="34" charset="0"/>
                <a:ea typeface="Tahoma" panose="020B0604030504040204" pitchFamily="34" charset="0"/>
                <a:cs typeface="Tahoma" panose="020B0604030504040204" pitchFamily="34" charset="0"/>
              </a:rPr>
              <a:t>  </a:t>
            </a:r>
          </a:p>
        </p:txBody>
      </p:sp>
      <p:pic>
        <p:nvPicPr>
          <p:cNvPr id="16" name="Picture 3" descr="21108997HVhvXdvWlg_ph">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8908" y="993717"/>
            <a:ext cx="2829710" cy="259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4"/>
          <p:cNvSpPr>
            <a:spLocks noChangeArrowheads="1"/>
          </p:cNvSpPr>
          <p:nvPr/>
        </p:nvSpPr>
        <p:spPr bwMode="auto">
          <a:xfrm>
            <a:off x="4810995" y="3701765"/>
            <a:ext cx="37148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0"/>
              </a:spcBef>
              <a:buFontTx/>
              <a:buNone/>
            </a:pPr>
            <a:r>
              <a:rPr lang="en-US" altLang="zh-CN" sz="2000" dirty="0">
                <a:latin typeface="Tahoma" panose="020B0604030504040204" pitchFamily="34" charset="0"/>
                <a:ea typeface="Tahoma" panose="020B0604030504040204" pitchFamily="34" charset="0"/>
                <a:cs typeface="Tahoma" panose="020B0604030504040204" pitchFamily="34" charset="0"/>
              </a:rPr>
              <a:t>first compass (south pointer)  </a:t>
            </a:r>
            <a:r>
              <a:rPr lang="zh-CN" altLang="en-US" sz="2000" b="1" dirty="0">
                <a:latin typeface="Tahoma" panose="020B0604030504040204" pitchFamily="34" charset="0"/>
                <a:cs typeface="Tahoma" panose="020B0604030504040204" pitchFamily="34" charset="0"/>
              </a:rPr>
              <a:t>司南</a:t>
            </a:r>
            <a:r>
              <a:rPr lang="zh-CN" altLang="en-US" sz="2000" dirty="0">
                <a:latin typeface="Tahoma" panose="020B0604030504040204" pitchFamily="34" charset="0"/>
                <a:cs typeface="Tahoma" panose="020B0604030504040204" pitchFamily="34" charset="0"/>
              </a:rPr>
              <a:t> </a:t>
            </a:r>
            <a:r>
              <a:rPr lang="en-US" altLang="zh-CN" sz="2000" dirty="0">
                <a:latin typeface="Tahoma" panose="020B0604030504040204" pitchFamily="34" charset="0"/>
                <a:cs typeface="Tahoma" panose="020B0604030504040204" pitchFamily="34" charset="0"/>
              </a:rPr>
              <a:t>(1st century) </a:t>
            </a:r>
            <a:r>
              <a:rPr lang="en-US" altLang="zh-CN" sz="2000" dirty="0">
                <a:latin typeface="Tahoma" panose="020B0604030504040204" pitchFamily="34" charset="0"/>
                <a:ea typeface="Tahoma" panose="020B0604030504040204" pitchFamily="34" charset="0"/>
                <a:cs typeface="Tahoma" panose="020B0604030504040204" pitchFamily="34" charset="0"/>
              </a:rPr>
              <a:t>  </a:t>
            </a:r>
          </a:p>
        </p:txBody>
      </p:sp>
      <p:sp>
        <p:nvSpPr>
          <p:cNvPr id="18" name="矩形 17"/>
          <p:cNvSpPr/>
          <p:nvPr/>
        </p:nvSpPr>
        <p:spPr>
          <a:xfrm>
            <a:off x="4942506" y="4716144"/>
            <a:ext cx="4038778" cy="1661993"/>
          </a:xfrm>
          <a:prstGeom prst="rect">
            <a:avLst/>
          </a:prstGeom>
        </p:spPr>
        <p:txBody>
          <a:bodyPr wrap="square">
            <a:spAutoFit/>
          </a:bodyPr>
          <a:lstStyle/>
          <a:p>
            <a:r>
              <a:rPr lang="en-US" altLang="zh-CN" dirty="0">
                <a:latin typeface="Tahoma" panose="020B0604030504040204" pitchFamily="34" charset="0"/>
                <a:ea typeface="Tahoma" panose="020B0604030504040204" pitchFamily="34" charset="0"/>
                <a:cs typeface="Tahoma" panose="020B0604030504040204" pitchFamily="34" charset="0"/>
              </a:rPr>
              <a:t>Magnetic declination --     </a:t>
            </a:r>
          </a:p>
          <a:p>
            <a:r>
              <a:rPr lang="zh-CN" altLang="en-US" sz="2400" dirty="0"/>
              <a:t>沈括</a:t>
            </a:r>
            <a:r>
              <a:rPr lang="zh-CN" altLang="en-US" dirty="0"/>
              <a:t> </a:t>
            </a:r>
            <a:r>
              <a:rPr lang="en-US" altLang="zh-CN" dirty="0"/>
              <a:t>(</a:t>
            </a:r>
            <a:r>
              <a:rPr lang="en-US" altLang="zh-CN" dirty="0" err="1"/>
              <a:t>Shen</a:t>
            </a:r>
            <a:r>
              <a:rPr lang="en-US" altLang="zh-CN" dirty="0"/>
              <a:t> </a:t>
            </a:r>
            <a:r>
              <a:rPr lang="en-US" altLang="zh-CN" dirty="0" err="1"/>
              <a:t>Kuo</a:t>
            </a:r>
            <a:r>
              <a:rPr lang="en-US" altLang="zh-CN" dirty="0"/>
              <a:t>) 1031-1095</a:t>
            </a:r>
          </a:p>
          <a:p>
            <a:endParaRPr lang="en-US" altLang="zh-CN" dirty="0"/>
          </a:p>
          <a:p>
            <a:r>
              <a:rPr lang="zh-CN" altLang="en-US" sz="2400" dirty="0">
                <a:latin typeface="Tahoma" panose="020B0604030504040204" pitchFamily="34" charset="0"/>
                <a:cs typeface="Tahoma" panose="020B0604030504040204" pitchFamily="34" charset="0"/>
              </a:rPr>
              <a:t>常微偏东</a:t>
            </a:r>
            <a:r>
              <a:rPr lang="en-US" altLang="zh-CN" sz="2400" dirty="0">
                <a:latin typeface="Tahoma" panose="020B0604030504040204" pitchFamily="34" charset="0"/>
                <a:ea typeface="Tahoma" panose="020B0604030504040204" pitchFamily="34" charset="0"/>
                <a:cs typeface="Tahoma" panose="020B0604030504040204" pitchFamily="34" charset="0"/>
              </a:rPr>
              <a:t>, </a:t>
            </a:r>
            <a:r>
              <a:rPr lang="zh-CN" altLang="en-US" sz="2400" dirty="0">
                <a:latin typeface="Tahoma" panose="020B0604030504040204" pitchFamily="34" charset="0"/>
                <a:cs typeface="Tahoma" panose="020B0604030504040204" pitchFamily="34" charset="0"/>
              </a:rPr>
              <a:t>不全南也</a:t>
            </a:r>
            <a:endParaRPr lang="en-US" altLang="zh-CN" sz="2400" dirty="0">
              <a:latin typeface="Tahoma" panose="020B0604030504040204" pitchFamily="34" charset="0"/>
              <a:cs typeface="Tahoma" panose="020B0604030504040204" pitchFamily="34" charset="0"/>
            </a:endParaRPr>
          </a:p>
          <a:p>
            <a:r>
              <a:rPr lang="en-US" altLang="zh-CN" dirty="0">
                <a:latin typeface="Tahoma" panose="020B0604030504040204" pitchFamily="34" charset="0"/>
                <a:ea typeface="Tahoma" panose="020B0604030504040204" pitchFamily="34" charset="0"/>
                <a:cs typeface="Tahoma" panose="020B0604030504040204" pitchFamily="34" charset="0"/>
              </a:rPr>
              <a:t>“Slightly eastward, not directly south”</a:t>
            </a:r>
          </a:p>
        </p:txBody>
      </p:sp>
      <p:grpSp>
        <p:nvGrpSpPr>
          <p:cNvPr id="14" name="组合 13"/>
          <p:cNvGrpSpPr/>
          <p:nvPr/>
        </p:nvGrpSpPr>
        <p:grpSpPr>
          <a:xfrm>
            <a:off x="439676" y="2677675"/>
            <a:ext cx="4679403" cy="2256394"/>
            <a:chOff x="439676" y="2677675"/>
            <a:chExt cx="4679403" cy="2256394"/>
          </a:xfrm>
        </p:grpSpPr>
        <p:sp>
          <p:nvSpPr>
            <p:cNvPr id="15" name="Rectangle 7"/>
            <p:cNvSpPr>
              <a:spLocks noChangeArrowheads="1"/>
            </p:cNvSpPr>
            <p:nvPr/>
          </p:nvSpPr>
          <p:spPr bwMode="auto">
            <a:xfrm>
              <a:off x="1573966" y="3531768"/>
              <a:ext cx="8114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2000" b="1" dirty="0"/>
                <a:t>heart</a:t>
              </a:r>
            </a:p>
          </p:txBody>
        </p:sp>
        <p:sp>
          <p:nvSpPr>
            <p:cNvPr id="19" name="矩形 18"/>
            <p:cNvSpPr/>
            <p:nvPr/>
          </p:nvSpPr>
          <p:spPr>
            <a:xfrm>
              <a:off x="439676" y="2761541"/>
              <a:ext cx="697627" cy="707886"/>
            </a:xfrm>
            <a:prstGeom prst="rect">
              <a:avLst/>
            </a:prstGeom>
          </p:spPr>
          <p:txBody>
            <a:bodyPr wrap="none">
              <a:spAutoFit/>
            </a:bodyPr>
            <a:lstStyle/>
            <a:p>
              <a:r>
                <a:rPr lang="zh-CN" altLang="en-US" sz="4000" dirty="0"/>
                <a:t>慈</a:t>
              </a:r>
            </a:p>
          </p:txBody>
        </p:sp>
        <p:cxnSp>
          <p:nvCxnSpPr>
            <p:cNvPr id="20" name="直接箭头连接符 19"/>
            <p:cNvCxnSpPr>
              <a:stCxn id="15" idx="1"/>
            </p:cNvCxnSpPr>
            <p:nvPr/>
          </p:nvCxnSpPr>
          <p:spPr>
            <a:xfrm flipH="1" flipV="1">
              <a:off x="929392" y="3528987"/>
              <a:ext cx="644574" cy="2028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538688" y="4034569"/>
              <a:ext cx="697627" cy="707886"/>
            </a:xfrm>
            <a:prstGeom prst="rect">
              <a:avLst/>
            </a:prstGeom>
          </p:spPr>
          <p:txBody>
            <a:bodyPr wrap="none">
              <a:spAutoFit/>
            </a:bodyPr>
            <a:lstStyle/>
            <a:p>
              <a:r>
                <a:rPr lang="zh-CN" altLang="en-US" sz="4000" dirty="0"/>
                <a:t>磁</a:t>
              </a:r>
            </a:p>
          </p:txBody>
        </p:sp>
        <p:sp>
          <p:nvSpPr>
            <p:cNvPr id="22" name="椭圆 21"/>
            <p:cNvSpPr/>
            <p:nvPr/>
          </p:nvSpPr>
          <p:spPr>
            <a:xfrm>
              <a:off x="443817" y="3169106"/>
              <a:ext cx="689548" cy="3003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rot="16200000">
              <a:off x="331661" y="4255637"/>
              <a:ext cx="689548" cy="3654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Rectangle 7"/>
            <p:cNvSpPr>
              <a:spLocks noChangeArrowheads="1"/>
            </p:cNvSpPr>
            <p:nvPr/>
          </p:nvSpPr>
          <p:spPr bwMode="auto">
            <a:xfrm>
              <a:off x="1476627" y="4533959"/>
              <a:ext cx="8691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2000" b="1" dirty="0"/>
                <a:t>stone</a:t>
              </a:r>
            </a:p>
          </p:txBody>
        </p:sp>
        <p:sp>
          <p:nvSpPr>
            <p:cNvPr id="25" name="Rectangle 17"/>
            <p:cNvSpPr>
              <a:spLocks noChangeArrowheads="1"/>
            </p:cNvSpPr>
            <p:nvPr/>
          </p:nvSpPr>
          <p:spPr bwMode="auto">
            <a:xfrm>
              <a:off x="1479731" y="2677675"/>
              <a:ext cx="363934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1800" dirty="0"/>
                <a:t>(loving, kind, merciful, gentle): the original Chinese character for magnetism </a:t>
              </a:r>
            </a:p>
          </p:txBody>
        </p:sp>
        <p:sp>
          <p:nvSpPr>
            <p:cNvPr id="26" name="Rectangle 21"/>
            <p:cNvSpPr>
              <a:spLocks noChangeArrowheads="1"/>
            </p:cNvSpPr>
            <p:nvPr/>
          </p:nvSpPr>
          <p:spPr bwMode="auto">
            <a:xfrm>
              <a:off x="1428580" y="4049243"/>
              <a:ext cx="2441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1800" dirty="0"/>
                <a:t> magnetism, magnetic</a:t>
              </a:r>
            </a:p>
          </p:txBody>
        </p:sp>
        <p:cxnSp>
          <p:nvCxnSpPr>
            <p:cNvPr id="27" name="直接箭头连接符 26"/>
            <p:cNvCxnSpPr/>
            <p:nvPr/>
          </p:nvCxnSpPr>
          <p:spPr>
            <a:xfrm flipH="1" flipV="1">
              <a:off x="874141" y="4738157"/>
              <a:ext cx="617476" cy="1084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7023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灯片编号占位符 5"/>
          <p:cNvSpPr>
            <a:spLocks noGrp="1"/>
          </p:cNvSpPr>
          <p:nvPr>
            <p:ph type="sldNum" sz="quarter" idx="12"/>
          </p:nvPr>
        </p:nvSpPr>
        <p:spPr/>
        <p:txBody>
          <a:bodyPr/>
          <a:lstStyle/>
          <a:p>
            <a:fld id="{2D53F788-EA52-498F-BFE4-60202E7BE22D}" type="slidenum">
              <a:rPr lang="en-US" altLang="zh-CN">
                <a:solidFill>
                  <a:srgbClr val="000000"/>
                </a:solidFill>
              </a:rPr>
              <a:pPr/>
              <a:t>40</a:t>
            </a:fld>
            <a:endParaRPr lang="en-US" altLang="zh-CN">
              <a:solidFill>
                <a:srgbClr val="000000"/>
              </a:solidFill>
            </a:endParaRPr>
          </a:p>
        </p:txBody>
      </p:sp>
      <p:sp>
        <p:nvSpPr>
          <p:cNvPr id="1374218" name="AutoShape 10"/>
          <p:cNvSpPr>
            <a:spLocks noChangeArrowheads="1"/>
          </p:cNvSpPr>
          <p:nvPr/>
        </p:nvSpPr>
        <p:spPr bwMode="auto">
          <a:xfrm>
            <a:off x="863600" y="2636838"/>
            <a:ext cx="7559675" cy="936625"/>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74210" name="Rectangle 2"/>
          <p:cNvSpPr>
            <a:spLocks noGrp="1" noChangeArrowheads="1"/>
          </p:cNvSpPr>
          <p:nvPr>
            <p:ph type="title"/>
          </p:nvPr>
        </p:nvSpPr>
        <p:spPr>
          <a:xfrm>
            <a:off x="838200" y="533400"/>
            <a:ext cx="7543800" cy="457200"/>
          </a:xfrm>
          <a:ln/>
          <a:extLst>
            <a:ext uri="{91240B29-F687-4F45-9708-019B960494DF}">
              <a14:hiddenLine xmlns:a14="http://schemas.microsoft.com/office/drawing/2010/main" w="9525">
                <a:solidFill>
                  <a:srgbClr val="0000CC"/>
                </a:solidFill>
                <a:miter lim="800000"/>
                <a:headEnd/>
                <a:tailEnd/>
              </a14:hiddenLine>
            </a:ext>
          </a:extLst>
        </p:spPr>
        <p:txBody>
          <a:bodyPr/>
          <a:lstStyle/>
          <a:p>
            <a:r>
              <a:rPr lang="en-US" altLang="zh-CN" sz="2800" u="sng">
                <a:solidFill>
                  <a:schemeClr val="tx1"/>
                </a:solidFill>
                <a:ea typeface="宋体" panose="02010600030101010101" pitchFamily="2" charset="-122"/>
              </a:rPr>
              <a:t>Detection (II): neutron scattering and transport </a:t>
            </a:r>
          </a:p>
        </p:txBody>
      </p:sp>
      <p:sp>
        <p:nvSpPr>
          <p:cNvPr id="1374212" name="Text Box 4"/>
          <p:cNvSpPr txBox="1">
            <a:spLocks noChangeArrowheads="1"/>
          </p:cNvSpPr>
          <p:nvPr/>
        </p:nvSpPr>
        <p:spPr bwMode="auto">
          <a:xfrm>
            <a:off x="719138" y="1125538"/>
            <a:ext cx="72739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Tx/>
              <a:buChar char="•"/>
            </a:pPr>
            <a:r>
              <a:rPr lang="en-US" altLang="zh-CN" sz="2200">
                <a:solidFill>
                  <a:srgbClr val="0000CC"/>
                </a:solidFill>
                <a:latin typeface="Tahoma" panose="020B0604030504040204" pitchFamily="34" charset="0"/>
              </a:rPr>
              <a:t> Elastic neutron scattering: no Bragg peaks;        Inelastic neutron scattering: resonance peaks below T</a:t>
            </a:r>
            <a:r>
              <a:rPr lang="en-US" altLang="zh-CN" sz="2200" baseline="-25000">
                <a:solidFill>
                  <a:srgbClr val="0000CC"/>
                </a:solidFill>
                <a:latin typeface="Tahoma" panose="020B0604030504040204" pitchFamily="34" charset="0"/>
              </a:rPr>
              <a:t>c</a:t>
            </a:r>
            <a:r>
              <a:rPr lang="en-US" altLang="zh-CN" sz="2200">
                <a:solidFill>
                  <a:srgbClr val="0000CC"/>
                </a:solidFill>
                <a:latin typeface="Tahoma" panose="020B0604030504040204" pitchFamily="34" charset="0"/>
              </a:rPr>
              <a:t>.</a:t>
            </a:r>
          </a:p>
        </p:txBody>
      </p:sp>
      <p:sp>
        <p:nvSpPr>
          <p:cNvPr id="1374214" name="Text Box 6"/>
          <p:cNvSpPr txBox="1">
            <a:spLocks noChangeArrowheads="1"/>
          </p:cNvSpPr>
          <p:nvPr/>
        </p:nvSpPr>
        <p:spPr bwMode="auto">
          <a:xfrm>
            <a:off x="719138" y="1989138"/>
            <a:ext cx="3810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Tx/>
              <a:buChar char="•"/>
            </a:pPr>
            <a:r>
              <a:rPr lang="en-US" altLang="zh-CN" sz="2200">
                <a:solidFill>
                  <a:srgbClr val="0000CC"/>
                </a:solidFill>
                <a:latin typeface="Tahoma" panose="020B0604030504040204" pitchFamily="34" charset="0"/>
              </a:rPr>
              <a:t> Transport properties.</a:t>
            </a:r>
            <a:endParaRPr lang="en-US" altLang="zh-CN" sz="2200" baseline="-25000">
              <a:solidFill>
                <a:srgbClr val="0000CC"/>
              </a:solidFill>
              <a:latin typeface="Tahoma" panose="020B0604030504040204" pitchFamily="34" charset="0"/>
            </a:endParaRPr>
          </a:p>
        </p:txBody>
      </p:sp>
      <p:sp>
        <p:nvSpPr>
          <p:cNvPr id="1374215" name="Text Box 7"/>
          <p:cNvSpPr txBox="1">
            <a:spLocks noChangeArrowheads="1"/>
          </p:cNvSpPr>
          <p:nvPr/>
        </p:nvSpPr>
        <p:spPr bwMode="auto">
          <a:xfrm>
            <a:off x="1008063" y="2744788"/>
            <a:ext cx="74533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ltLang="zh-CN" sz="2000">
                <a:solidFill>
                  <a:srgbClr val="000000"/>
                </a:solidFill>
                <a:latin typeface="Symbol" panose="05050102010706020507" pitchFamily="18" charset="2"/>
              </a:rPr>
              <a:t>b</a:t>
            </a:r>
            <a:r>
              <a:rPr lang="en-US" altLang="zh-CN" sz="2000">
                <a:solidFill>
                  <a:srgbClr val="000000"/>
                </a:solidFill>
                <a:latin typeface="Tahoma" panose="020B0604030504040204" pitchFamily="34" charset="0"/>
              </a:rPr>
              <a:t>-phases: Temperate dependent beat pattern in the Shubnikov - de Hass magneto-oscillations of </a:t>
            </a:r>
            <a:r>
              <a:rPr lang="en-US" altLang="zh-CN" sz="2000">
                <a:solidFill>
                  <a:srgbClr val="000000"/>
                </a:solidFill>
                <a:latin typeface="Symbol" panose="05050102010706020507" pitchFamily="18" charset="2"/>
              </a:rPr>
              <a:t>r</a:t>
            </a:r>
            <a:r>
              <a:rPr lang="en-US" altLang="zh-CN" sz="2000">
                <a:solidFill>
                  <a:srgbClr val="000000"/>
                </a:solidFill>
                <a:latin typeface="Tahoma" panose="020B0604030504040204" pitchFamily="34" charset="0"/>
              </a:rPr>
              <a:t>(B).</a:t>
            </a:r>
          </a:p>
        </p:txBody>
      </p:sp>
      <p:grpSp>
        <p:nvGrpSpPr>
          <p:cNvPr id="1374225" name="Group 17"/>
          <p:cNvGrpSpPr>
            <a:grpSpLocks/>
          </p:cNvGrpSpPr>
          <p:nvPr/>
        </p:nvGrpSpPr>
        <p:grpSpPr bwMode="auto">
          <a:xfrm>
            <a:off x="971550" y="3933825"/>
            <a:ext cx="4716463" cy="2663825"/>
            <a:chOff x="907" y="2500"/>
            <a:chExt cx="3719" cy="1820"/>
          </a:xfrm>
        </p:grpSpPr>
        <p:grpSp>
          <p:nvGrpSpPr>
            <p:cNvPr id="1374222" name="Group 14"/>
            <p:cNvGrpSpPr>
              <a:grpSpLocks/>
            </p:cNvGrpSpPr>
            <p:nvPr/>
          </p:nvGrpSpPr>
          <p:grpSpPr bwMode="auto">
            <a:xfrm>
              <a:off x="907" y="2500"/>
              <a:ext cx="3674" cy="1610"/>
              <a:chOff x="884" y="2500"/>
              <a:chExt cx="3697" cy="1610"/>
            </a:xfrm>
          </p:grpSpPr>
          <p:pic>
            <p:nvPicPr>
              <p:cNvPr id="13742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 y="2500"/>
                <a:ext cx="3357" cy="1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421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 y="2686"/>
                <a:ext cx="227" cy="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4219" name="Rectangle 11"/>
              <p:cNvSpPr>
                <a:spLocks noChangeArrowheads="1"/>
              </p:cNvSpPr>
              <p:nvPr/>
            </p:nvSpPr>
            <p:spPr bwMode="auto">
              <a:xfrm>
                <a:off x="3560" y="2659"/>
                <a:ext cx="840"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74221" name="Rectangle 13"/>
              <p:cNvSpPr>
                <a:spLocks noChangeArrowheads="1"/>
              </p:cNvSpPr>
              <p:nvPr/>
            </p:nvSpPr>
            <p:spPr bwMode="auto">
              <a:xfrm>
                <a:off x="3538" y="2636"/>
                <a:ext cx="816" cy="340"/>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pSp>
        <p:pic>
          <p:nvPicPr>
            <p:cNvPr id="1374224"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2" y="4000"/>
              <a:ext cx="3084"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74226" name="Text Box 18"/>
          <p:cNvSpPr txBox="1">
            <a:spLocks noChangeArrowheads="1"/>
          </p:cNvSpPr>
          <p:nvPr/>
        </p:nvSpPr>
        <p:spPr bwMode="auto">
          <a:xfrm>
            <a:off x="6048375" y="4652963"/>
            <a:ext cx="24828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600">
                <a:solidFill>
                  <a:srgbClr val="000000"/>
                </a:solidFill>
                <a:latin typeface="Tahoma" panose="020B0604030504040204" pitchFamily="34" charset="0"/>
              </a:rPr>
              <a:t>N. S. Averkiev et al., Solid State Comm. 133, 543 (2004). </a:t>
            </a:r>
          </a:p>
        </p:txBody>
      </p:sp>
    </p:spTree>
    <p:extLst>
      <p:ext uri="{BB962C8B-B14F-4D97-AF65-F5344CB8AC3E}">
        <p14:creationId xmlns:p14="http://schemas.microsoft.com/office/powerpoint/2010/main" val="107471052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795" name="AutoShape 3"/>
          <p:cNvSpPr>
            <a:spLocks noChangeArrowheads="1"/>
          </p:cNvSpPr>
          <p:nvPr/>
        </p:nvSpPr>
        <p:spPr bwMode="auto">
          <a:xfrm>
            <a:off x="5580427" y="2412577"/>
            <a:ext cx="1384580" cy="1003731"/>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13796" name="Rectangle 4"/>
          <p:cNvSpPr>
            <a:spLocks noGrp="1" noChangeArrowheads="1"/>
          </p:cNvSpPr>
          <p:nvPr>
            <p:ph type="title"/>
          </p:nvPr>
        </p:nvSpPr>
        <p:spPr>
          <a:xfrm>
            <a:off x="838200" y="450850"/>
            <a:ext cx="7543800" cy="457200"/>
          </a:xfrm>
          <a:ln/>
          <a:extLst>
            <a:ext uri="{91240B29-F687-4F45-9708-019B960494DF}">
              <a14:hiddenLine xmlns:a14="http://schemas.microsoft.com/office/drawing/2010/main" w="9525">
                <a:solidFill>
                  <a:srgbClr val="0000CC"/>
                </a:solidFill>
                <a:miter lim="800000"/>
                <a:headEnd/>
                <a:tailEnd/>
              </a14:hiddenLine>
            </a:ext>
          </a:extLst>
        </p:spPr>
        <p:txBody>
          <a:bodyPr/>
          <a:lstStyle/>
          <a:p>
            <a:r>
              <a:rPr lang="en-US" altLang="zh-CN" sz="2800" u="sng" dirty="0">
                <a:solidFill>
                  <a:schemeClr val="tx1"/>
                </a:solidFill>
                <a:ea typeface="宋体" panose="02010600030101010101" pitchFamily="2" charset="-122"/>
              </a:rPr>
              <a:t>Detection (III): transport properties</a:t>
            </a:r>
          </a:p>
        </p:txBody>
      </p:sp>
      <p:grpSp>
        <p:nvGrpSpPr>
          <p:cNvPr id="1313830" name="Group 38"/>
          <p:cNvGrpSpPr>
            <a:grpSpLocks/>
          </p:cNvGrpSpPr>
          <p:nvPr/>
        </p:nvGrpSpPr>
        <p:grpSpPr bwMode="auto">
          <a:xfrm>
            <a:off x="821143" y="2258364"/>
            <a:ext cx="2990850" cy="1649415"/>
            <a:chOff x="528" y="2321"/>
            <a:chExt cx="1884" cy="1039"/>
          </a:xfrm>
        </p:grpSpPr>
        <p:grpSp>
          <p:nvGrpSpPr>
            <p:cNvPr id="1313831" name="Group 39"/>
            <p:cNvGrpSpPr>
              <a:grpSpLocks/>
            </p:cNvGrpSpPr>
            <p:nvPr/>
          </p:nvGrpSpPr>
          <p:grpSpPr bwMode="auto">
            <a:xfrm>
              <a:off x="528" y="2352"/>
              <a:ext cx="1056" cy="1008"/>
              <a:chOff x="432" y="2160"/>
              <a:chExt cx="1488" cy="1365"/>
            </a:xfrm>
          </p:grpSpPr>
          <p:sp>
            <p:nvSpPr>
              <p:cNvPr id="1313832" name="Oval 40"/>
              <p:cNvSpPr>
                <a:spLocks noChangeArrowheads="1"/>
              </p:cNvSpPr>
              <p:nvPr/>
            </p:nvSpPr>
            <p:spPr bwMode="auto">
              <a:xfrm>
                <a:off x="432" y="2491"/>
                <a:ext cx="1488" cy="786"/>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0000CC"/>
                  </a:solidFill>
                  <a:latin typeface="Arial" panose="020B0604020202020204" pitchFamily="34" charset="0"/>
                </a:endParaRPr>
              </a:p>
            </p:txBody>
          </p:sp>
          <p:sp>
            <p:nvSpPr>
              <p:cNvPr id="1313833" name="Oval 41"/>
              <p:cNvSpPr>
                <a:spLocks noChangeArrowheads="1"/>
              </p:cNvSpPr>
              <p:nvPr/>
            </p:nvSpPr>
            <p:spPr bwMode="auto">
              <a:xfrm rot="-5400000">
                <a:off x="493" y="2415"/>
                <a:ext cx="1365" cy="856"/>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zh-CN" altLang="en-US">
                  <a:solidFill>
                    <a:srgbClr val="0000CC"/>
                  </a:solidFill>
                  <a:latin typeface="Arial" panose="020B0604020202020204" pitchFamily="34" charset="0"/>
                </a:endParaRPr>
              </a:p>
            </p:txBody>
          </p:sp>
          <p:sp>
            <p:nvSpPr>
              <p:cNvPr id="1313834" name="Line 42"/>
              <p:cNvSpPr>
                <a:spLocks noChangeShapeType="1"/>
              </p:cNvSpPr>
              <p:nvPr/>
            </p:nvSpPr>
            <p:spPr bwMode="auto">
              <a:xfrm rot="-5400000">
                <a:off x="544" y="2869"/>
                <a:ext cx="225"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13835" name="Line 43"/>
              <p:cNvSpPr>
                <a:spLocks noChangeShapeType="1"/>
              </p:cNvSpPr>
              <p:nvPr/>
            </p:nvSpPr>
            <p:spPr bwMode="auto">
              <a:xfrm rot="5400000" flipV="1">
                <a:off x="1040" y="2356"/>
                <a:ext cx="226"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sp>
          <p:nvSpPr>
            <p:cNvPr id="1313836" name="Line 44"/>
            <p:cNvSpPr>
              <a:spLocks noChangeShapeType="1"/>
            </p:cNvSpPr>
            <p:nvPr/>
          </p:nvSpPr>
          <p:spPr bwMode="auto">
            <a:xfrm>
              <a:off x="1566" y="2880"/>
              <a:ext cx="271"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1313837" name="Object 45"/>
            <p:cNvGraphicFramePr>
              <a:graphicFrameLocks noChangeAspect="1"/>
            </p:cNvGraphicFramePr>
            <p:nvPr/>
          </p:nvGraphicFramePr>
          <p:xfrm>
            <a:off x="2051" y="2321"/>
            <a:ext cx="325" cy="330"/>
          </p:xfrm>
          <a:graphic>
            <a:graphicData uri="http://schemas.openxmlformats.org/presentationml/2006/ole">
              <mc:AlternateContent xmlns:mc="http://schemas.openxmlformats.org/markup-compatibility/2006">
                <mc:Choice xmlns:v="urn:schemas-microsoft-com:vml" Requires="v">
                  <p:oleObj name="Equation" r:id="rId3" imgW="253800" imgH="253800" progId="Equation.3">
                    <p:embed/>
                  </p:oleObj>
                </mc:Choice>
                <mc:Fallback>
                  <p:oleObj name="Equation" r:id="rId3" imgW="25380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 y="2321"/>
                          <a:ext cx="325" cy="33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1313838" name="Object 46"/>
            <p:cNvGraphicFramePr>
              <a:graphicFrameLocks noChangeAspect="1"/>
            </p:cNvGraphicFramePr>
            <p:nvPr/>
          </p:nvGraphicFramePr>
          <p:xfrm>
            <a:off x="2087" y="2720"/>
            <a:ext cx="325" cy="330"/>
          </p:xfrm>
          <a:graphic>
            <a:graphicData uri="http://schemas.openxmlformats.org/presentationml/2006/ole">
              <mc:AlternateContent xmlns:mc="http://schemas.openxmlformats.org/markup-compatibility/2006">
                <mc:Choice xmlns:v="urn:schemas-microsoft-com:vml" Requires="v">
                  <p:oleObj name="Equation" r:id="rId5" imgW="253800" imgH="253800" progId="Equation.3">
                    <p:embed/>
                  </p:oleObj>
                </mc:Choice>
                <mc:Fallback>
                  <p:oleObj name="Equation" r:id="rId5" imgW="25380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7" y="2720"/>
                          <a:ext cx="325" cy="33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313839" name="Line 47"/>
            <p:cNvSpPr>
              <a:spLocks noChangeShapeType="1"/>
            </p:cNvSpPr>
            <p:nvPr/>
          </p:nvSpPr>
          <p:spPr bwMode="auto">
            <a:xfrm>
              <a:off x="1284" y="2496"/>
              <a:ext cx="60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grpSp>
        <p:nvGrpSpPr>
          <p:cNvPr id="1313884" name="Group 92"/>
          <p:cNvGrpSpPr>
            <a:grpSpLocks/>
          </p:cNvGrpSpPr>
          <p:nvPr/>
        </p:nvGrpSpPr>
        <p:grpSpPr bwMode="auto">
          <a:xfrm>
            <a:off x="3058306" y="4539839"/>
            <a:ext cx="2987675" cy="1681163"/>
            <a:chOff x="2676" y="2636"/>
            <a:chExt cx="1882" cy="1059"/>
          </a:xfrm>
        </p:grpSpPr>
        <p:graphicFrame>
          <p:nvGraphicFramePr>
            <p:cNvPr id="1313847" name="Object 55"/>
            <p:cNvGraphicFramePr>
              <a:graphicFrameLocks noChangeAspect="1"/>
            </p:cNvGraphicFramePr>
            <p:nvPr/>
          </p:nvGraphicFramePr>
          <p:xfrm>
            <a:off x="3243" y="2636"/>
            <a:ext cx="491" cy="352"/>
          </p:xfrm>
          <a:graphic>
            <a:graphicData uri="http://schemas.openxmlformats.org/presentationml/2006/ole">
              <mc:AlternateContent xmlns:mc="http://schemas.openxmlformats.org/markup-compatibility/2006">
                <mc:Choice xmlns:v="urn:schemas-microsoft-com:vml" Requires="v">
                  <p:oleObj name="Equation" r:id="rId7" imgW="380880" imgH="253800" progId="Equation.3">
                    <p:embed/>
                  </p:oleObj>
                </mc:Choice>
                <mc:Fallback>
                  <p:oleObj name="Equation" r:id="rId7" imgW="38088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3" y="2636"/>
                          <a:ext cx="491" cy="35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313856" name="Line 64"/>
            <p:cNvSpPr>
              <a:spLocks noChangeShapeType="1"/>
            </p:cNvSpPr>
            <p:nvPr/>
          </p:nvSpPr>
          <p:spPr bwMode="auto">
            <a:xfrm flipH="1">
              <a:off x="3550" y="3255"/>
              <a:ext cx="336"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nvGrpSpPr>
            <p:cNvPr id="1313857" name="Group 65"/>
            <p:cNvGrpSpPr>
              <a:grpSpLocks/>
            </p:cNvGrpSpPr>
            <p:nvPr/>
          </p:nvGrpSpPr>
          <p:grpSpPr bwMode="auto">
            <a:xfrm>
              <a:off x="2676" y="3015"/>
              <a:ext cx="1882" cy="680"/>
              <a:chOff x="518" y="2121"/>
              <a:chExt cx="2410" cy="719"/>
            </a:xfrm>
          </p:grpSpPr>
          <p:sp>
            <p:nvSpPr>
              <p:cNvPr id="1313858" name="Freeform 66"/>
              <p:cNvSpPr>
                <a:spLocks/>
              </p:cNvSpPr>
              <p:nvPr/>
            </p:nvSpPr>
            <p:spPr bwMode="auto">
              <a:xfrm>
                <a:off x="528" y="2121"/>
                <a:ext cx="2400" cy="553"/>
              </a:xfrm>
              <a:custGeom>
                <a:avLst/>
                <a:gdLst>
                  <a:gd name="T0" fmla="*/ 480 w 1776"/>
                  <a:gd name="T1" fmla="*/ 0 h 480"/>
                  <a:gd name="T2" fmla="*/ 1776 w 1776"/>
                  <a:gd name="T3" fmla="*/ 0 h 480"/>
                  <a:gd name="T4" fmla="*/ 1296 w 1776"/>
                  <a:gd name="T5" fmla="*/ 480 h 480"/>
                  <a:gd name="T6" fmla="*/ 0 w 1776"/>
                  <a:gd name="T7" fmla="*/ 480 h 480"/>
                </a:gdLst>
                <a:ahLst/>
                <a:cxnLst>
                  <a:cxn ang="0">
                    <a:pos x="T0" y="T1"/>
                  </a:cxn>
                  <a:cxn ang="0">
                    <a:pos x="T2" y="T3"/>
                  </a:cxn>
                  <a:cxn ang="0">
                    <a:pos x="T4" y="T5"/>
                  </a:cxn>
                  <a:cxn ang="0">
                    <a:pos x="T6" y="T7"/>
                  </a:cxn>
                </a:cxnLst>
                <a:rect l="0" t="0" r="r" b="b"/>
                <a:pathLst>
                  <a:path w="1776" h="480">
                    <a:moveTo>
                      <a:pt x="480" y="0"/>
                    </a:moveTo>
                    <a:lnTo>
                      <a:pt x="1776" y="0"/>
                    </a:lnTo>
                    <a:lnTo>
                      <a:pt x="1296" y="480"/>
                    </a:lnTo>
                    <a:lnTo>
                      <a:pt x="0" y="480"/>
                    </a:lnTo>
                  </a:path>
                </a:pathLst>
              </a:custGeom>
              <a:noFill/>
              <a:ln w="31750">
                <a:solidFill>
                  <a:schemeClr val="tx1"/>
                </a:solidFill>
                <a:round/>
                <a:headEnd/>
                <a:tailEnd/>
              </a:ln>
              <a:effectLst/>
              <a:extLst>
                <a:ext uri="{909E8E84-426E-40DD-AFC4-6F175D3DCCD1}">
                  <a14:hiddenFill xmlns:a14="http://schemas.microsoft.com/office/drawing/2010/main">
                    <a:solidFill>
                      <a:srgbClr val="FF8D0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cxnSp>
            <p:nvCxnSpPr>
              <p:cNvPr id="1313859" name="AutoShape 67"/>
              <p:cNvCxnSpPr>
                <a:cxnSpLocks noChangeShapeType="1"/>
                <a:stCxn id="1313858" idx="0"/>
                <a:endCxn id="1313858" idx="3"/>
              </p:cNvCxnSpPr>
              <p:nvPr/>
            </p:nvCxnSpPr>
            <p:spPr bwMode="auto">
              <a:xfrm flipH="1">
                <a:off x="528" y="2121"/>
                <a:ext cx="649" cy="553"/>
              </a:xfrm>
              <a:prstGeom prst="straightConnector1">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3860" name="AutoShape 68"/>
              <p:cNvCxnSpPr>
                <a:cxnSpLocks noChangeShapeType="1"/>
                <a:stCxn id="1313858" idx="3"/>
              </p:cNvCxnSpPr>
              <p:nvPr/>
            </p:nvCxnSpPr>
            <p:spPr bwMode="auto">
              <a:xfrm>
                <a:off x="518" y="2674"/>
                <a:ext cx="0" cy="166"/>
              </a:xfrm>
              <a:prstGeom prst="straightConnector1">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3861" name="AutoShape 69"/>
              <p:cNvCxnSpPr>
                <a:cxnSpLocks noChangeShapeType="1"/>
              </p:cNvCxnSpPr>
              <p:nvPr/>
            </p:nvCxnSpPr>
            <p:spPr bwMode="auto">
              <a:xfrm>
                <a:off x="2279" y="2674"/>
                <a:ext cx="0" cy="166"/>
              </a:xfrm>
              <a:prstGeom prst="straightConnector1">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3862" name="AutoShape 70"/>
              <p:cNvCxnSpPr>
                <a:cxnSpLocks noChangeShapeType="1"/>
              </p:cNvCxnSpPr>
              <p:nvPr/>
            </p:nvCxnSpPr>
            <p:spPr bwMode="auto">
              <a:xfrm>
                <a:off x="528" y="2832"/>
                <a:ext cx="1751" cy="0"/>
              </a:xfrm>
              <a:prstGeom prst="straightConnector1">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3863" name="AutoShape 71"/>
              <p:cNvCxnSpPr>
                <a:cxnSpLocks noChangeShapeType="1"/>
              </p:cNvCxnSpPr>
              <p:nvPr/>
            </p:nvCxnSpPr>
            <p:spPr bwMode="auto">
              <a:xfrm>
                <a:off x="2928" y="2121"/>
                <a:ext cx="0" cy="166"/>
              </a:xfrm>
              <a:prstGeom prst="straightConnector1">
                <a:avLst/>
              </a:prstGeom>
              <a:noFill/>
              <a:ln w="31750">
                <a:solidFill>
                  <a:srgbClr val="0F0F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3864" name="AutoShape 72"/>
              <p:cNvCxnSpPr>
                <a:cxnSpLocks noChangeShapeType="1"/>
              </p:cNvCxnSpPr>
              <p:nvPr/>
            </p:nvCxnSpPr>
            <p:spPr bwMode="auto">
              <a:xfrm flipV="1">
                <a:off x="2279" y="2287"/>
                <a:ext cx="649" cy="553"/>
              </a:xfrm>
              <a:prstGeom prst="straightConnector1">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13865" name="Line 73"/>
            <p:cNvSpPr>
              <a:spLocks noChangeShapeType="1"/>
            </p:cNvSpPr>
            <p:nvPr/>
          </p:nvSpPr>
          <p:spPr bwMode="auto">
            <a:xfrm flipH="1" flipV="1">
              <a:off x="3334" y="3090"/>
              <a:ext cx="318" cy="1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13867" name="Line 75"/>
            <p:cNvSpPr>
              <a:spLocks noChangeShapeType="1"/>
            </p:cNvSpPr>
            <p:nvPr/>
          </p:nvSpPr>
          <p:spPr bwMode="auto">
            <a:xfrm flipH="1" flipV="1">
              <a:off x="3790" y="3063"/>
              <a:ext cx="0" cy="24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13868" name="Oval 76"/>
            <p:cNvSpPr>
              <a:spLocks noChangeArrowheads="1"/>
            </p:cNvSpPr>
            <p:nvPr/>
          </p:nvSpPr>
          <p:spPr bwMode="auto">
            <a:xfrm>
              <a:off x="3706" y="3207"/>
              <a:ext cx="150" cy="16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graphicFrame>
          <p:nvGraphicFramePr>
            <p:cNvPr id="1313869" name="Object 77"/>
            <p:cNvGraphicFramePr>
              <a:graphicFrameLocks noChangeAspect="1"/>
            </p:cNvGraphicFramePr>
            <p:nvPr>
              <p:extLst>
                <p:ext uri="{D42A27DB-BD31-4B8C-83A1-F6EECF244321}">
                  <p14:modId xmlns:p14="http://schemas.microsoft.com/office/powerpoint/2010/main" val="2966643226"/>
                </p:ext>
              </p:extLst>
            </p:nvPr>
          </p:nvGraphicFramePr>
          <p:xfrm>
            <a:off x="3976" y="3055"/>
            <a:ext cx="305" cy="177"/>
          </p:xfrm>
          <a:graphic>
            <a:graphicData uri="http://schemas.openxmlformats.org/presentationml/2006/ole">
              <mc:AlternateContent xmlns:mc="http://schemas.openxmlformats.org/markup-compatibility/2006">
                <mc:Choice xmlns:v="urn:schemas-microsoft-com:vml" Requires="v">
                  <p:oleObj name="Equation" r:id="rId9" imgW="317160" imgH="177480" progId="Equation.3">
                    <p:embed/>
                  </p:oleObj>
                </mc:Choice>
                <mc:Fallback>
                  <p:oleObj name="Equation" r:id="rId9" imgW="31716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76" y="3055"/>
                          <a:ext cx="305" cy="1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1313881" name="Object 89"/>
            <p:cNvGraphicFramePr>
              <a:graphicFrameLocks noChangeAspect="1"/>
            </p:cNvGraphicFramePr>
            <p:nvPr/>
          </p:nvGraphicFramePr>
          <p:xfrm>
            <a:off x="3084" y="3226"/>
            <a:ext cx="361" cy="352"/>
          </p:xfrm>
          <a:graphic>
            <a:graphicData uri="http://schemas.openxmlformats.org/presentationml/2006/ole">
              <mc:AlternateContent xmlns:mc="http://schemas.openxmlformats.org/markup-compatibility/2006">
                <mc:Choice xmlns:v="urn:schemas-microsoft-com:vml" Requires="v">
                  <p:oleObj name="Equation" r:id="rId11" imgW="279360" imgH="253800" progId="Equation.3">
                    <p:embed/>
                  </p:oleObj>
                </mc:Choice>
                <mc:Fallback>
                  <p:oleObj name="Equation" r:id="rId11" imgW="279360" imgH="253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84" y="3226"/>
                          <a:ext cx="361" cy="35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grpSp>
        <p:nvGrpSpPr>
          <p:cNvPr id="1313883" name="Group 91"/>
          <p:cNvGrpSpPr>
            <a:grpSpLocks/>
          </p:cNvGrpSpPr>
          <p:nvPr/>
        </p:nvGrpSpPr>
        <p:grpSpPr bwMode="auto">
          <a:xfrm>
            <a:off x="6103934" y="4384724"/>
            <a:ext cx="2760662" cy="1847850"/>
            <a:chOff x="657" y="2891"/>
            <a:chExt cx="1739" cy="1164"/>
          </a:xfrm>
        </p:grpSpPr>
        <p:grpSp>
          <p:nvGrpSpPr>
            <p:cNvPr id="1313819" name="Group 27"/>
            <p:cNvGrpSpPr>
              <a:grpSpLocks/>
            </p:cNvGrpSpPr>
            <p:nvPr/>
          </p:nvGrpSpPr>
          <p:grpSpPr bwMode="auto">
            <a:xfrm>
              <a:off x="794" y="2891"/>
              <a:ext cx="1063" cy="1075"/>
              <a:chOff x="432" y="2160"/>
              <a:chExt cx="1488" cy="1365"/>
            </a:xfrm>
          </p:grpSpPr>
          <p:sp>
            <p:nvSpPr>
              <p:cNvPr id="1313820" name="Oval 28"/>
              <p:cNvSpPr>
                <a:spLocks noChangeArrowheads="1"/>
              </p:cNvSpPr>
              <p:nvPr/>
            </p:nvSpPr>
            <p:spPr bwMode="auto">
              <a:xfrm>
                <a:off x="432" y="2491"/>
                <a:ext cx="1488" cy="786"/>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0000CC"/>
                  </a:solidFill>
                  <a:latin typeface="Arial" panose="020B0604020202020204" pitchFamily="34" charset="0"/>
                </a:endParaRPr>
              </a:p>
            </p:txBody>
          </p:sp>
          <p:sp>
            <p:nvSpPr>
              <p:cNvPr id="1313821" name="Oval 29"/>
              <p:cNvSpPr>
                <a:spLocks noChangeArrowheads="1"/>
              </p:cNvSpPr>
              <p:nvPr/>
            </p:nvSpPr>
            <p:spPr bwMode="auto">
              <a:xfrm rot="-5400000">
                <a:off x="493" y="2415"/>
                <a:ext cx="1365" cy="856"/>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zh-CN" altLang="en-US">
                  <a:solidFill>
                    <a:srgbClr val="0000CC"/>
                  </a:solidFill>
                  <a:latin typeface="Arial" panose="020B0604020202020204" pitchFamily="34" charset="0"/>
                </a:endParaRPr>
              </a:p>
            </p:txBody>
          </p:sp>
          <p:sp>
            <p:nvSpPr>
              <p:cNvPr id="1313822" name="Line 30"/>
              <p:cNvSpPr>
                <a:spLocks noChangeShapeType="1"/>
              </p:cNvSpPr>
              <p:nvPr/>
            </p:nvSpPr>
            <p:spPr bwMode="auto">
              <a:xfrm rot="-5400000">
                <a:off x="544" y="2869"/>
                <a:ext cx="225"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13823" name="Line 31"/>
              <p:cNvSpPr>
                <a:spLocks noChangeShapeType="1"/>
              </p:cNvSpPr>
              <p:nvPr/>
            </p:nvSpPr>
            <p:spPr bwMode="auto">
              <a:xfrm rot="5400000" flipV="1">
                <a:off x="1040" y="2356"/>
                <a:ext cx="226"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sp>
          <p:nvSpPr>
            <p:cNvPr id="1313845" name="Line 53"/>
            <p:cNvSpPr>
              <a:spLocks noChangeShapeType="1"/>
            </p:cNvSpPr>
            <p:nvPr/>
          </p:nvSpPr>
          <p:spPr bwMode="auto">
            <a:xfrm flipV="1">
              <a:off x="1342" y="3239"/>
              <a:ext cx="540" cy="209"/>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13846" name="Line 54"/>
            <p:cNvSpPr>
              <a:spLocks noChangeShapeType="1"/>
            </p:cNvSpPr>
            <p:nvPr/>
          </p:nvSpPr>
          <p:spPr bwMode="auto">
            <a:xfrm>
              <a:off x="1342" y="3448"/>
              <a:ext cx="245" cy="131"/>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13850" name="Line 58"/>
            <p:cNvSpPr>
              <a:spLocks noChangeShapeType="1"/>
            </p:cNvSpPr>
            <p:nvPr/>
          </p:nvSpPr>
          <p:spPr bwMode="auto">
            <a:xfrm>
              <a:off x="657" y="3461"/>
              <a:ext cx="1484" cy="0"/>
            </a:xfrm>
            <a:prstGeom prst="line">
              <a:avLst/>
            </a:prstGeom>
            <a:noFill/>
            <a:ln w="12700">
              <a:solidFill>
                <a:schemeClr val="tx1"/>
              </a:solidFill>
              <a:prstDash val="dash"/>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1313851" name="Object 59"/>
            <p:cNvGraphicFramePr>
              <a:graphicFrameLocks noChangeAspect="1"/>
            </p:cNvGraphicFramePr>
            <p:nvPr/>
          </p:nvGraphicFramePr>
          <p:xfrm>
            <a:off x="1570" y="3703"/>
            <a:ext cx="361" cy="352"/>
          </p:xfrm>
          <a:graphic>
            <a:graphicData uri="http://schemas.openxmlformats.org/presentationml/2006/ole">
              <mc:AlternateContent xmlns:mc="http://schemas.openxmlformats.org/markup-compatibility/2006">
                <mc:Choice xmlns:v="urn:schemas-microsoft-com:vml" Requires="v">
                  <p:oleObj name="Equation" r:id="rId13" imgW="279360" imgH="253800" progId="Equation.3">
                    <p:embed/>
                  </p:oleObj>
                </mc:Choice>
                <mc:Fallback>
                  <p:oleObj name="Equation" r:id="rId13" imgW="279360" imgH="253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70" y="3703"/>
                          <a:ext cx="361" cy="35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1313882" name="Object 90"/>
            <p:cNvGraphicFramePr>
              <a:graphicFrameLocks noChangeAspect="1"/>
            </p:cNvGraphicFramePr>
            <p:nvPr/>
          </p:nvGraphicFramePr>
          <p:xfrm>
            <a:off x="1905" y="2987"/>
            <a:ext cx="491" cy="352"/>
          </p:xfrm>
          <a:graphic>
            <a:graphicData uri="http://schemas.openxmlformats.org/presentationml/2006/ole">
              <mc:AlternateContent xmlns:mc="http://schemas.openxmlformats.org/markup-compatibility/2006">
                <mc:Choice xmlns:v="urn:schemas-microsoft-com:vml" Requires="v">
                  <p:oleObj name="Equation" r:id="rId14" imgW="380880" imgH="253800" progId="Equation.3">
                    <p:embed/>
                  </p:oleObj>
                </mc:Choice>
                <mc:Fallback>
                  <p:oleObj name="Equation" r:id="rId14" imgW="380880" imgH="253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 y="2987"/>
                          <a:ext cx="491" cy="35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mc:AlternateContent xmlns:mc="http://schemas.openxmlformats.org/markup-compatibility/2006" xmlns:a14="http://schemas.microsoft.com/office/drawing/2010/main">
        <mc:Choice Requires="a14">
          <p:sp>
            <p:nvSpPr>
              <p:cNvPr id="2" name="文本框 1"/>
              <p:cNvSpPr txBox="1"/>
              <p:nvPr/>
            </p:nvSpPr>
            <p:spPr>
              <a:xfrm>
                <a:off x="4179895" y="2452839"/>
                <a:ext cx="4111262" cy="9634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altLang="zh-CN" sz="2400" i="1" smtClean="0">
                              <a:latin typeface="Cambria Math" panose="02040503050406030204" pitchFamily="18" charset="0"/>
                            </a:rPr>
                          </m:ctrlPr>
                        </m:dPr>
                        <m:e>
                          <m:eqArr>
                            <m:eqArrPr>
                              <m:ctrlPr>
                                <a:rPr lang="en-US" altLang="zh-CN" sz="2400" i="1" smtClean="0">
                                  <a:latin typeface="Cambria Math" panose="02040503050406030204" pitchFamily="18" charset="0"/>
                                </a:rPr>
                              </m:ctrlPr>
                            </m:eqArrPr>
                            <m:e>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𝑗</m:t>
                                  </m:r>
                                </m:e>
                                <m:sub>
                                  <m:r>
                                    <a:rPr lang="en-US" altLang="zh-CN" sz="2400" b="0" i="1" smtClean="0">
                                      <a:latin typeface="Cambria Math" panose="02040503050406030204" pitchFamily="18" charset="0"/>
                                    </a:rPr>
                                    <m:t>𝑥</m:t>
                                  </m:r>
                                </m:sub>
                                <m:sup>
                                  <m:r>
                                    <a:rPr lang="en-US" altLang="zh-CN" sz="2400" b="0" i="1" smtClean="0">
                                      <a:latin typeface="Cambria Math" panose="02040503050406030204" pitchFamily="18" charset="0"/>
                                    </a:rPr>
                                    <m:t>𝑠𝑝𝑖𝑛</m:t>
                                  </m:r>
                                </m:sup>
                              </m:sSubSup>
                            </m:e>
                            <m:e>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𝑗</m:t>
                                  </m:r>
                                </m:e>
                                <m:sub>
                                  <m:r>
                                    <a:rPr lang="en-US" altLang="zh-CN" sz="2400" b="0" i="1" smtClean="0">
                                      <a:latin typeface="Cambria Math" panose="02040503050406030204" pitchFamily="18" charset="0"/>
                                    </a:rPr>
                                    <m:t>𝑦</m:t>
                                  </m:r>
                                </m:sub>
                                <m:sup>
                                  <m:r>
                                    <a:rPr lang="en-US" altLang="zh-CN" sz="2400" b="0" i="1" smtClean="0">
                                      <a:latin typeface="Cambria Math" panose="02040503050406030204" pitchFamily="18" charset="0"/>
                                    </a:rPr>
                                    <m:t>𝑠𝑝𝑖𝑛</m:t>
                                  </m:r>
                                </m:sup>
                              </m:sSubSup>
                            </m:e>
                          </m:eqArr>
                        </m:e>
                      </m:d>
                      <m:r>
                        <a:rPr lang="en-US" altLang="zh-CN" sz="2400" i="1" smtClean="0">
                          <a:latin typeface="Cambria Math" panose="02040503050406030204" pitchFamily="18" charset="0"/>
                          <a:ea typeface="Cambria Math" panose="02040503050406030204" pitchFamily="18" charset="0"/>
                        </a:rPr>
                        <m:t>∝</m:t>
                      </m:r>
                      <m:d>
                        <m:dPr>
                          <m:ctrlPr>
                            <a:rPr lang="en-US" altLang="zh-CN" sz="2400" i="1" smtClean="0">
                              <a:latin typeface="Cambria Math" panose="02040503050406030204" pitchFamily="18" charset="0"/>
                              <a:ea typeface="Cambria Math" panose="02040503050406030204" pitchFamily="18" charset="0"/>
                            </a:rPr>
                          </m:ctrlPr>
                        </m:dPr>
                        <m:e>
                          <m:m>
                            <m:mPr>
                              <m:mcs>
                                <m:mc>
                                  <m:mcPr>
                                    <m:count m:val="2"/>
                                    <m:mcJc m:val="center"/>
                                  </m:mcPr>
                                </m:mc>
                              </m:mcs>
                              <m:ctrlPr>
                                <a:rPr lang="en-US" altLang="zh-CN" sz="2400" i="1" smtClean="0">
                                  <a:latin typeface="Cambria Math" panose="02040503050406030204" pitchFamily="18" charset="0"/>
                                  <a:ea typeface="Cambria Math" panose="02040503050406030204" pitchFamily="18" charset="0"/>
                                </a:rPr>
                              </m:ctrlPr>
                            </m:mPr>
                            <m:mr>
                              <m:e>
                                <m:r>
                                  <m:rPr>
                                    <m:brk m:alnAt="7"/>
                                  </m:rPr>
                                  <a:rPr lang="en-US" altLang="zh-CN" sz="2400" b="0" i="1" smtClean="0">
                                    <a:latin typeface="Cambria Math" panose="02040503050406030204" pitchFamily="18" charset="0"/>
                                    <a:ea typeface="Cambria Math" panose="02040503050406030204" pitchFamily="18" charset="0"/>
                                  </a:rPr>
                                  <m:t>1</m:t>
                                </m:r>
                              </m:e>
                              <m:e>
                                <m:r>
                                  <a:rPr lang="en-US" altLang="zh-CN" sz="2400" b="0" i="1" smtClean="0">
                                    <a:latin typeface="Cambria Math" panose="02040503050406030204" pitchFamily="18" charset="0"/>
                                    <a:ea typeface="Cambria Math" panose="02040503050406030204" pitchFamily="18" charset="0"/>
                                  </a:rPr>
                                  <m:t> </m:t>
                                </m:r>
                              </m:e>
                            </m:mr>
                            <m:mr>
                              <m:e>
                                <m:r>
                                  <a:rPr lang="en-US" altLang="zh-CN" sz="2400" b="0" i="1" smtClean="0">
                                    <a:latin typeface="Cambria Math" panose="02040503050406030204" pitchFamily="18" charset="0"/>
                                    <a:ea typeface="Cambria Math" panose="02040503050406030204" pitchFamily="18" charset="0"/>
                                  </a:rPr>
                                  <m:t> </m:t>
                                </m:r>
                              </m:e>
                              <m:e>
                                <m:r>
                                  <a:rPr lang="en-US" altLang="zh-CN" sz="2400" b="0" i="1" smtClean="0">
                                    <a:latin typeface="Cambria Math" panose="02040503050406030204" pitchFamily="18" charset="0"/>
                                    <a:ea typeface="Cambria Math" panose="02040503050406030204" pitchFamily="18" charset="0"/>
                                  </a:rPr>
                                  <m:t>−1</m:t>
                                </m:r>
                              </m:e>
                            </m:mr>
                          </m:m>
                        </m:e>
                      </m:d>
                      <m:d>
                        <m:dPr>
                          <m:ctrlPr>
                            <a:rPr lang="en-US" altLang="zh-CN" sz="2400" i="1">
                              <a:latin typeface="Cambria Math" panose="02040503050406030204" pitchFamily="18" charset="0"/>
                            </a:rPr>
                          </m:ctrlPr>
                        </m:dPr>
                        <m:e>
                          <m:eqArr>
                            <m:eqArrPr>
                              <m:ctrlPr>
                                <a:rPr lang="en-US" altLang="zh-CN" sz="2400" i="1">
                                  <a:latin typeface="Cambria Math" panose="02040503050406030204" pitchFamily="18" charset="0"/>
                                </a:rPr>
                              </m:ctrlPr>
                            </m:eqArrPr>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𝑗</m:t>
                                  </m:r>
                                </m:e>
                                <m:sub>
                                  <m:r>
                                    <a:rPr lang="en-US" altLang="zh-CN" sz="2400" i="1">
                                      <a:latin typeface="Cambria Math" panose="02040503050406030204" pitchFamily="18" charset="0"/>
                                    </a:rPr>
                                    <m:t>𝑥</m:t>
                                  </m:r>
                                </m:sub>
                                <m:sup>
                                  <m:r>
                                    <a:rPr lang="en-US" altLang="zh-CN" sz="2400" b="0" i="1" smtClean="0">
                                      <a:latin typeface="Cambria Math" panose="02040503050406030204" pitchFamily="18" charset="0"/>
                                    </a:rPr>
                                    <m:t>𝑐h𝑎𝑟𝑔𝑒</m:t>
                                  </m:r>
                                </m:sup>
                              </m:sSubSup>
                            </m:e>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𝑗</m:t>
                                  </m:r>
                                </m:e>
                                <m:sub>
                                  <m:r>
                                    <a:rPr lang="en-US" altLang="zh-CN" sz="2400" i="1">
                                      <a:latin typeface="Cambria Math" panose="02040503050406030204" pitchFamily="18" charset="0"/>
                                    </a:rPr>
                                    <m:t>𝑦</m:t>
                                  </m:r>
                                </m:sub>
                                <m:sup>
                                  <m:r>
                                    <a:rPr lang="en-US" altLang="zh-CN" sz="2400" b="0" i="1" smtClean="0">
                                      <a:latin typeface="Cambria Math" panose="02040503050406030204" pitchFamily="18" charset="0"/>
                                    </a:rPr>
                                    <m:t>𝑐h𝑎𝑟𝑔𝑒</m:t>
                                  </m:r>
                                </m:sup>
                              </m:sSubSup>
                            </m:e>
                          </m:eqArr>
                        </m:e>
                      </m:d>
                    </m:oMath>
                  </m:oMathPara>
                </a14:m>
                <a:endParaRPr lang="zh-CN" altLang="en-US" sz="2400" dirty="0"/>
              </a:p>
            </p:txBody>
          </p:sp>
        </mc:Choice>
        <mc:Fallback xmlns="">
          <p:sp>
            <p:nvSpPr>
              <p:cNvPr id="2" name="文本框 1"/>
              <p:cNvSpPr txBox="1">
                <a:spLocks noRot="1" noChangeAspect="1" noMove="1" noResize="1" noEditPoints="1" noAdjustHandles="1" noChangeArrowheads="1" noChangeShapeType="1" noTextEdit="1"/>
              </p:cNvSpPr>
              <p:nvPr/>
            </p:nvSpPr>
            <p:spPr>
              <a:xfrm>
                <a:off x="4179895" y="2452839"/>
                <a:ext cx="4111262" cy="963469"/>
              </a:xfrm>
              <a:prstGeom prst="rect">
                <a:avLst/>
              </a:prstGeom>
              <a:blipFill>
                <a:blip r:embed="rId17"/>
                <a:stretch>
                  <a:fillRect/>
                </a:stretch>
              </a:blipFill>
            </p:spPr>
            <p:txBody>
              <a:bodyPr/>
              <a:lstStyle/>
              <a:p>
                <a:r>
                  <a:rPr lang="zh-CN" altLang="en-US">
                    <a:noFill/>
                  </a:rPr>
                  <a:t> </a:t>
                </a:r>
              </a:p>
            </p:txBody>
          </p:sp>
        </mc:Fallback>
      </mc:AlternateContent>
      <p:grpSp>
        <p:nvGrpSpPr>
          <p:cNvPr id="46" name="Group 39"/>
          <p:cNvGrpSpPr>
            <a:grpSpLocks/>
          </p:cNvGrpSpPr>
          <p:nvPr/>
        </p:nvGrpSpPr>
        <p:grpSpPr bwMode="auto">
          <a:xfrm>
            <a:off x="876266" y="4775142"/>
            <a:ext cx="1676400" cy="1600202"/>
            <a:chOff x="432" y="2160"/>
            <a:chExt cx="1488" cy="1365"/>
          </a:xfrm>
        </p:grpSpPr>
        <p:sp>
          <p:nvSpPr>
            <p:cNvPr id="51" name="Oval 40"/>
            <p:cNvSpPr>
              <a:spLocks noChangeArrowheads="1"/>
            </p:cNvSpPr>
            <p:nvPr/>
          </p:nvSpPr>
          <p:spPr bwMode="auto">
            <a:xfrm>
              <a:off x="432" y="2491"/>
              <a:ext cx="1488" cy="786"/>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0000CC"/>
                </a:solidFill>
                <a:latin typeface="Arial" panose="020B0604020202020204" pitchFamily="34" charset="0"/>
              </a:endParaRPr>
            </a:p>
          </p:txBody>
        </p:sp>
        <p:sp>
          <p:nvSpPr>
            <p:cNvPr id="52" name="Oval 41"/>
            <p:cNvSpPr>
              <a:spLocks noChangeArrowheads="1"/>
            </p:cNvSpPr>
            <p:nvPr/>
          </p:nvSpPr>
          <p:spPr bwMode="auto">
            <a:xfrm rot="-5400000">
              <a:off x="493" y="2415"/>
              <a:ext cx="1365" cy="856"/>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zh-CN" altLang="en-US">
                <a:solidFill>
                  <a:srgbClr val="0000CC"/>
                </a:solidFill>
                <a:latin typeface="Arial" panose="020B0604020202020204" pitchFamily="34" charset="0"/>
              </a:endParaRPr>
            </a:p>
          </p:txBody>
        </p:sp>
        <p:sp>
          <p:nvSpPr>
            <p:cNvPr id="53" name="Line 42"/>
            <p:cNvSpPr>
              <a:spLocks noChangeShapeType="1"/>
            </p:cNvSpPr>
            <p:nvPr/>
          </p:nvSpPr>
          <p:spPr bwMode="auto">
            <a:xfrm rot="-5400000">
              <a:off x="544" y="2869"/>
              <a:ext cx="225"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54" name="Line 43"/>
            <p:cNvSpPr>
              <a:spLocks noChangeShapeType="1"/>
            </p:cNvSpPr>
            <p:nvPr/>
          </p:nvSpPr>
          <p:spPr bwMode="auto">
            <a:xfrm rot="5400000" flipV="1">
              <a:off x="1040" y="2356"/>
              <a:ext cx="226"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graphicFrame>
        <p:nvGraphicFramePr>
          <p:cNvPr id="48" name="Object 45"/>
          <p:cNvGraphicFramePr>
            <a:graphicFrameLocks noChangeAspect="1"/>
          </p:cNvGraphicFramePr>
          <p:nvPr>
            <p:extLst>
              <p:ext uri="{D42A27DB-BD31-4B8C-83A1-F6EECF244321}">
                <p14:modId xmlns:p14="http://schemas.microsoft.com/office/powerpoint/2010/main" val="1675591559"/>
              </p:ext>
            </p:extLst>
          </p:nvPr>
        </p:nvGraphicFramePr>
        <p:xfrm>
          <a:off x="1036490" y="4187698"/>
          <a:ext cx="566737" cy="523875"/>
        </p:xfrm>
        <a:graphic>
          <a:graphicData uri="http://schemas.openxmlformats.org/presentationml/2006/ole">
            <mc:AlternateContent xmlns:mc="http://schemas.openxmlformats.org/markup-compatibility/2006">
              <mc:Choice xmlns:v="urn:schemas-microsoft-com:vml" Requires="v">
                <p:oleObj name="公式" r:id="rId18" imgW="279360" imgH="253800" progId="Equation.3">
                  <p:embed/>
                </p:oleObj>
              </mc:Choice>
              <mc:Fallback>
                <p:oleObj name="公式" r:id="rId18" imgW="279360" imgH="253800" progId="Equation.3">
                  <p:embed/>
                  <p:pic>
                    <p:nvPicPr>
                      <p:cNvPr id="0" name=""/>
                      <p:cNvPicPr>
                        <a:picLocks noChangeAspect="1" noChangeArrowheads="1"/>
                      </p:cNvPicPr>
                      <p:nvPr/>
                    </p:nvPicPr>
                    <p:blipFill>
                      <a:blip r:embed="rId19"/>
                      <a:srcRect/>
                      <a:stretch>
                        <a:fillRect/>
                      </a:stretch>
                    </p:blipFill>
                    <p:spPr bwMode="auto">
                      <a:xfrm>
                        <a:off x="1036490" y="4187698"/>
                        <a:ext cx="566737" cy="523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49" name="Object 46"/>
          <p:cNvGraphicFramePr>
            <a:graphicFrameLocks noChangeAspect="1"/>
          </p:cNvGraphicFramePr>
          <p:nvPr>
            <p:extLst>
              <p:ext uri="{D42A27DB-BD31-4B8C-83A1-F6EECF244321}">
                <p14:modId xmlns:p14="http://schemas.microsoft.com/office/powerpoint/2010/main" val="1692526357"/>
              </p:ext>
            </p:extLst>
          </p:nvPr>
        </p:nvGraphicFramePr>
        <p:xfrm>
          <a:off x="2287440" y="4268661"/>
          <a:ext cx="566737" cy="523875"/>
        </p:xfrm>
        <a:graphic>
          <a:graphicData uri="http://schemas.openxmlformats.org/presentationml/2006/ole">
            <mc:AlternateContent xmlns:mc="http://schemas.openxmlformats.org/markup-compatibility/2006">
              <mc:Choice xmlns:v="urn:schemas-microsoft-com:vml" Requires="v">
                <p:oleObj name="公式" r:id="rId20" imgW="279360" imgH="253800" progId="Equation.3">
                  <p:embed/>
                </p:oleObj>
              </mc:Choice>
              <mc:Fallback>
                <p:oleObj name="公式" r:id="rId20" imgW="279360" imgH="253800" progId="Equation.3">
                  <p:embed/>
                  <p:pic>
                    <p:nvPicPr>
                      <p:cNvPr id="0" name=""/>
                      <p:cNvPicPr>
                        <a:picLocks noChangeAspect="1" noChangeArrowheads="1"/>
                      </p:cNvPicPr>
                      <p:nvPr/>
                    </p:nvPicPr>
                    <p:blipFill>
                      <a:blip r:embed="rId21"/>
                      <a:srcRect/>
                      <a:stretch>
                        <a:fillRect/>
                      </a:stretch>
                    </p:blipFill>
                    <p:spPr bwMode="auto">
                      <a:xfrm>
                        <a:off x="2287440" y="4268661"/>
                        <a:ext cx="566737" cy="523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55" name="Line 47"/>
          <p:cNvSpPr>
            <a:spLocks noChangeShapeType="1"/>
          </p:cNvSpPr>
          <p:nvPr/>
        </p:nvSpPr>
        <p:spPr bwMode="auto">
          <a:xfrm flipH="1" flipV="1">
            <a:off x="2329444" y="4488493"/>
            <a:ext cx="4432" cy="8108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56" name="Line 44"/>
          <p:cNvSpPr>
            <a:spLocks noChangeShapeType="1"/>
          </p:cNvSpPr>
          <p:nvPr/>
        </p:nvSpPr>
        <p:spPr bwMode="auto">
          <a:xfrm flipV="1">
            <a:off x="1727053" y="4385347"/>
            <a:ext cx="0" cy="42164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57" name="Text Box 5"/>
          <p:cNvSpPr txBox="1">
            <a:spLocks noChangeArrowheads="1"/>
          </p:cNvSpPr>
          <p:nvPr/>
        </p:nvSpPr>
        <p:spPr bwMode="auto">
          <a:xfrm>
            <a:off x="503239" y="1099699"/>
            <a:ext cx="7317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buFontTx/>
              <a:buChar char="•"/>
            </a:pPr>
            <a:r>
              <a:rPr lang="en-US" altLang="zh-CN" sz="2200" dirty="0">
                <a:solidFill>
                  <a:srgbClr val="0000CC"/>
                </a:solidFill>
                <a:latin typeface="Tahoma" panose="020B0604030504040204" pitchFamily="34" charset="0"/>
              </a:rPr>
              <a:t> Spin current induced from charge current (d-wave). Their directions are symmetric about the x-axis.</a:t>
            </a:r>
          </a:p>
        </p:txBody>
      </p:sp>
      <p:sp>
        <p:nvSpPr>
          <p:cNvPr id="3" name="Text Box 4">
            <a:extLst>
              <a:ext uri="{FF2B5EF4-FFF2-40B4-BE49-F238E27FC236}">
                <a16:creationId xmlns:a16="http://schemas.microsoft.com/office/drawing/2014/main" id="{E120BFFE-B454-13DF-FA6F-5BDAC3DCA74E}"/>
              </a:ext>
            </a:extLst>
          </p:cNvPr>
          <p:cNvSpPr txBox="1">
            <a:spLocks noChangeArrowheads="1"/>
          </p:cNvSpPr>
          <p:nvPr/>
        </p:nvSpPr>
        <p:spPr bwMode="auto">
          <a:xfrm>
            <a:off x="1129850" y="6461837"/>
            <a:ext cx="66623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zh-CN" sz="1600" dirty="0">
                <a:solidFill>
                  <a:schemeClr val="tx1"/>
                </a:solidFill>
                <a:ea typeface="宋体" panose="02010600030101010101" pitchFamily="2" charset="-122"/>
              </a:rPr>
              <a:t>C. Wu, K. Sun, E. </a:t>
            </a:r>
            <a:r>
              <a:rPr lang="en-US" altLang="zh-CN" sz="1600" dirty="0" err="1">
                <a:solidFill>
                  <a:schemeClr val="tx1"/>
                </a:solidFill>
                <a:ea typeface="宋体" panose="02010600030101010101" pitchFamily="2" charset="-122"/>
              </a:rPr>
              <a:t>Fradkin</a:t>
            </a:r>
            <a:r>
              <a:rPr lang="en-US" altLang="zh-CN" sz="1600" dirty="0">
                <a:solidFill>
                  <a:schemeClr val="tx1"/>
                </a:solidFill>
                <a:ea typeface="宋体" panose="02010600030101010101" pitchFamily="2" charset="-122"/>
              </a:rPr>
              <a:t>, and S. C. Zhang, PRB 75, 115103 (2007).</a:t>
            </a:r>
          </a:p>
        </p:txBody>
      </p:sp>
    </p:spTree>
    <p:extLst>
      <p:ext uri="{BB962C8B-B14F-4D97-AF65-F5344CB8AC3E}">
        <p14:creationId xmlns:p14="http://schemas.microsoft.com/office/powerpoint/2010/main" val="2249330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38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3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灯片编号占位符 5"/>
          <p:cNvSpPr>
            <a:spLocks noGrp="1"/>
          </p:cNvSpPr>
          <p:nvPr>
            <p:ph type="sldNum" sz="quarter" idx="12"/>
          </p:nvPr>
        </p:nvSpPr>
        <p:spPr/>
        <p:txBody>
          <a:bodyPr/>
          <a:lstStyle/>
          <a:p>
            <a:fld id="{295BAD8E-438A-4B9D-96E9-48BC4A0EE479}" type="slidenum">
              <a:rPr lang="en-US" altLang="zh-CN">
                <a:solidFill>
                  <a:srgbClr val="000000"/>
                </a:solidFill>
              </a:rPr>
              <a:pPr/>
              <a:t>42</a:t>
            </a:fld>
            <a:endParaRPr lang="en-US" altLang="zh-CN">
              <a:solidFill>
                <a:srgbClr val="000000"/>
              </a:solidFill>
            </a:endParaRPr>
          </a:p>
        </p:txBody>
      </p:sp>
      <p:sp>
        <p:nvSpPr>
          <p:cNvPr id="806915" name="Rectangle 3"/>
          <p:cNvSpPr>
            <a:spLocks noGrp="1" noChangeArrowheads="1"/>
          </p:cNvSpPr>
          <p:nvPr>
            <p:ph type="title"/>
          </p:nvPr>
        </p:nvSpPr>
        <p:spPr>
          <a:xfrm>
            <a:off x="1114425" y="333375"/>
            <a:ext cx="6948488" cy="533400"/>
          </a:xfrm>
          <a:ln/>
          <a:extLst>
            <a:ext uri="{91240B29-F687-4F45-9708-019B960494DF}">
              <a14:hiddenLine xmlns:a14="http://schemas.microsoft.com/office/drawing/2010/main" w="9525">
                <a:solidFill>
                  <a:srgbClr val="0000CC"/>
                </a:solidFill>
                <a:miter lim="800000"/>
                <a:headEnd/>
                <a:tailEnd/>
              </a14:hiddenLine>
            </a:ext>
          </a:extLst>
        </p:spPr>
        <p:txBody>
          <a:bodyPr/>
          <a:lstStyle/>
          <a:p>
            <a:r>
              <a:rPr lang="en-US" altLang="zh-CN" sz="2800" u="sng">
                <a:solidFill>
                  <a:schemeClr val="tx1"/>
                </a:solidFill>
                <a:ea typeface="宋体" panose="02010600030101010101" pitchFamily="2" charset="-122"/>
              </a:rPr>
              <a:t>Summary</a:t>
            </a:r>
          </a:p>
        </p:txBody>
      </p:sp>
      <p:grpSp>
        <p:nvGrpSpPr>
          <p:cNvPr id="806996" name="Group 84"/>
          <p:cNvGrpSpPr>
            <a:grpSpLocks/>
          </p:cNvGrpSpPr>
          <p:nvPr/>
        </p:nvGrpSpPr>
        <p:grpSpPr bwMode="auto">
          <a:xfrm>
            <a:off x="6119813" y="5192713"/>
            <a:ext cx="2251075" cy="1116012"/>
            <a:chOff x="646" y="3113"/>
            <a:chExt cx="1418" cy="703"/>
          </a:xfrm>
        </p:grpSpPr>
        <p:sp>
          <p:nvSpPr>
            <p:cNvPr id="806947" name="Oval 35"/>
            <p:cNvSpPr>
              <a:spLocks noChangeArrowheads="1"/>
            </p:cNvSpPr>
            <p:nvPr/>
          </p:nvSpPr>
          <p:spPr bwMode="auto">
            <a:xfrm>
              <a:off x="646" y="3113"/>
              <a:ext cx="1418" cy="703"/>
            </a:xfrm>
            <a:prstGeom prst="ellipse">
              <a:avLst/>
            </a:prstGeom>
            <a:solidFill>
              <a:srgbClr val="CCFFFF"/>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806948" name="Text Box 36"/>
            <p:cNvSpPr txBox="1">
              <a:spLocks noChangeArrowheads="1"/>
            </p:cNvSpPr>
            <p:nvPr/>
          </p:nvSpPr>
          <p:spPr bwMode="auto">
            <a:xfrm>
              <a:off x="771" y="3215"/>
              <a:ext cx="104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a:solidFill>
                    <a:srgbClr val="000000"/>
                  </a:solidFill>
                  <a:latin typeface="Tahoma" panose="020B0604030504040204" pitchFamily="34" charset="0"/>
                </a:rPr>
                <a:t>spin-orbit coupling</a:t>
              </a:r>
            </a:p>
          </p:txBody>
        </p:sp>
      </p:grpSp>
      <p:grpSp>
        <p:nvGrpSpPr>
          <p:cNvPr id="806999" name="Group 87"/>
          <p:cNvGrpSpPr>
            <a:grpSpLocks/>
          </p:cNvGrpSpPr>
          <p:nvPr/>
        </p:nvGrpSpPr>
        <p:grpSpPr bwMode="auto">
          <a:xfrm>
            <a:off x="863600" y="5194300"/>
            <a:ext cx="3024188" cy="1079500"/>
            <a:chOff x="3447" y="3091"/>
            <a:chExt cx="1905" cy="680"/>
          </a:xfrm>
        </p:grpSpPr>
        <p:sp>
          <p:nvSpPr>
            <p:cNvPr id="806950" name="Oval 38"/>
            <p:cNvSpPr>
              <a:spLocks noChangeArrowheads="1"/>
            </p:cNvSpPr>
            <p:nvPr/>
          </p:nvSpPr>
          <p:spPr bwMode="auto">
            <a:xfrm>
              <a:off x="3505" y="3091"/>
              <a:ext cx="1745" cy="680"/>
            </a:xfrm>
            <a:prstGeom prst="ellipse">
              <a:avLst/>
            </a:prstGeom>
            <a:solidFill>
              <a:srgbClr val="CCFFFF"/>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806951" name="Text Box 39"/>
            <p:cNvSpPr txBox="1">
              <a:spLocks noChangeArrowheads="1"/>
            </p:cNvSpPr>
            <p:nvPr/>
          </p:nvSpPr>
          <p:spPr bwMode="auto">
            <a:xfrm>
              <a:off x="3447" y="3227"/>
              <a:ext cx="1905"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a:solidFill>
                    <a:srgbClr val="000000"/>
                  </a:solidFill>
                  <a:latin typeface="Tahoma" panose="020B0604030504040204" pitchFamily="34" charset="0"/>
                </a:rPr>
                <a:t>electron liquid crystal with spin</a:t>
              </a:r>
            </a:p>
          </p:txBody>
        </p:sp>
      </p:grpSp>
      <p:sp>
        <p:nvSpPr>
          <p:cNvPr id="806952" name="Line 40"/>
          <p:cNvSpPr>
            <a:spLocks noChangeShapeType="1"/>
          </p:cNvSpPr>
          <p:nvPr/>
        </p:nvSpPr>
        <p:spPr bwMode="auto">
          <a:xfrm>
            <a:off x="5759450" y="4473575"/>
            <a:ext cx="476250" cy="341313"/>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806953" name="Line 41"/>
          <p:cNvSpPr>
            <a:spLocks noChangeShapeType="1"/>
          </p:cNvSpPr>
          <p:nvPr/>
        </p:nvSpPr>
        <p:spPr bwMode="auto">
          <a:xfrm flipV="1">
            <a:off x="2951163" y="4508500"/>
            <a:ext cx="515937" cy="360363"/>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806955" name="Oval 43"/>
          <p:cNvSpPr>
            <a:spLocks noChangeArrowheads="1"/>
          </p:cNvSpPr>
          <p:nvPr/>
        </p:nvSpPr>
        <p:spPr bwMode="auto">
          <a:xfrm>
            <a:off x="3095625" y="3038475"/>
            <a:ext cx="2952750" cy="1435100"/>
          </a:xfrm>
          <a:prstGeom prst="ellipse">
            <a:avLst/>
          </a:prstGeom>
          <a:solidFill>
            <a:srgbClr val="FFCC00"/>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806956" name="Text Box 44"/>
          <p:cNvSpPr txBox="1">
            <a:spLocks noChangeArrowheads="1"/>
          </p:cNvSpPr>
          <p:nvPr/>
        </p:nvSpPr>
        <p:spPr bwMode="auto">
          <a:xfrm>
            <a:off x="3173413" y="3306763"/>
            <a:ext cx="2730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200" b="1">
                <a:solidFill>
                  <a:srgbClr val="0000CC"/>
                </a:solidFill>
                <a:latin typeface="Tahoma" panose="020B0604030504040204" pitchFamily="34" charset="0"/>
              </a:rPr>
              <a:t>unconventional magnetism</a:t>
            </a:r>
          </a:p>
        </p:txBody>
      </p:sp>
      <p:grpSp>
        <p:nvGrpSpPr>
          <p:cNvPr id="806957" name="Group 45"/>
          <p:cNvGrpSpPr>
            <a:grpSpLocks/>
          </p:cNvGrpSpPr>
          <p:nvPr/>
        </p:nvGrpSpPr>
        <p:grpSpPr bwMode="auto">
          <a:xfrm>
            <a:off x="2987675" y="1052513"/>
            <a:ext cx="2952750" cy="1122362"/>
            <a:chOff x="1882" y="2883"/>
            <a:chExt cx="1610" cy="680"/>
          </a:xfrm>
        </p:grpSpPr>
        <p:sp>
          <p:nvSpPr>
            <p:cNvPr id="806958" name="Oval 46"/>
            <p:cNvSpPr>
              <a:spLocks noChangeArrowheads="1"/>
            </p:cNvSpPr>
            <p:nvPr/>
          </p:nvSpPr>
          <p:spPr bwMode="auto">
            <a:xfrm>
              <a:off x="1928" y="2883"/>
              <a:ext cx="1564" cy="680"/>
            </a:xfrm>
            <a:prstGeom prst="ellipse">
              <a:avLst/>
            </a:prstGeom>
            <a:solidFill>
              <a:srgbClr val="CCFFFF"/>
            </a:solidFill>
            <a:ln w="28575">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806959" name="Text Box 47"/>
            <p:cNvSpPr txBox="1">
              <a:spLocks noChangeArrowheads="1"/>
            </p:cNvSpPr>
            <p:nvPr/>
          </p:nvSpPr>
          <p:spPr bwMode="auto">
            <a:xfrm>
              <a:off x="1882" y="2985"/>
              <a:ext cx="1610"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a:solidFill>
                    <a:srgbClr val="000000"/>
                  </a:solidFill>
                  <a:latin typeface="Tahoma" panose="020B0604030504040204" pitchFamily="34" charset="0"/>
                </a:rPr>
                <a:t>unconventional superconductivity</a:t>
              </a:r>
            </a:p>
          </p:txBody>
        </p:sp>
      </p:grpSp>
      <p:sp>
        <p:nvSpPr>
          <p:cNvPr id="806960" name="Line 48"/>
          <p:cNvSpPr>
            <a:spLocks noChangeShapeType="1"/>
          </p:cNvSpPr>
          <p:nvPr/>
        </p:nvSpPr>
        <p:spPr bwMode="auto">
          <a:xfrm flipV="1">
            <a:off x="4464050" y="2384425"/>
            <a:ext cx="1588" cy="550863"/>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nvGrpSpPr>
          <p:cNvPr id="806997" name="Group 85"/>
          <p:cNvGrpSpPr>
            <a:grpSpLocks/>
          </p:cNvGrpSpPr>
          <p:nvPr/>
        </p:nvGrpSpPr>
        <p:grpSpPr bwMode="auto">
          <a:xfrm>
            <a:off x="508000" y="2074863"/>
            <a:ext cx="2300288" cy="2506662"/>
            <a:chOff x="3985" y="1003"/>
            <a:chExt cx="1449" cy="1579"/>
          </a:xfrm>
        </p:grpSpPr>
        <p:grpSp>
          <p:nvGrpSpPr>
            <p:cNvPr id="806961" name="Group 49"/>
            <p:cNvGrpSpPr>
              <a:grpSpLocks/>
            </p:cNvGrpSpPr>
            <p:nvPr/>
          </p:nvGrpSpPr>
          <p:grpSpPr bwMode="auto">
            <a:xfrm>
              <a:off x="3985" y="1406"/>
              <a:ext cx="1449" cy="1176"/>
              <a:chOff x="3216" y="1152"/>
              <a:chExt cx="2064" cy="1680"/>
            </a:xfrm>
          </p:grpSpPr>
          <p:sp>
            <p:nvSpPr>
              <p:cNvPr id="806962" name="Oval 50"/>
              <p:cNvSpPr>
                <a:spLocks noChangeArrowheads="1"/>
              </p:cNvSpPr>
              <p:nvPr/>
            </p:nvSpPr>
            <p:spPr bwMode="auto">
              <a:xfrm>
                <a:off x="3401" y="1152"/>
                <a:ext cx="1680" cy="1680"/>
              </a:xfrm>
              <a:prstGeom prst="ellipse">
                <a:avLst/>
              </a:prstGeom>
              <a:noFill/>
              <a:ln w="28575" algn="ctr">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0000CC"/>
                  </a:solidFill>
                  <a:latin typeface="Arial" panose="020B0604020202020204" pitchFamily="34" charset="0"/>
                </a:endParaRPr>
              </a:p>
            </p:txBody>
          </p:sp>
          <p:sp>
            <p:nvSpPr>
              <p:cNvPr id="806963" name="Oval 51"/>
              <p:cNvSpPr>
                <a:spLocks noChangeArrowheads="1"/>
              </p:cNvSpPr>
              <p:nvPr/>
            </p:nvSpPr>
            <p:spPr bwMode="auto">
              <a:xfrm>
                <a:off x="3216" y="1152"/>
                <a:ext cx="1680" cy="1680"/>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0000CC"/>
                  </a:solidFill>
                  <a:latin typeface="Arial" panose="020B0604020202020204" pitchFamily="34" charset="0"/>
                </a:endParaRPr>
              </a:p>
            </p:txBody>
          </p:sp>
          <p:sp>
            <p:nvSpPr>
              <p:cNvPr id="806964" name="Line 52"/>
              <p:cNvSpPr>
                <a:spLocks noChangeShapeType="1"/>
              </p:cNvSpPr>
              <p:nvPr/>
            </p:nvSpPr>
            <p:spPr bwMode="auto">
              <a:xfrm rot="-5400000">
                <a:off x="4987" y="1972"/>
                <a:ext cx="315"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806965" name="Object 53"/>
              <p:cNvGraphicFramePr>
                <a:graphicFrameLocks noChangeAspect="1"/>
              </p:cNvGraphicFramePr>
              <p:nvPr/>
            </p:nvGraphicFramePr>
            <p:xfrm>
              <a:off x="4923" y="1865"/>
              <a:ext cx="172" cy="243"/>
            </p:xfrm>
            <a:graphic>
              <a:graphicData uri="http://schemas.openxmlformats.org/presentationml/2006/ole">
                <mc:AlternateContent xmlns:mc="http://schemas.openxmlformats.org/markup-compatibility/2006">
                  <mc:Choice xmlns:v="urn:schemas-microsoft-com:vml" Requires="v">
                    <p:oleObj name="Equation" r:id="rId3" imgW="126720" imgH="177480" progId="Equation.3">
                      <p:embed/>
                    </p:oleObj>
                  </mc:Choice>
                  <mc:Fallback>
                    <p:oleObj name="Equation" r:id="rId3" imgW="12672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3" y="1865"/>
                            <a:ext cx="172" cy="24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806966" name="Line 54"/>
              <p:cNvSpPr>
                <a:spLocks noChangeShapeType="1"/>
              </p:cNvSpPr>
              <p:nvPr/>
            </p:nvSpPr>
            <p:spPr bwMode="auto">
              <a:xfrm rot="5400000" flipV="1">
                <a:off x="3143" y="1972"/>
                <a:ext cx="316"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806967" name="Object 55"/>
              <p:cNvGraphicFramePr>
                <a:graphicFrameLocks noChangeAspect="1"/>
              </p:cNvGraphicFramePr>
              <p:nvPr/>
            </p:nvGraphicFramePr>
            <p:xfrm>
              <a:off x="3408" y="1872"/>
              <a:ext cx="172" cy="243"/>
            </p:xfrm>
            <a:graphic>
              <a:graphicData uri="http://schemas.openxmlformats.org/presentationml/2006/ole">
                <mc:AlternateContent xmlns:mc="http://schemas.openxmlformats.org/markup-compatibility/2006">
                  <mc:Choice xmlns:v="urn:schemas-microsoft-com:vml" Requires="v">
                    <p:oleObj name="Equation" r:id="rId5" imgW="126720" imgH="177480" progId="Equation.3">
                      <p:embed/>
                    </p:oleObj>
                  </mc:Choice>
                  <mc:Fallback>
                    <p:oleObj name="Equation" r:id="rId5" imgW="12672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8" y="1872"/>
                            <a:ext cx="172" cy="24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806968" name="Oval 56"/>
              <p:cNvSpPr>
                <a:spLocks noChangeArrowheads="1"/>
              </p:cNvSpPr>
              <p:nvPr/>
            </p:nvSpPr>
            <p:spPr bwMode="auto">
              <a:xfrm>
                <a:off x="3600" y="1152"/>
                <a:ext cx="1680" cy="1680"/>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0000CC"/>
                  </a:solidFill>
                  <a:latin typeface="Arial" panose="020B0604020202020204" pitchFamily="34" charset="0"/>
                </a:endParaRPr>
              </a:p>
            </p:txBody>
          </p:sp>
        </p:grpSp>
        <p:sp>
          <p:nvSpPr>
            <p:cNvPr id="806992" name="Text Box 80"/>
            <p:cNvSpPr txBox="1">
              <a:spLocks noChangeArrowheads="1"/>
            </p:cNvSpPr>
            <p:nvPr/>
          </p:nvSpPr>
          <p:spPr bwMode="auto">
            <a:xfrm>
              <a:off x="4300" y="1003"/>
              <a:ext cx="1011"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200">
                  <a:solidFill>
                    <a:srgbClr val="0000CC"/>
                  </a:solidFill>
                  <a:latin typeface="Symbol" panose="05050102010706020507" pitchFamily="18" charset="2"/>
                </a:rPr>
                <a:t>a</a:t>
              </a:r>
              <a:r>
                <a:rPr lang="en-US" altLang="zh-CN" sz="2200">
                  <a:solidFill>
                    <a:srgbClr val="0000CC"/>
                  </a:solidFill>
                  <a:latin typeface="Tahoma" panose="020B0604030504040204" pitchFamily="34" charset="0"/>
                </a:rPr>
                <a:t>-phase</a:t>
              </a:r>
            </a:p>
          </p:txBody>
        </p:sp>
      </p:grpSp>
      <p:grpSp>
        <p:nvGrpSpPr>
          <p:cNvPr id="806998" name="Group 86"/>
          <p:cNvGrpSpPr>
            <a:grpSpLocks/>
          </p:cNvGrpSpPr>
          <p:nvPr/>
        </p:nvGrpSpPr>
        <p:grpSpPr bwMode="auto">
          <a:xfrm>
            <a:off x="6443663" y="2085975"/>
            <a:ext cx="2232025" cy="2747963"/>
            <a:chOff x="272" y="1019"/>
            <a:chExt cx="1406" cy="1731"/>
          </a:xfrm>
        </p:grpSpPr>
        <p:grpSp>
          <p:nvGrpSpPr>
            <p:cNvPr id="806969" name="Group 57"/>
            <p:cNvGrpSpPr>
              <a:grpSpLocks/>
            </p:cNvGrpSpPr>
            <p:nvPr/>
          </p:nvGrpSpPr>
          <p:grpSpPr bwMode="auto">
            <a:xfrm>
              <a:off x="272" y="1362"/>
              <a:ext cx="1406" cy="1388"/>
              <a:chOff x="240" y="1584"/>
              <a:chExt cx="2016" cy="2016"/>
            </a:xfrm>
          </p:grpSpPr>
          <p:sp>
            <p:nvSpPr>
              <p:cNvPr id="806970" name="Oval 58"/>
              <p:cNvSpPr>
                <a:spLocks noChangeArrowheads="1"/>
              </p:cNvSpPr>
              <p:nvPr/>
            </p:nvSpPr>
            <p:spPr bwMode="auto">
              <a:xfrm>
                <a:off x="240" y="1584"/>
                <a:ext cx="2015" cy="2016"/>
              </a:xfrm>
              <a:prstGeom prst="ellipse">
                <a:avLst/>
              </a:prstGeom>
              <a:noFill/>
              <a:ln w="38100"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806971" name="Oval 59"/>
              <p:cNvSpPr>
                <a:spLocks noChangeArrowheads="1"/>
              </p:cNvSpPr>
              <p:nvPr/>
            </p:nvSpPr>
            <p:spPr bwMode="auto">
              <a:xfrm>
                <a:off x="688" y="2015"/>
                <a:ext cx="1119" cy="1154"/>
              </a:xfrm>
              <a:prstGeom prst="ellipse">
                <a:avLst/>
              </a:prstGeom>
              <a:noFill/>
              <a:ln w="38100"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806972" name="Line 60"/>
              <p:cNvSpPr>
                <a:spLocks noChangeShapeType="1"/>
              </p:cNvSpPr>
              <p:nvPr/>
            </p:nvSpPr>
            <p:spPr bwMode="auto">
              <a:xfrm>
                <a:off x="380" y="2544"/>
                <a:ext cx="198"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806973" name="Oval 61"/>
              <p:cNvSpPr>
                <a:spLocks noChangeArrowheads="1"/>
              </p:cNvSpPr>
              <p:nvPr/>
            </p:nvSpPr>
            <p:spPr bwMode="auto">
              <a:xfrm>
                <a:off x="474" y="1819"/>
                <a:ext cx="1574" cy="1584"/>
              </a:xfrm>
              <a:prstGeom prst="ellipse">
                <a:avLst/>
              </a:prstGeom>
              <a:noFill/>
              <a:ln w="9525" algn="ctr">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806974" name="Line 62"/>
              <p:cNvSpPr>
                <a:spLocks noChangeShapeType="1"/>
              </p:cNvSpPr>
              <p:nvPr/>
            </p:nvSpPr>
            <p:spPr bwMode="auto">
              <a:xfrm flipH="1">
                <a:off x="240" y="2568"/>
                <a:ext cx="10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806975" name="Line 63"/>
              <p:cNvSpPr>
                <a:spLocks noChangeShapeType="1"/>
              </p:cNvSpPr>
              <p:nvPr/>
            </p:nvSpPr>
            <p:spPr bwMode="auto">
              <a:xfrm>
                <a:off x="1928" y="2544"/>
                <a:ext cx="197"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806976" name="Line 64"/>
              <p:cNvSpPr>
                <a:spLocks noChangeShapeType="1"/>
              </p:cNvSpPr>
              <p:nvPr/>
            </p:nvSpPr>
            <p:spPr bwMode="auto">
              <a:xfrm>
                <a:off x="1272" y="2568"/>
                <a:ext cx="9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806977" name="Line 65"/>
              <p:cNvSpPr>
                <a:spLocks noChangeShapeType="1"/>
              </p:cNvSpPr>
              <p:nvPr/>
            </p:nvSpPr>
            <p:spPr bwMode="auto">
              <a:xfrm flipV="1">
                <a:off x="1225" y="1584"/>
                <a:ext cx="0" cy="9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806978" name="Line 66"/>
              <p:cNvSpPr>
                <a:spLocks noChangeShapeType="1"/>
              </p:cNvSpPr>
              <p:nvPr/>
            </p:nvSpPr>
            <p:spPr bwMode="auto">
              <a:xfrm>
                <a:off x="1225" y="2568"/>
                <a:ext cx="0" cy="10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806979" name="Line 67"/>
              <p:cNvSpPr>
                <a:spLocks noChangeShapeType="1"/>
              </p:cNvSpPr>
              <p:nvPr/>
            </p:nvSpPr>
            <p:spPr bwMode="auto">
              <a:xfrm rot="-5400000">
                <a:off x="1149" y="1777"/>
                <a:ext cx="197"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806980" name="Line 68"/>
              <p:cNvSpPr>
                <a:spLocks noChangeShapeType="1"/>
              </p:cNvSpPr>
              <p:nvPr/>
            </p:nvSpPr>
            <p:spPr bwMode="auto">
              <a:xfrm rot="5400000" flipV="1">
                <a:off x="1149" y="3370"/>
                <a:ext cx="198"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806981" name="Line 69"/>
              <p:cNvSpPr>
                <a:spLocks noChangeShapeType="1"/>
              </p:cNvSpPr>
              <p:nvPr/>
            </p:nvSpPr>
            <p:spPr bwMode="auto">
              <a:xfrm flipV="1">
                <a:off x="1225" y="2194"/>
                <a:ext cx="421" cy="37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806982" name="Line 70"/>
              <p:cNvSpPr>
                <a:spLocks noChangeShapeType="1"/>
              </p:cNvSpPr>
              <p:nvPr/>
            </p:nvSpPr>
            <p:spPr bwMode="auto">
              <a:xfrm flipH="1">
                <a:off x="1444" y="2212"/>
                <a:ext cx="140" cy="14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806983" name="Line 71"/>
              <p:cNvSpPr>
                <a:spLocks noChangeShapeType="1"/>
              </p:cNvSpPr>
              <p:nvPr/>
            </p:nvSpPr>
            <p:spPr bwMode="auto">
              <a:xfrm flipH="1">
                <a:off x="803" y="2568"/>
                <a:ext cx="422" cy="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806984" name="Line 72"/>
              <p:cNvSpPr>
                <a:spLocks noChangeShapeType="1"/>
              </p:cNvSpPr>
              <p:nvPr/>
            </p:nvSpPr>
            <p:spPr bwMode="auto">
              <a:xfrm flipV="1">
                <a:off x="868" y="2739"/>
                <a:ext cx="140" cy="141"/>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806985" name="Line 73"/>
              <p:cNvSpPr>
                <a:spLocks noChangeShapeType="1"/>
              </p:cNvSpPr>
              <p:nvPr/>
            </p:nvSpPr>
            <p:spPr bwMode="auto">
              <a:xfrm flipH="1" flipV="1">
                <a:off x="850" y="2194"/>
                <a:ext cx="375" cy="37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806986" name="Line 74"/>
              <p:cNvSpPr>
                <a:spLocks noChangeShapeType="1"/>
              </p:cNvSpPr>
              <p:nvPr/>
            </p:nvSpPr>
            <p:spPr bwMode="auto">
              <a:xfrm>
                <a:off x="960" y="2260"/>
                <a:ext cx="140" cy="14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806987" name="Line 75"/>
              <p:cNvSpPr>
                <a:spLocks noChangeShapeType="1"/>
              </p:cNvSpPr>
              <p:nvPr/>
            </p:nvSpPr>
            <p:spPr bwMode="auto">
              <a:xfrm>
                <a:off x="1225" y="2568"/>
                <a:ext cx="421" cy="4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806988" name="Line 76"/>
              <p:cNvSpPr>
                <a:spLocks noChangeShapeType="1"/>
              </p:cNvSpPr>
              <p:nvPr/>
            </p:nvSpPr>
            <p:spPr bwMode="auto">
              <a:xfrm flipH="1" flipV="1">
                <a:off x="1392" y="2692"/>
                <a:ext cx="140" cy="188"/>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aphicFrame>
            <p:nvGraphicFramePr>
              <p:cNvPr id="806989" name="Object 77"/>
              <p:cNvGraphicFramePr>
                <a:graphicFrameLocks noChangeAspect="1"/>
              </p:cNvGraphicFramePr>
              <p:nvPr/>
            </p:nvGraphicFramePr>
            <p:xfrm>
              <a:off x="1215" y="2764"/>
              <a:ext cx="307" cy="313"/>
            </p:xfrm>
            <a:graphic>
              <a:graphicData uri="http://schemas.openxmlformats.org/presentationml/2006/ole">
                <mc:AlternateContent xmlns:mc="http://schemas.openxmlformats.org/markup-compatibility/2006">
                  <mc:Choice xmlns:v="urn:schemas-microsoft-com:vml" Requires="v">
                    <p:oleObj name="Equation" r:id="rId6" imgW="241200" imgH="241200" progId="Equation.3">
                      <p:embed/>
                    </p:oleObj>
                  </mc:Choice>
                  <mc:Fallback>
                    <p:oleObj name="Equation" r:id="rId6" imgW="24120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5" y="2764"/>
                            <a:ext cx="307" cy="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806990" name="Object 78"/>
              <p:cNvGraphicFramePr>
                <a:graphicFrameLocks noChangeAspect="1"/>
              </p:cNvGraphicFramePr>
              <p:nvPr/>
            </p:nvGraphicFramePr>
            <p:xfrm>
              <a:off x="779" y="3256"/>
              <a:ext cx="275" cy="312"/>
            </p:xfrm>
            <a:graphic>
              <a:graphicData uri="http://schemas.openxmlformats.org/presentationml/2006/ole">
                <mc:AlternateContent xmlns:mc="http://schemas.openxmlformats.org/markup-compatibility/2006">
                  <mc:Choice xmlns:v="urn:schemas-microsoft-com:vml" Requires="v">
                    <p:oleObj name="Equation" r:id="rId8" imgW="215640" imgH="241200" progId="Equation.3">
                      <p:embed/>
                    </p:oleObj>
                  </mc:Choice>
                  <mc:Fallback>
                    <p:oleObj name="Equation" r:id="rId8" imgW="215640" imgH="241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9" y="3256"/>
                            <a:ext cx="275" cy="3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sp>
          <p:nvSpPr>
            <p:cNvPr id="806993" name="Text Box 81"/>
            <p:cNvSpPr txBox="1">
              <a:spLocks noChangeArrowheads="1"/>
            </p:cNvSpPr>
            <p:nvPr/>
          </p:nvSpPr>
          <p:spPr bwMode="auto">
            <a:xfrm>
              <a:off x="488" y="1019"/>
              <a:ext cx="1011"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200" dirty="0">
                  <a:solidFill>
                    <a:srgbClr val="0000CC"/>
                  </a:solidFill>
                  <a:latin typeface="Symbol" panose="05050102010706020507" pitchFamily="18" charset="2"/>
                </a:rPr>
                <a:t>b</a:t>
              </a:r>
              <a:r>
                <a:rPr lang="en-US" altLang="zh-CN" sz="2200" dirty="0">
                  <a:solidFill>
                    <a:srgbClr val="0000CC"/>
                  </a:solidFill>
                  <a:latin typeface="Tahoma" panose="020B0604030504040204" pitchFamily="34" charset="0"/>
                </a:rPr>
                <a:t>-phase</a:t>
              </a:r>
            </a:p>
          </p:txBody>
        </p:sp>
      </p:grpSp>
      <p:pic>
        <p:nvPicPr>
          <p:cNvPr id="52" name="Picture 361" descr="Image result for hetun"/>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934" t="21537" r="5772" b="28432"/>
          <a:stretch/>
        </p:blipFill>
        <p:spPr bwMode="auto">
          <a:xfrm>
            <a:off x="4011236" y="4741863"/>
            <a:ext cx="1711736" cy="159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3024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灯片编号占位符 5"/>
          <p:cNvSpPr>
            <a:spLocks noGrp="1"/>
          </p:cNvSpPr>
          <p:nvPr>
            <p:ph type="sldNum" sz="quarter" idx="12"/>
          </p:nvPr>
        </p:nvSpPr>
        <p:spPr/>
        <p:txBody>
          <a:bodyPr/>
          <a:lstStyle/>
          <a:p>
            <a:fld id="{B0EDEACE-BA80-4C3B-8F91-8968374728C5}" type="slidenum">
              <a:rPr lang="en-US" altLang="zh-CN">
                <a:solidFill>
                  <a:srgbClr val="000000"/>
                </a:solidFill>
              </a:rPr>
              <a:pPr/>
              <a:t>43</a:t>
            </a:fld>
            <a:endParaRPr lang="en-US" altLang="zh-CN">
              <a:solidFill>
                <a:srgbClr val="000000"/>
              </a:solidFill>
            </a:endParaRPr>
          </a:p>
        </p:txBody>
      </p:sp>
      <p:pic>
        <p:nvPicPr>
          <p:cNvPr id="1406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038" y="2095500"/>
            <a:ext cx="1404937"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6979" name="Rectangle 3"/>
          <p:cNvSpPr>
            <a:spLocks noChangeArrowheads="1"/>
          </p:cNvSpPr>
          <p:nvPr/>
        </p:nvSpPr>
        <p:spPr bwMode="auto">
          <a:xfrm>
            <a:off x="395288" y="6129338"/>
            <a:ext cx="8099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ltLang="zh-CN" sz="1600">
                <a:solidFill>
                  <a:srgbClr val="000000"/>
                </a:solidFill>
                <a:latin typeface="Tahoma" panose="020B0604030504040204" pitchFamily="34" charset="0"/>
              </a:rPr>
              <a:t>S. A. Grigera et al., Science 306 1154, (2004). R. A. Borzi et al.. Science express (2006).</a:t>
            </a:r>
          </a:p>
        </p:txBody>
      </p:sp>
      <p:sp>
        <p:nvSpPr>
          <p:cNvPr id="1406980" name="Rectangle 4"/>
          <p:cNvSpPr>
            <a:spLocks noChangeArrowheads="1"/>
          </p:cNvSpPr>
          <p:nvPr/>
        </p:nvSpPr>
        <p:spPr bwMode="auto">
          <a:xfrm>
            <a:off x="503238" y="404813"/>
            <a:ext cx="8208962"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ea typeface="宋体" panose="02010600030101010101" pitchFamily="2" charset="-122"/>
              </a:defRPr>
            </a:lvl1pPr>
            <a:lvl2pPr>
              <a:defRPr sz="4400">
                <a:solidFill>
                  <a:schemeClr val="tx2"/>
                </a:solidFill>
                <a:latin typeface="Arial" panose="020B0604020202020204" pitchFamily="34" charset="0"/>
                <a:ea typeface="宋体" panose="02010600030101010101" pitchFamily="2" charset="-122"/>
              </a:defRPr>
            </a:lvl2pPr>
            <a:lvl3pPr>
              <a:defRPr sz="4400">
                <a:solidFill>
                  <a:schemeClr val="tx2"/>
                </a:solidFill>
                <a:latin typeface="Arial" panose="020B0604020202020204" pitchFamily="34" charset="0"/>
                <a:ea typeface="宋体" panose="02010600030101010101" pitchFamily="2" charset="-122"/>
              </a:defRPr>
            </a:lvl3pPr>
            <a:lvl4pPr>
              <a:defRPr sz="4400">
                <a:solidFill>
                  <a:schemeClr val="tx2"/>
                </a:solidFill>
                <a:latin typeface="Arial" panose="020B0604020202020204" pitchFamily="34" charset="0"/>
                <a:ea typeface="宋体" panose="02010600030101010101" pitchFamily="2" charset="-122"/>
              </a:defRPr>
            </a:lvl4pPr>
            <a:lvl5pPr>
              <a:defRPr sz="4400">
                <a:solidFill>
                  <a:schemeClr val="tx2"/>
                </a:solidFill>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a:r>
              <a:rPr lang="en-US" altLang="zh-CN" sz="2800" u="sng">
                <a:solidFill>
                  <a:srgbClr val="000000"/>
                </a:solidFill>
              </a:rPr>
              <a:t>Nematic electron liquid in Sr</a:t>
            </a:r>
            <a:r>
              <a:rPr lang="en-US" altLang="zh-CN" sz="2800" u="sng" baseline="-25000">
                <a:solidFill>
                  <a:srgbClr val="000000"/>
                </a:solidFill>
              </a:rPr>
              <a:t>3</a:t>
            </a:r>
            <a:r>
              <a:rPr lang="en-US" altLang="zh-CN" sz="2800" u="sng">
                <a:solidFill>
                  <a:srgbClr val="000000"/>
                </a:solidFill>
              </a:rPr>
              <a:t>Ru</a:t>
            </a:r>
            <a:r>
              <a:rPr lang="en-US" altLang="zh-CN" sz="2800" u="sng" baseline="-25000">
                <a:solidFill>
                  <a:srgbClr val="000000"/>
                </a:solidFill>
              </a:rPr>
              <a:t>2</a:t>
            </a:r>
            <a:r>
              <a:rPr lang="en-US" altLang="zh-CN" sz="2800" u="sng">
                <a:solidFill>
                  <a:srgbClr val="000000"/>
                </a:solidFill>
              </a:rPr>
              <a:t>O</a:t>
            </a:r>
            <a:r>
              <a:rPr lang="en-US" altLang="zh-CN" sz="2800" u="sng" baseline="-25000">
                <a:solidFill>
                  <a:srgbClr val="000000"/>
                </a:solidFill>
              </a:rPr>
              <a:t>7 </a:t>
            </a:r>
            <a:r>
              <a:rPr lang="en-US" altLang="zh-CN" sz="2800" u="sng">
                <a:solidFill>
                  <a:srgbClr val="000000"/>
                </a:solidFill>
              </a:rPr>
              <a:t>at high B fields</a:t>
            </a:r>
            <a:endParaRPr lang="en-US" altLang="zh-CN" sz="2800" u="sng" baseline="-25000">
              <a:solidFill>
                <a:srgbClr val="000000"/>
              </a:solidFill>
            </a:endParaRPr>
          </a:p>
        </p:txBody>
      </p:sp>
      <p:sp>
        <p:nvSpPr>
          <p:cNvPr id="1406981" name="Rectangle 5"/>
          <p:cNvSpPr>
            <a:spLocks noChangeArrowheads="1"/>
          </p:cNvSpPr>
          <p:nvPr/>
        </p:nvSpPr>
        <p:spPr bwMode="auto">
          <a:xfrm>
            <a:off x="468313" y="1001713"/>
            <a:ext cx="79565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66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zh-CN" sz="2200">
                <a:solidFill>
                  <a:srgbClr val="0000CC"/>
                </a:solidFill>
                <a:latin typeface="Tahoma" panose="020B0604030504040204" pitchFamily="34" charset="0"/>
              </a:rPr>
              <a:t> Quasi-2D system; resistivity </a:t>
            </a:r>
            <a:r>
              <a:rPr lang="en-US" altLang="zh-CN" sz="2200" b="1">
                <a:solidFill>
                  <a:srgbClr val="0000CC"/>
                </a:solidFill>
                <a:latin typeface="Tahoma" panose="020B0604030504040204" pitchFamily="34" charset="0"/>
              </a:rPr>
              <a:t>anisotropy</a:t>
            </a:r>
            <a:r>
              <a:rPr lang="en-US" altLang="zh-CN" sz="2200">
                <a:solidFill>
                  <a:srgbClr val="0000CC"/>
                </a:solidFill>
                <a:latin typeface="Tahoma" panose="020B0604030504040204" pitchFamily="34" charset="0"/>
              </a:rPr>
              <a:t> at 7~8 Tesla. </a:t>
            </a:r>
          </a:p>
          <a:p>
            <a:endParaRPr lang="en-US" altLang="zh-CN" sz="1000">
              <a:solidFill>
                <a:srgbClr val="0000CC"/>
              </a:solidFill>
              <a:latin typeface="Tahoma" panose="020B0604030504040204" pitchFamily="34" charset="0"/>
            </a:endParaRPr>
          </a:p>
          <a:p>
            <a:pPr>
              <a:buFontTx/>
              <a:buChar char="•"/>
            </a:pPr>
            <a:r>
              <a:rPr lang="en-US" altLang="zh-CN" sz="2200">
                <a:solidFill>
                  <a:srgbClr val="0000CC"/>
                </a:solidFill>
                <a:latin typeface="Tahoma" panose="020B0604030504040204" pitchFamily="34" charset="0"/>
              </a:rPr>
              <a:t> Fermi surface nematic distortions.</a:t>
            </a:r>
          </a:p>
        </p:txBody>
      </p:sp>
      <p:grpSp>
        <p:nvGrpSpPr>
          <p:cNvPr id="1406982" name="Group 6"/>
          <p:cNvGrpSpPr>
            <a:grpSpLocks/>
          </p:cNvGrpSpPr>
          <p:nvPr/>
        </p:nvGrpSpPr>
        <p:grpSpPr bwMode="auto">
          <a:xfrm>
            <a:off x="6478588" y="2365375"/>
            <a:ext cx="1946275" cy="3044825"/>
            <a:chOff x="4103" y="1548"/>
            <a:chExt cx="1226" cy="1918"/>
          </a:xfrm>
        </p:grpSpPr>
        <p:sp>
          <p:nvSpPr>
            <p:cNvPr id="1406983" name="Oval 7"/>
            <p:cNvSpPr>
              <a:spLocks noChangeArrowheads="1"/>
            </p:cNvSpPr>
            <p:nvPr/>
          </p:nvSpPr>
          <p:spPr bwMode="auto">
            <a:xfrm rot="-10800000">
              <a:off x="4173" y="1979"/>
              <a:ext cx="603" cy="544"/>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zh-CN" altLang="en-US">
                <a:solidFill>
                  <a:srgbClr val="0000CC"/>
                </a:solidFill>
                <a:latin typeface="Arial" panose="020B0604020202020204" pitchFamily="34" charset="0"/>
              </a:endParaRPr>
            </a:p>
          </p:txBody>
        </p:sp>
        <p:sp>
          <p:nvSpPr>
            <p:cNvPr id="1406984" name="Oval 8"/>
            <p:cNvSpPr>
              <a:spLocks noChangeArrowheads="1"/>
            </p:cNvSpPr>
            <p:nvPr/>
          </p:nvSpPr>
          <p:spPr bwMode="auto">
            <a:xfrm rot="-16200000">
              <a:off x="3792" y="1859"/>
              <a:ext cx="1365" cy="744"/>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zh-CN" altLang="en-US">
                <a:solidFill>
                  <a:srgbClr val="0000CC"/>
                </a:solidFill>
                <a:latin typeface="Arial" panose="020B0604020202020204" pitchFamily="34" charset="0"/>
              </a:endParaRPr>
            </a:p>
          </p:txBody>
        </p:sp>
        <p:sp>
          <p:nvSpPr>
            <p:cNvPr id="1406985" name="Line 9"/>
            <p:cNvSpPr>
              <a:spLocks noChangeShapeType="1"/>
            </p:cNvSpPr>
            <p:nvPr/>
          </p:nvSpPr>
          <p:spPr bwMode="auto">
            <a:xfrm rot="5400000" flipV="1">
              <a:off x="4352" y="2222"/>
              <a:ext cx="228"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406986" name="Line 10"/>
            <p:cNvSpPr>
              <a:spLocks noChangeShapeType="1"/>
            </p:cNvSpPr>
            <p:nvPr/>
          </p:nvSpPr>
          <p:spPr bwMode="auto">
            <a:xfrm rot="5400000" flipH="1">
              <a:off x="4361" y="1700"/>
              <a:ext cx="221" cy="7"/>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406987" name="Line 11"/>
            <p:cNvSpPr>
              <a:spLocks noChangeShapeType="1"/>
            </p:cNvSpPr>
            <p:nvPr/>
          </p:nvSpPr>
          <p:spPr bwMode="auto">
            <a:xfrm rot="-5400000">
              <a:off x="4670" y="2313"/>
              <a:ext cx="771" cy="0"/>
            </a:xfrm>
            <a:prstGeom prst="line">
              <a:avLst/>
            </a:prstGeom>
            <a:noFill/>
            <a:ln w="2857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406988" name="Text Box 12"/>
            <p:cNvSpPr txBox="1">
              <a:spLocks noChangeArrowheads="1"/>
            </p:cNvSpPr>
            <p:nvPr/>
          </p:nvSpPr>
          <p:spPr bwMode="auto">
            <a:xfrm>
              <a:off x="4330" y="3197"/>
              <a:ext cx="18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66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200">
                  <a:solidFill>
                    <a:srgbClr val="0000CC"/>
                  </a:solidFill>
                  <a:latin typeface="Tahoma" panose="020B0604030504040204" pitchFamily="34" charset="0"/>
                </a:rPr>
                <a:t>I</a:t>
              </a:r>
            </a:p>
          </p:txBody>
        </p:sp>
        <p:sp>
          <p:nvSpPr>
            <p:cNvPr id="1406989" name="Line 13"/>
            <p:cNvSpPr>
              <a:spLocks noChangeShapeType="1"/>
            </p:cNvSpPr>
            <p:nvPr/>
          </p:nvSpPr>
          <p:spPr bwMode="auto">
            <a:xfrm rot="5400000" flipH="1" flipV="1">
              <a:off x="4525" y="2756"/>
              <a:ext cx="0" cy="700"/>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406990" name="Text Box 14"/>
            <p:cNvSpPr txBox="1">
              <a:spLocks noChangeArrowheads="1"/>
            </p:cNvSpPr>
            <p:nvPr/>
          </p:nvSpPr>
          <p:spPr bwMode="auto">
            <a:xfrm>
              <a:off x="5147" y="2199"/>
              <a:ext cx="18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66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200">
                  <a:solidFill>
                    <a:srgbClr val="0000CC"/>
                  </a:solidFill>
                  <a:latin typeface="Tahoma" panose="020B0604030504040204" pitchFamily="34" charset="0"/>
                </a:rPr>
                <a:t>I</a:t>
              </a:r>
            </a:p>
          </p:txBody>
        </p:sp>
      </p:grpSp>
      <p:grpSp>
        <p:nvGrpSpPr>
          <p:cNvPr id="1406991" name="Group 15"/>
          <p:cNvGrpSpPr>
            <a:grpSpLocks/>
          </p:cNvGrpSpPr>
          <p:nvPr/>
        </p:nvGrpSpPr>
        <p:grpSpPr bwMode="auto">
          <a:xfrm>
            <a:off x="2628900" y="2132013"/>
            <a:ext cx="3275013" cy="3997325"/>
            <a:chOff x="3424" y="867"/>
            <a:chExt cx="2042" cy="2495"/>
          </a:xfrm>
        </p:grpSpPr>
        <p:pic>
          <p:nvPicPr>
            <p:cNvPr id="140699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 y="867"/>
              <a:ext cx="1747" cy="2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6993"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4" y="1525"/>
              <a:ext cx="302" cy="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7362980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2"/>
          <p:cNvSpPr>
            <a:spLocks noChangeArrowheads="1"/>
          </p:cNvSpPr>
          <p:nvPr/>
        </p:nvSpPr>
        <p:spPr bwMode="auto">
          <a:xfrm>
            <a:off x="3657600" y="3948113"/>
            <a:ext cx="1560513" cy="465137"/>
          </a:xfrm>
          <a:prstGeom prst="roundRect">
            <a:avLst>
              <a:gd name="adj" fmla="val 16667"/>
            </a:avLst>
          </a:prstGeom>
          <a:solidFill>
            <a:srgbClr val="00FF00">
              <a:alpha val="50000"/>
            </a:srgbClr>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CC"/>
              </a:solidFill>
              <a:effectLst/>
              <a:uLnTx/>
              <a:uFillTx/>
              <a:latin typeface="Tahoma" pitchFamily="34" charset="0"/>
              <a:ea typeface="宋体" panose="02010600030101010101" pitchFamily="2" charset="-122"/>
              <a:cs typeface="+mn-cs"/>
            </a:endParaRPr>
          </a:p>
        </p:txBody>
      </p:sp>
      <p:sp>
        <p:nvSpPr>
          <p:cNvPr id="11" name="AutoShape 2"/>
          <p:cNvSpPr>
            <a:spLocks noChangeArrowheads="1"/>
          </p:cNvSpPr>
          <p:nvPr/>
        </p:nvSpPr>
        <p:spPr bwMode="auto">
          <a:xfrm>
            <a:off x="509588" y="5400675"/>
            <a:ext cx="8021637" cy="1108075"/>
          </a:xfrm>
          <a:prstGeom prst="roundRect">
            <a:avLst>
              <a:gd name="adj" fmla="val 16667"/>
            </a:avLst>
          </a:prstGeom>
          <a:solidFill>
            <a:srgbClr val="00FF00">
              <a:alpha val="50000"/>
            </a:srgbClr>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CC"/>
              </a:solidFill>
              <a:effectLst/>
              <a:uLnTx/>
              <a:uFillTx/>
              <a:latin typeface="Tahoma" pitchFamily="34" charset="0"/>
              <a:ea typeface="宋体" panose="02010600030101010101" pitchFamily="2" charset="-122"/>
              <a:cs typeface="+mn-cs"/>
            </a:endParaRPr>
          </a:p>
        </p:txBody>
      </p:sp>
      <p:sp>
        <p:nvSpPr>
          <p:cNvPr id="14350" name="Rectangle 2"/>
          <p:cNvSpPr>
            <a:spLocks noGrp="1" noChangeArrowheads="1"/>
          </p:cNvSpPr>
          <p:nvPr>
            <p:ph type="title"/>
          </p:nvPr>
        </p:nvSpPr>
        <p:spPr>
          <a:xfrm>
            <a:off x="457200" y="384175"/>
            <a:ext cx="8229600" cy="871538"/>
          </a:xfrm>
        </p:spPr>
        <p:txBody>
          <a:bodyPr/>
          <a:lstStyle/>
          <a:p>
            <a:pPr eaLnBrk="1" hangingPunct="1"/>
            <a:r>
              <a:rPr lang="en-US" altLang="zh-TW" sz="2400" u="sng">
                <a:latin typeface="Tahoma" panose="020B0604030504040204" pitchFamily="34" charset="0"/>
                <a:ea typeface="新細明體" pitchFamily="18" charset="-120"/>
                <a:cs typeface="Tahoma" panose="020B0604030504040204" pitchFamily="34" charset="0"/>
              </a:rPr>
              <a:t>Band hybridization enhanced Landau interaction in high partial-wave channels  </a:t>
            </a:r>
          </a:p>
        </p:txBody>
      </p:sp>
      <p:sp>
        <p:nvSpPr>
          <p:cNvPr id="14351" name="Text Box 4"/>
          <p:cNvSpPr txBox="1">
            <a:spLocks noChangeArrowheads="1"/>
          </p:cNvSpPr>
          <p:nvPr/>
        </p:nvSpPr>
        <p:spPr bwMode="auto">
          <a:xfrm>
            <a:off x="630238" y="1365250"/>
            <a:ext cx="80438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a:ln>
                  <a:noFill/>
                </a:ln>
                <a:solidFill>
                  <a:srgbClr val="0000CC"/>
                </a:solidFill>
                <a:effectLst/>
                <a:uLnTx/>
                <a:uFillTx/>
                <a:latin typeface="Tahoma" panose="020B0604030504040204" pitchFamily="34" charset="0"/>
                <a:ea typeface="宋体" panose="02010600030101010101" pitchFamily="2" charset="-122"/>
                <a:cs typeface="Tahoma" panose="020B0604030504040204" pitchFamily="34" charset="0"/>
              </a:rPr>
              <a:t> A heuristic argument: a hybridized band Bloch wavefunction  with internal orbital configuration as </a:t>
            </a:r>
            <a:endParaRPr kumimoji="0" lang="en-US" altLang="zh-CN" sz="22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Tahoma" panose="020B0604030504040204" pitchFamily="34" charset="0"/>
            </a:endParaRPr>
          </a:p>
        </p:txBody>
      </p:sp>
      <p:graphicFrame>
        <p:nvGraphicFramePr>
          <p:cNvPr id="14338" name="Object 3"/>
          <p:cNvGraphicFramePr>
            <a:graphicFrameLocks noChangeAspect="1"/>
          </p:cNvGraphicFramePr>
          <p:nvPr/>
        </p:nvGraphicFramePr>
        <p:xfrm>
          <a:off x="1427163" y="2370138"/>
          <a:ext cx="4144962" cy="403225"/>
        </p:xfrm>
        <a:graphic>
          <a:graphicData uri="http://schemas.openxmlformats.org/presentationml/2006/ole">
            <mc:AlternateContent xmlns:mc="http://schemas.openxmlformats.org/markup-compatibility/2006">
              <mc:Choice xmlns:v="urn:schemas-microsoft-com:vml" Requires="v">
                <p:oleObj name="Equation" r:id="rId2" imgW="3263760" imgH="317160" progId="Equation.3">
                  <p:embed/>
                </p:oleObj>
              </mc:Choice>
              <mc:Fallback>
                <p:oleObj name="Equation" r:id="rId2" imgW="3263760" imgH="317160" progId="Equation.3">
                  <p:embed/>
                  <p:pic>
                    <p:nvPicPr>
                      <p:cNvPr id="14338"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7163" y="2370138"/>
                        <a:ext cx="4144962"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39" name="Object 4"/>
          <p:cNvGraphicFramePr>
            <a:graphicFrameLocks noChangeAspect="1"/>
          </p:cNvGraphicFramePr>
          <p:nvPr/>
        </p:nvGraphicFramePr>
        <p:xfrm>
          <a:off x="1019175" y="3948113"/>
          <a:ext cx="5478463" cy="465137"/>
        </p:xfrm>
        <a:graphic>
          <a:graphicData uri="http://schemas.openxmlformats.org/presentationml/2006/ole">
            <mc:AlternateContent xmlns:mc="http://schemas.openxmlformats.org/markup-compatibility/2006">
              <mc:Choice xmlns:v="urn:schemas-microsoft-com:vml" Requires="v">
                <p:oleObj name="Equation" r:id="rId4" imgW="3746160" imgH="279360" progId="Equation.3">
                  <p:embed/>
                </p:oleObj>
              </mc:Choice>
              <mc:Fallback>
                <p:oleObj name="Equation" r:id="rId4" imgW="3746160" imgH="279360" progId="Equation.3">
                  <p:embed/>
                  <p:pic>
                    <p:nvPicPr>
                      <p:cNvPr id="14339"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175" y="3948113"/>
                        <a:ext cx="5478463"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52" name="Text Box 4"/>
          <p:cNvSpPr txBox="1">
            <a:spLocks noChangeArrowheads="1"/>
          </p:cNvSpPr>
          <p:nvPr/>
        </p:nvSpPr>
        <p:spPr bwMode="auto">
          <a:xfrm>
            <a:off x="661988" y="5400675"/>
            <a:ext cx="80438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a:ln>
                  <a:noFill/>
                </a:ln>
                <a:solidFill>
                  <a:srgbClr val="0000CC"/>
                </a:solidFill>
                <a:effectLst/>
                <a:uLnTx/>
                <a:uFillTx/>
                <a:latin typeface="Tahoma" panose="020B0604030504040204" pitchFamily="34" charset="0"/>
                <a:ea typeface="宋体" panose="02010600030101010101" pitchFamily="2" charset="-122"/>
                <a:cs typeface="Tahoma" panose="020B0604030504040204" pitchFamily="34" charset="0"/>
              </a:rPr>
              <a:t>  Even V(p</a:t>
            </a:r>
            <a:r>
              <a:rPr kumimoji="0" lang="en-US" altLang="zh-CN" sz="1400" b="0" i="0" u="none" strike="noStrike" kern="1200" cap="none" spc="0" normalizeH="0" baseline="0" noProof="0">
                <a:ln>
                  <a:noFill/>
                </a:ln>
                <a:solidFill>
                  <a:srgbClr val="0000CC"/>
                </a:solidFill>
                <a:effectLst/>
                <a:uLnTx/>
                <a:uFillTx/>
                <a:latin typeface="Tahoma" panose="020B0604030504040204" pitchFamily="34" charset="0"/>
                <a:ea typeface="宋体" panose="02010600030101010101" pitchFamily="2" charset="-122"/>
                <a:cs typeface="Tahoma" panose="020B0604030504040204" pitchFamily="34" charset="0"/>
              </a:rPr>
              <a:t>1</a:t>
            </a:r>
            <a:r>
              <a:rPr kumimoji="0" lang="en-US" altLang="zh-CN" sz="2200" b="0" i="0" u="none" strike="noStrike" kern="1200" cap="none" spc="0" normalizeH="0" baseline="0" noProof="0">
                <a:ln>
                  <a:noFill/>
                </a:ln>
                <a:solidFill>
                  <a:srgbClr val="0000CC"/>
                </a:solidFill>
                <a:effectLst/>
                <a:uLnTx/>
                <a:uFillTx/>
                <a:latin typeface="Tahoma" panose="020B0604030504040204" pitchFamily="34" charset="0"/>
                <a:ea typeface="宋体" panose="02010600030101010101" pitchFamily="2" charset="-122"/>
                <a:cs typeface="Tahoma" panose="020B0604030504040204" pitchFamily="34" charset="0"/>
              </a:rPr>
              <a:t>-p</a:t>
            </a:r>
            <a:r>
              <a:rPr kumimoji="0" lang="en-US" altLang="zh-CN" sz="1200" b="0" i="0" u="none" strike="noStrike" kern="1200" cap="none" spc="0" normalizeH="0" baseline="0" noProof="0">
                <a:ln>
                  <a:noFill/>
                </a:ln>
                <a:solidFill>
                  <a:srgbClr val="0000CC"/>
                </a:solidFill>
                <a:effectLst/>
                <a:uLnTx/>
                <a:uFillTx/>
                <a:latin typeface="Tahoma" panose="020B0604030504040204" pitchFamily="34" charset="0"/>
                <a:ea typeface="宋体" panose="02010600030101010101" pitchFamily="2" charset="-122"/>
                <a:cs typeface="Tahoma" panose="020B0604030504040204" pitchFamily="34" charset="0"/>
              </a:rPr>
              <a:t>2</a:t>
            </a:r>
            <a:r>
              <a:rPr kumimoji="0" lang="en-US" altLang="zh-CN" sz="2200" b="0" i="0" u="none" strike="noStrike" kern="1200" cap="none" spc="0" normalizeH="0" baseline="0" noProof="0">
                <a:ln>
                  <a:noFill/>
                </a:ln>
                <a:solidFill>
                  <a:srgbClr val="0000CC"/>
                </a:solidFill>
                <a:effectLst/>
                <a:uLnTx/>
                <a:uFillTx/>
                <a:latin typeface="Tahoma" panose="020B0604030504040204" pitchFamily="34" charset="0"/>
                <a:ea typeface="宋体" panose="02010600030101010101" pitchFamily="2" charset="-122"/>
                <a:cs typeface="Tahoma" panose="020B0604030504040204" pitchFamily="34" charset="0"/>
              </a:rPr>
              <a:t>) is dominated by the </a:t>
            </a:r>
            <a:r>
              <a:rPr kumimoji="0" lang="en-US" altLang="zh-CN" sz="2200" b="0" i="1" u="none" strike="noStrike" kern="1200" cap="none" spc="0" normalizeH="0" baseline="0" noProof="0">
                <a:ln>
                  <a:noFill/>
                </a:ln>
                <a:solidFill>
                  <a:srgbClr val="0000CC"/>
                </a:solidFill>
                <a:effectLst/>
                <a:uLnTx/>
                <a:uFillTx/>
                <a:latin typeface="Tahoma" panose="020B0604030504040204" pitchFamily="34" charset="0"/>
                <a:ea typeface="宋体" panose="02010600030101010101" pitchFamily="2" charset="-122"/>
                <a:cs typeface="Tahoma" panose="020B0604030504040204" pitchFamily="34" charset="0"/>
              </a:rPr>
              <a:t>s</a:t>
            </a:r>
            <a:r>
              <a:rPr kumimoji="0" lang="en-US" altLang="zh-CN" sz="2200" b="0" i="0" u="none" strike="noStrike" kern="1200" cap="none" spc="0" normalizeH="0" baseline="0" noProof="0">
                <a:ln>
                  <a:noFill/>
                </a:ln>
                <a:solidFill>
                  <a:srgbClr val="0000CC"/>
                </a:solidFill>
                <a:effectLst/>
                <a:uLnTx/>
                <a:uFillTx/>
                <a:latin typeface="Tahoma" panose="020B0604030504040204" pitchFamily="34" charset="0"/>
                <a:ea typeface="宋体" panose="02010600030101010101" pitchFamily="2" charset="-122"/>
                <a:cs typeface="Tahoma" panose="020B0604030504040204" pitchFamily="34" charset="0"/>
              </a:rPr>
              <a:t>-wave component, the angular form factor shifts a significant part of the spectra weight into the </a:t>
            </a:r>
            <a:r>
              <a:rPr kumimoji="0" lang="en-US" altLang="zh-CN" sz="2200" b="0" i="1" u="none" strike="noStrike" kern="1200" cap="none" spc="0" normalizeH="0" baseline="0" noProof="0">
                <a:ln>
                  <a:noFill/>
                </a:ln>
                <a:solidFill>
                  <a:srgbClr val="0000CC"/>
                </a:solidFill>
                <a:effectLst/>
                <a:uLnTx/>
                <a:uFillTx/>
                <a:latin typeface="Tahoma" panose="020B0604030504040204" pitchFamily="34" charset="0"/>
                <a:ea typeface="宋体" panose="02010600030101010101" pitchFamily="2" charset="-122"/>
                <a:cs typeface="Tahoma" panose="020B0604030504040204" pitchFamily="34" charset="0"/>
              </a:rPr>
              <a:t>d</a:t>
            </a:r>
            <a:r>
              <a:rPr kumimoji="0" lang="en-US" altLang="zh-CN" sz="2200" b="0" i="0" u="none" strike="noStrike" kern="1200" cap="none" spc="0" normalizeH="0" baseline="0" noProof="0">
                <a:ln>
                  <a:noFill/>
                </a:ln>
                <a:solidFill>
                  <a:srgbClr val="0000CC"/>
                </a:solidFill>
                <a:effectLst/>
                <a:uLnTx/>
                <a:uFillTx/>
                <a:latin typeface="Tahoma" panose="020B0604030504040204" pitchFamily="34" charset="0"/>
                <a:ea typeface="宋体" panose="02010600030101010101" pitchFamily="2" charset="-122"/>
                <a:cs typeface="Tahoma" panose="020B0604030504040204" pitchFamily="34" charset="0"/>
              </a:rPr>
              <a:t>-wave channel.</a:t>
            </a:r>
            <a:endParaRPr kumimoji="0" lang="en-US" altLang="zh-CN" sz="22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Tahoma" panose="020B0604030504040204" pitchFamily="34" charset="0"/>
            </a:endParaRPr>
          </a:p>
        </p:txBody>
      </p:sp>
      <p:sp>
        <p:nvSpPr>
          <p:cNvPr id="14353" name="Text Box 4"/>
          <p:cNvSpPr txBox="1">
            <a:spLocks noChangeArrowheads="1"/>
          </p:cNvSpPr>
          <p:nvPr/>
        </p:nvSpPr>
        <p:spPr bwMode="auto">
          <a:xfrm>
            <a:off x="625475" y="2986088"/>
            <a:ext cx="56419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a:ln>
                  <a:noFill/>
                </a:ln>
                <a:solidFill>
                  <a:srgbClr val="0000CC"/>
                </a:solidFill>
                <a:effectLst/>
                <a:uLnTx/>
                <a:uFillTx/>
                <a:latin typeface="Tahoma" panose="020B0604030504040204" pitchFamily="34" charset="0"/>
                <a:ea typeface="宋体" panose="02010600030101010101" pitchFamily="2" charset="-122"/>
                <a:cs typeface="Tahoma" panose="020B0604030504040204" pitchFamily="34" charset="0"/>
              </a:rPr>
              <a:t>  The Landau interaction acquires a d-wave angular form factor as.</a:t>
            </a:r>
            <a:endParaRPr kumimoji="0" lang="en-US" altLang="zh-CN" sz="22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Tahoma" panose="020B0604030504040204" pitchFamily="34" charset="0"/>
            </a:endParaRPr>
          </a:p>
        </p:txBody>
      </p:sp>
      <p:graphicFrame>
        <p:nvGraphicFramePr>
          <p:cNvPr id="14340" name="Object 5"/>
          <p:cNvGraphicFramePr>
            <a:graphicFrameLocks noChangeAspect="1"/>
          </p:cNvGraphicFramePr>
          <p:nvPr/>
        </p:nvGraphicFramePr>
        <p:xfrm>
          <a:off x="8531225" y="2970213"/>
          <a:ext cx="495300" cy="522287"/>
        </p:xfrm>
        <a:graphic>
          <a:graphicData uri="http://schemas.openxmlformats.org/presentationml/2006/ole">
            <mc:AlternateContent xmlns:mc="http://schemas.openxmlformats.org/markup-compatibility/2006">
              <mc:Choice xmlns:v="urn:schemas-microsoft-com:vml" Requires="v">
                <p:oleObj name="Equation" r:id="rId6" imgW="241200" imgH="253800" progId="Equation.3">
                  <p:embed/>
                </p:oleObj>
              </mc:Choice>
              <mc:Fallback>
                <p:oleObj name="Equation" r:id="rId6" imgW="241200" imgH="253800" progId="Equation.3">
                  <p:embed/>
                  <p:pic>
                    <p:nvPicPr>
                      <p:cNvPr id="1434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1225" y="2970213"/>
                        <a:ext cx="495300"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354" name="Group 27"/>
          <p:cNvGrpSpPr>
            <a:grpSpLocks/>
          </p:cNvGrpSpPr>
          <p:nvPr/>
        </p:nvGrpSpPr>
        <p:grpSpPr bwMode="auto">
          <a:xfrm>
            <a:off x="6267450" y="1951038"/>
            <a:ext cx="2265363" cy="2763837"/>
            <a:chOff x="5950395" y="1738567"/>
            <a:chExt cx="2582291" cy="3164586"/>
          </a:xfrm>
        </p:grpSpPr>
        <p:graphicFrame>
          <p:nvGraphicFramePr>
            <p:cNvPr id="14342" name="Object 6"/>
            <p:cNvGraphicFramePr>
              <a:graphicFrameLocks noChangeAspect="1"/>
            </p:cNvGraphicFramePr>
            <p:nvPr/>
          </p:nvGraphicFramePr>
          <p:xfrm>
            <a:off x="5950395" y="2933383"/>
            <a:ext cx="495300" cy="522287"/>
          </p:xfrm>
          <a:graphic>
            <a:graphicData uri="http://schemas.openxmlformats.org/presentationml/2006/ole">
              <mc:AlternateContent xmlns:mc="http://schemas.openxmlformats.org/markup-compatibility/2006">
                <mc:Choice xmlns:v="urn:schemas-microsoft-com:vml" Requires="v">
                  <p:oleObj name="Equation" r:id="rId8" imgW="241200" imgH="253800" progId="Equation.3">
                    <p:embed/>
                  </p:oleObj>
                </mc:Choice>
                <mc:Fallback>
                  <p:oleObj name="Equation" r:id="rId8" imgW="241200" imgH="253800" progId="Equation.3">
                    <p:embed/>
                    <p:pic>
                      <p:nvPicPr>
                        <p:cNvPr id="14342"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0395" y="2933383"/>
                          <a:ext cx="495300"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3" name="Object 7"/>
            <p:cNvGraphicFramePr>
              <a:graphicFrameLocks noChangeAspect="1"/>
            </p:cNvGraphicFramePr>
            <p:nvPr/>
          </p:nvGraphicFramePr>
          <p:xfrm>
            <a:off x="7311898" y="1738567"/>
            <a:ext cx="495300" cy="574675"/>
          </p:xfrm>
          <a:graphic>
            <a:graphicData uri="http://schemas.openxmlformats.org/presentationml/2006/ole">
              <mc:AlternateContent xmlns:mc="http://schemas.openxmlformats.org/markup-compatibility/2006">
                <mc:Choice xmlns:v="urn:schemas-microsoft-com:vml" Requires="v">
                  <p:oleObj name="Equation" r:id="rId9" imgW="241200" imgH="279360" progId="Equation.3">
                    <p:embed/>
                  </p:oleObj>
                </mc:Choice>
                <mc:Fallback>
                  <p:oleObj name="Equation" r:id="rId9" imgW="241200" imgH="279360" progId="Equation.3">
                    <p:embed/>
                    <p:pic>
                      <p:nvPicPr>
                        <p:cNvPr id="14343"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1898" y="1738567"/>
                          <a:ext cx="495300"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4" name="Object 8"/>
            <p:cNvGraphicFramePr>
              <a:graphicFrameLocks noChangeAspect="1"/>
            </p:cNvGraphicFramePr>
            <p:nvPr/>
          </p:nvGraphicFramePr>
          <p:xfrm>
            <a:off x="7348474" y="4328478"/>
            <a:ext cx="495300" cy="574675"/>
          </p:xfrm>
          <a:graphic>
            <a:graphicData uri="http://schemas.openxmlformats.org/presentationml/2006/ole">
              <mc:AlternateContent xmlns:mc="http://schemas.openxmlformats.org/markup-compatibility/2006">
                <mc:Choice xmlns:v="urn:schemas-microsoft-com:vml" Requires="v">
                  <p:oleObj name="Equation" r:id="rId11" imgW="241200" imgH="279360" progId="Equation.3">
                    <p:embed/>
                  </p:oleObj>
                </mc:Choice>
                <mc:Fallback>
                  <p:oleObj name="Equation" r:id="rId11" imgW="241200" imgH="279360" progId="Equation.3">
                    <p:embed/>
                    <p:pic>
                      <p:nvPicPr>
                        <p:cNvPr id="14344"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48474" y="4328478"/>
                          <a:ext cx="495300"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356" name="Group 27"/>
            <p:cNvGrpSpPr>
              <a:grpSpLocks/>
            </p:cNvGrpSpPr>
            <p:nvPr/>
          </p:nvGrpSpPr>
          <p:grpSpPr bwMode="auto">
            <a:xfrm>
              <a:off x="6553073" y="2198942"/>
              <a:ext cx="1979613" cy="2087562"/>
              <a:chOff x="2200" y="777"/>
              <a:chExt cx="1296" cy="1364"/>
            </a:xfrm>
          </p:grpSpPr>
          <p:sp>
            <p:nvSpPr>
              <p:cNvPr id="21" name="Oval 28"/>
              <p:cNvSpPr>
                <a:spLocks noChangeArrowheads="1"/>
              </p:cNvSpPr>
              <p:nvPr/>
            </p:nvSpPr>
            <p:spPr bwMode="auto">
              <a:xfrm>
                <a:off x="2200" y="843"/>
                <a:ext cx="1296" cy="1298"/>
              </a:xfrm>
              <a:prstGeom prst="ellipse">
                <a:avLst/>
              </a:prstGeom>
              <a:noFill/>
              <a:ln w="25400">
                <a:solidFill>
                  <a:srgbClr val="0000CC"/>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CC"/>
                  </a:solidFill>
                  <a:effectLst/>
                  <a:uLnTx/>
                  <a:uFillTx/>
                  <a:latin typeface="Tahoma" pitchFamily="34" charset="0"/>
                  <a:ea typeface="宋体" panose="02010600030101010101" pitchFamily="2" charset="-122"/>
                  <a:cs typeface="+mn-cs"/>
                </a:endParaRPr>
              </a:p>
            </p:txBody>
          </p:sp>
          <p:grpSp>
            <p:nvGrpSpPr>
              <p:cNvPr id="14358" name="Group 29"/>
              <p:cNvGrpSpPr>
                <a:grpSpLocks/>
              </p:cNvGrpSpPr>
              <p:nvPr/>
            </p:nvGrpSpPr>
            <p:grpSpPr bwMode="auto">
              <a:xfrm>
                <a:off x="2404" y="777"/>
                <a:ext cx="113" cy="318"/>
                <a:chOff x="499" y="2863"/>
                <a:chExt cx="113" cy="318"/>
              </a:xfrm>
            </p:grpSpPr>
            <p:sp>
              <p:nvSpPr>
                <p:cNvPr id="31" name="Line 30"/>
                <p:cNvSpPr>
                  <a:spLocks noChangeShapeType="1"/>
                </p:cNvSpPr>
                <p:nvPr/>
              </p:nvSpPr>
              <p:spPr bwMode="auto">
                <a:xfrm flipV="1">
                  <a:off x="499" y="2863"/>
                  <a:ext cx="117" cy="318"/>
                </a:xfrm>
                <a:prstGeom prst="line">
                  <a:avLst/>
                </a:prstGeom>
                <a:noFill/>
                <a:ln w="9525">
                  <a:solidFill>
                    <a:schemeClr val="tx1"/>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CC"/>
                    </a:solidFill>
                    <a:effectLst/>
                    <a:uLnTx/>
                    <a:uFillTx/>
                    <a:latin typeface="Tahoma" pitchFamily="34" charset="0"/>
                    <a:ea typeface="宋体" panose="02010600030101010101" pitchFamily="2" charset="-122"/>
                    <a:cs typeface="+mn-cs"/>
                  </a:endParaRPr>
                </a:p>
              </p:txBody>
            </p:sp>
            <p:sp>
              <p:nvSpPr>
                <p:cNvPr id="32" name="Oval 31"/>
                <p:cNvSpPr>
                  <a:spLocks noChangeArrowheads="1"/>
                </p:cNvSpPr>
                <p:nvPr/>
              </p:nvSpPr>
              <p:spPr bwMode="auto">
                <a:xfrm>
                  <a:off x="499" y="2976"/>
                  <a:ext cx="117" cy="113"/>
                </a:xfrm>
                <a:prstGeom prst="ellipse">
                  <a:avLst/>
                </a:prstGeom>
                <a:solidFill>
                  <a:srgbClr val="FF0000"/>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CC"/>
                    </a:solidFill>
                    <a:effectLst/>
                    <a:uLnTx/>
                    <a:uFillTx/>
                    <a:latin typeface="Tahoma" pitchFamily="34" charset="0"/>
                    <a:ea typeface="宋体" panose="02010600030101010101" pitchFamily="2" charset="-122"/>
                    <a:cs typeface="+mn-cs"/>
                  </a:endParaRPr>
                </a:p>
              </p:txBody>
            </p:sp>
          </p:grpSp>
          <p:sp>
            <p:nvSpPr>
              <p:cNvPr id="23" name="Line 32"/>
              <p:cNvSpPr>
                <a:spLocks noChangeShapeType="1"/>
              </p:cNvSpPr>
              <p:nvPr/>
            </p:nvSpPr>
            <p:spPr bwMode="auto">
              <a:xfrm flipH="1" flipV="1">
                <a:off x="2459" y="1001"/>
                <a:ext cx="363" cy="518"/>
              </a:xfrm>
              <a:prstGeom prst="line">
                <a:avLst/>
              </a:prstGeom>
              <a:noFill/>
              <a:ln w="9525">
                <a:solidFill>
                  <a:schemeClr val="tx1"/>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CC"/>
                  </a:solidFill>
                  <a:effectLst/>
                  <a:uLnTx/>
                  <a:uFillTx/>
                  <a:latin typeface="Tahoma" pitchFamily="34" charset="0"/>
                  <a:ea typeface="宋体" panose="02010600030101010101" pitchFamily="2" charset="-122"/>
                  <a:cs typeface="+mn-cs"/>
                </a:endParaRPr>
              </a:p>
            </p:txBody>
          </p:sp>
          <p:sp>
            <p:nvSpPr>
              <p:cNvPr id="24" name="Line 33"/>
              <p:cNvSpPr>
                <a:spLocks noChangeShapeType="1"/>
              </p:cNvSpPr>
              <p:nvPr/>
            </p:nvSpPr>
            <p:spPr bwMode="auto">
              <a:xfrm flipV="1">
                <a:off x="2821" y="1001"/>
                <a:ext cx="364" cy="518"/>
              </a:xfrm>
              <a:prstGeom prst="line">
                <a:avLst/>
              </a:prstGeom>
              <a:noFill/>
              <a:ln w="9525">
                <a:solidFill>
                  <a:schemeClr val="tx1"/>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CC"/>
                  </a:solidFill>
                  <a:effectLst/>
                  <a:uLnTx/>
                  <a:uFillTx/>
                  <a:latin typeface="Tahoma" pitchFamily="34" charset="0"/>
                  <a:ea typeface="宋体" panose="02010600030101010101" pitchFamily="2" charset="-122"/>
                  <a:cs typeface="+mn-cs"/>
                </a:endParaRPr>
              </a:p>
            </p:txBody>
          </p:sp>
          <p:graphicFrame>
            <p:nvGraphicFramePr>
              <p:cNvPr id="14345" name="Object 9"/>
              <p:cNvGraphicFramePr>
                <a:graphicFrameLocks noChangeAspect="1"/>
              </p:cNvGraphicFramePr>
              <p:nvPr/>
            </p:nvGraphicFramePr>
            <p:xfrm>
              <a:off x="2624" y="959"/>
              <a:ext cx="424" cy="321"/>
            </p:xfrm>
            <a:graphic>
              <a:graphicData uri="http://schemas.openxmlformats.org/presentationml/2006/ole">
                <mc:AlternateContent xmlns:mc="http://schemas.openxmlformats.org/markup-compatibility/2006">
                  <mc:Choice xmlns:v="urn:schemas-microsoft-com:vml" Requires="v">
                    <p:oleObj name="Equation" r:id="rId13" imgW="330120" imgH="279360" progId="Equation.3">
                      <p:embed/>
                    </p:oleObj>
                  </mc:Choice>
                  <mc:Fallback>
                    <p:oleObj name="Equation" r:id="rId13" imgW="330120" imgH="279360" progId="Equation.3">
                      <p:embed/>
                      <p:pic>
                        <p:nvPicPr>
                          <p:cNvPr id="14345"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24" y="959"/>
                            <a:ext cx="424" cy="32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14346" name="Object 10"/>
              <p:cNvGraphicFramePr>
                <a:graphicFrameLocks noChangeAspect="1"/>
              </p:cNvGraphicFramePr>
              <p:nvPr/>
            </p:nvGraphicFramePr>
            <p:xfrm>
              <a:off x="2407" y="1208"/>
              <a:ext cx="256" cy="277"/>
            </p:xfrm>
            <a:graphic>
              <a:graphicData uri="http://schemas.openxmlformats.org/presentationml/2006/ole">
                <mc:AlternateContent xmlns:mc="http://schemas.openxmlformats.org/markup-compatibility/2006">
                  <mc:Choice xmlns:v="urn:schemas-microsoft-com:vml" Requires="v">
                    <p:oleObj name="Equation" r:id="rId15" imgW="177480" imgH="215640" progId="Equation.3">
                      <p:embed/>
                    </p:oleObj>
                  </mc:Choice>
                  <mc:Fallback>
                    <p:oleObj name="Equation" r:id="rId15" imgW="177480" imgH="215640" progId="Equation.3">
                      <p:embed/>
                      <p:pic>
                        <p:nvPicPr>
                          <p:cNvPr id="14346"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07" y="1208"/>
                            <a:ext cx="256" cy="2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14347" name="Object 11"/>
              <p:cNvGraphicFramePr>
                <a:graphicFrameLocks noChangeAspect="1"/>
              </p:cNvGraphicFramePr>
              <p:nvPr/>
            </p:nvGraphicFramePr>
            <p:xfrm>
              <a:off x="3029" y="1208"/>
              <a:ext cx="275" cy="277"/>
            </p:xfrm>
            <a:graphic>
              <a:graphicData uri="http://schemas.openxmlformats.org/presentationml/2006/ole">
                <mc:AlternateContent xmlns:mc="http://schemas.openxmlformats.org/markup-compatibility/2006">
                  <mc:Choice xmlns:v="urn:schemas-microsoft-com:vml" Requires="v">
                    <p:oleObj name="Equation" r:id="rId17" imgW="190440" imgH="215640" progId="Equation.3">
                      <p:embed/>
                    </p:oleObj>
                  </mc:Choice>
                  <mc:Fallback>
                    <p:oleObj name="Equation" r:id="rId17" imgW="190440" imgH="215640" progId="Equation.3">
                      <p:embed/>
                      <p:pic>
                        <p:nvPicPr>
                          <p:cNvPr id="14347" name="Object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29" y="1208"/>
                            <a:ext cx="275" cy="2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nvGrpSpPr>
              <p:cNvPr id="14361" name="Group 37"/>
              <p:cNvGrpSpPr>
                <a:grpSpLocks/>
              </p:cNvGrpSpPr>
              <p:nvPr/>
            </p:nvGrpSpPr>
            <p:grpSpPr bwMode="auto">
              <a:xfrm>
                <a:off x="3198" y="821"/>
                <a:ext cx="113" cy="318"/>
                <a:chOff x="499" y="2863"/>
                <a:chExt cx="113" cy="318"/>
              </a:xfrm>
            </p:grpSpPr>
            <p:sp>
              <p:nvSpPr>
                <p:cNvPr id="29" name="Line 38"/>
                <p:cNvSpPr>
                  <a:spLocks noChangeShapeType="1"/>
                </p:cNvSpPr>
                <p:nvPr/>
              </p:nvSpPr>
              <p:spPr bwMode="auto">
                <a:xfrm flipV="1">
                  <a:off x="495" y="2863"/>
                  <a:ext cx="117" cy="318"/>
                </a:xfrm>
                <a:prstGeom prst="line">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30" name="Oval 39"/>
                <p:cNvSpPr>
                  <a:spLocks noChangeArrowheads="1"/>
                </p:cNvSpPr>
                <p:nvPr/>
              </p:nvSpPr>
              <p:spPr bwMode="auto">
                <a:xfrm>
                  <a:off x="495" y="2974"/>
                  <a:ext cx="117" cy="114"/>
                </a:xfrm>
                <a:prstGeom prst="ellipse">
                  <a:avLst/>
                </a:prstGeom>
                <a:solidFill>
                  <a:srgbClr val="FF0000"/>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CC"/>
                    </a:solidFill>
                    <a:effectLst/>
                    <a:uLnTx/>
                    <a:uFillTx/>
                    <a:latin typeface="Tahoma" pitchFamily="34" charset="0"/>
                    <a:ea typeface="宋体" panose="02010600030101010101" pitchFamily="2" charset="-122"/>
                    <a:cs typeface="+mn-cs"/>
                  </a:endParaRPr>
                </a:p>
              </p:txBody>
            </p:sp>
          </p:grpSp>
        </p:grpSp>
      </p:grpSp>
      <p:sp>
        <p:nvSpPr>
          <p:cNvPr id="2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4521A8-E8C9-4D63-A29E-9A00BD28170C}"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14341" name="Object 4"/>
          <p:cNvGraphicFramePr>
            <a:graphicFrameLocks noChangeAspect="1"/>
          </p:cNvGraphicFramePr>
          <p:nvPr/>
        </p:nvGraphicFramePr>
        <p:xfrm>
          <a:off x="1019175" y="4641850"/>
          <a:ext cx="2451100" cy="441325"/>
        </p:xfrm>
        <a:graphic>
          <a:graphicData uri="http://schemas.openxmlformats.org/presentationml/2006/ole">
            <mc:AlternateContent xmlns:mc="http://schemas.openxmlformats.org/markup-compatibility/2006">
              <mc:Choice xmlns:v="urn:schemas-microsoft-com:vml" Requires="v">
                <p:oleObj name="Equation" r:id="rId19" imgW="1676160" imgH="266400" progId="Equation.3">
                  <p:embed/>
                </p:oleObj>
              </mc:Choice>
              <mc:Fallback>
                <p:oleObj name="Equation" r:id="rId19" imgW="1676160" imgH="266400" progId="Equation.3">
                  <p:embed/>
                  <p:pic>
                    <p:nvPicPr>
                      <p:cNvPr id="14341" name="Object 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19175" y="4641850"/>
                        <a:ext cx="2451100"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31516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AutoShape 59"/>
          <p:cNvSpPr>
            <a:spLocks noChangeArrowheads="1"/>
          </p:cNvSpPr>
          <p:nvPr/>
        </p:nvSpPr>
        <p:spPr bwMode="auto">
          <a:xfrm>
            <a:off x="6172775" y="3444762"/>
            <a:ext cx="1662229" cy="747027"/>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78860" name="Rectangle 72"/>
          <p:cNvSpPr>
            <a:spLocks noChangeArrowheads="1"/>
          </p:cNvSpPr>
          <p:nvPr/>
        </p:nvSpPr>
        <p:spPr bwMode="auto">
          <a:xfrm>
            <a:off x="391131" y="3444762"/>
            <a:ext cx="2727325" cy="42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pPr>
            <a:r>
              <a:rPr lang="en-US" altLang="zh-CN" sz="2200" b="1" dirty="0">
                <a:solidFill>
                  <a:srgbClr val="0000CC"/>
                </a:solidFill>
                <a:latin typeface="Tahoma" panose="020B0604030504040204" pitchFamily="34" charset="0"/>
                <a:ea typeface="Tahoma" panose="020B0604030504040204" pitchFamily="34" charset="0"/>
                <a:cs typeface="Tahoma" panose="020B0604030504040204" pitchFamily="34" charset="0"/>
              </a:rPr>
              <a:t> Stoner criterion:</a:t>
            </a:r>
          </a:p>
        </p:txBody>
      </p:sp>
      <p:sp>
        <p:nvSpPr>
          <p:cNvPr id="78857" name="Rectangle 2"/>
          <p:cNvSpPr>
            <a:spLocks noGrp="1" noChangeArrowheads="1"/>
          </p:cNvSpPr>
          <p:nvPr>
            <p:ph type="title"/>
          </p:nvPr>
        </p:nvSpPr>
        <p:spPr>
          <a:xfrm>
            <a:off x="598488" y="314126"/>
            <a:ext cx="8029575" cy="771525"/>
          </a:xfrm>
        </p:spPr>
        <p:txBody>
          <a:bodyPr/>
          <a:lstStyle/>
          <a:p>
            <a:r>
              <a:rPr lang="en-US" altLang="zh-CN" sz="2800" u="sng" dirty="0">
                <a:solidFill>
                  <a:schemeClr val="tx1"/>
                </a:solidFill>
                <a:latin typeface="Tahoma" pitchFamily="34" charset="0"/>
              </a:rPr>
              <a:t>The quantum origin of itinerant FM</a:t>
            </a:r>
            <a:endParaRPr lang="ru-RU" altLang="zh-CN" sz="2800" u="sng" dirty="0">
              <a:solidFill>
                <a:schemeClr val="tx1"/>
              </a:solidFill>
              <a:latin typeface="Tahoma" pitchFamily="34" charset="0"/>
            </a:endParaRPr>
          </a:p>
        </p:txBody>
      </p:sp>
      <p:grpSp>
        <p:nvGrpSpPr>
          <p:cNvPr id="57" name="Group 75"/>
          <p:cNvGrpSpPr>
            <a:grpSpLocks/>
          </p:cNvGrpSpPr>
          <p:nvPr/>
        </p:nvGrpSpPr>
        <p:grpSpPr bwMode="auto">
          <a:xfrm>
            <a:off x="1990794" y="1934175"/>
            <a:ext cx="2520950" cy="1260475"/>
            <a:chOff x="2313" y="1162"/>
            <a:chExt cx="1475" cy="794"/>
          </a:xfrm>
        </p:grpSpPr>
        <p:graphicFrame>
          <p:nvGraphicFramePr>
            <p:cNvPr id="58" name="Object 8"/>
            <p:cNvGraphicFramePr>
              <a:graphicFrameLocks noChangeAspect="1"/>
            </p:cNvGraphicFramePr>
            <p:nvPr/>
          </p:nvGraphicFramePr>
          <p:xfrm>
            <a:off x="3493" y="1634"/>
            <a:ext cx="183" cy="277"/>
          </p:xfrm>
          <a:graphic>
            <a:graphicData uri="http://schemas.openxmlformats.org/presentationml/2006/ole">
              <mc:AlternateContent xmlns:mc="http://schemas.openxmlformats.org/markup-compatibility/2006">
                <mc:Choice xmlns:v="urn:schemas-microsoft-com:vml" Requires="v">
                  <p:oleObj name="Equation" r:id="rId3" imgW="177569" imgH="215619" progId="Equation.3">
                    <p:embed/>
                  </p:oleObj>
                </mc:Choice>
                <mc:Fallback>
                  <p:oleObj name="Equation" r:id="rId3" imgW="177569"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3" y="1634"/>
                          <a:ext cx="183" cy="2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59" name="Freeform 34"/>
            <p:cNvSpPr>
              <a:spLocks/>
            </p:cNvSpPr>
            <p:nvPr/>
          </p:nvSpPr>
          <p:spPr bwMode="auto">
            <a:xfrm>
              <a:off x="3561" y="1162"/>
              <a:ext cx="43" cy="334"/>
            </a:xfrm>
            <a:custGeom>
              <a:avLst/>
              <a:gdLst>
                <a:gd name="T0" fmla="*/ 0 w 1"/>
                <a:gd name="T1" fmla="*/ 7200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0000"/>
              </a:solidFill>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ndParaRPr>
            </a:p>
          </p:txBody>
        </p:sp>
        <p:graphicFrame>
          <p:nvGraphicFramePr>
            <p:cNvPr id="60" name="Object 9"/>
            <p:cNvGraphicFramePr>
              <a:graphicFrameLocks noChangeAspect="1"/>
            </p:cNvGraphicFramePr>
            <p:nvPr>
              <p:extLst>
                <p:ext uri="{D42A27DB-BD31-4B8C-83A1-F6EECF244321}">
                  <p14:modId xmlns:p14="http://schemas.microsoft.com/office/powerpoint/2010/main" val="1594350606"/>
                </p:ext>
              </p:extLst>
            </p:nvPr>
          </p:nvGraphicFramePr>
          <p:xfrm>
            <a:off x="2426" y="1638"/>
            <a:ext cx="209" cy="277"/>
          </p:xfrm>
          <a:graphic>
            <a:graphicData uri="http://schemas.openxmlformats.org/presentationml/2006/ole">
              <mc:AlternateContent xmlns:mc="http://schemas.openxmlformats.org/markup-compatibility/2006">
                <mc:Choice xmlns:v="urn:schemas-microsoft-com:vml" Requires="v">
                  <p:oleObj name="Equation" r:id="rId5" imgW="203024" imgH="215713" progId="Equation.3">
                    <p:embed/>
                  </p:oleObj>
                </mc:Choice>
                <mc:Fallback>
                  <p:oleObj name="Equation" r:id="rId5" imgW="203024" imgH="2157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6" y="1638"/>
                          <a:ext cx="209" cy="2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61" name="Freeform 36"/>
            <p:cNvSpPr>
              <a:spLocks/>
            </p:cNvSpPr>
            <p:nvPr/>
          </p:nvSpPr>
          <p:spPr bwMode="auto">
            <a:xfrm>
              <a:off x="2517" y="1362"/>
              <a:ext cx="45" cy="373"/>
            </a:xfrm>
            <a:custGeom>
              <a:avLst/>
              <a:gdLst>
                <a:gd name="T0" fmla="*/ 0 w 1"/>
                <a:gd name="T1" fmla="*/ 924361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0000"/>
              </a:solidFill>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ndParaRPr>
            </a:p>
          </p:txBody>
        </p:sp>
        <p:pic>
          <p:nvPicPr>
            <p:cNvPr id="62" name="Pictur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0" y="1953"/>
              <a:ext cx="2"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Freeform 38"/>
            <p:cNvSpPr>
              <a:spLocks/>
            </p:cNvSpPr>
            <p:nvPr/>
          </p:nvSpPr>
          <p:spPr bwMode="auto">
            <a:xfrm>
              <a:off x="2313" y="1355"/>
              <a:ext cx="1475" cy="516"/>
            </a:xfrm>
            <a:custGeom>
              <a:avLst/>
              <a:gdLst>
                <a:gd name="T0" fmla="*/ 0 w 1130"/>
                <a:gd name="T1" fmla="*/ 3 h 602"/>
                <a:gd name="T2" fmla="*/ 20900760 w 1130"/>
                <a:gd name="T3" fmla="*/ 3 h 602"/>
                <a:gd name="T4" fmla="*/ 45782763 w 1130"/>
                <a:gd name="T5" fmla="*/ 3 h 602"/>
                <a:gd name="T6" fmla="*/ 68670999 w 1130"/>
                <a:gd name="T7" fmla="*/ 3 h 602"/>
                <a:gd name="T8" fmla="*/ 93435735 w 1130"/>
                <a:gd name="T9" fmla="*/ 3 h 602"/>
                <a:gd name="T10" fmla="*/ 116720515 w 1130"/>
                <a:gd name="T11" fmla="*/ 3 h 602"/>
                <a:gd name="T12" fmla="*/ 139435330 w 1130"/>
                <a:gd name="T13" fmla="*/ 3 h 602"/>
                <a:gd name="T14" fmla="*/ 0 60000 65536"/>
                <a:gd name="T15" fmla="*/ 0 60000 65536"/>
                <a:gd name="T16" fmla="*/ 0 60000 65536"/>
                <a:gd name="T17" fmla="*/ 0 60000 65536"/>
                <a:gd name="T18" fmla="*/ 0 60000 65536"/>
                <a:gd name="T19" fmla="*/ 0 60000 65536"/>
                <a:gd name="T20" fmla="*/ 0 60000 65536"/>
                <a:gd name="T21" fmla="*/ 0 w 1130"/>
                <a:gd name="T22" fmla="*/ 0 h 602"/>
                <a:gd name="T23" fmla="*/ 1130 w 1130"/>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0" h="602">
                  <a:moveTo>
                    <a:pt x="0" y="548"/>
                  </a:moveTo>
                  <a:cubicBezTo>
                    <a:pt x="29" y="460"/>
                    <a:pt x="108" y="1"/>
                    <a:pt x="169" y="5"/>
                  </a:cubicBezTo>
                  <a:cubicBezTo>
                    <a:pt x="231" y="10"/>
                    <a:pt x="307" y="580"/>
                    <a:pt x="371" y="579"/>
                  </a:cubicBezTo>
                  <a:cubicBezTo>
                    <a:pt x="436" y="578"/>
                    <a:pt x="491" y="3"/>
                    <a:pt x="556" y="3"/>
                  </a:cubicBezTo>
                  <a:cubicBezTo>
                    <a:pt x="620" y="4"/>
                    <a:pt x="692" y="583"/>
                    <a:pt x="757" y="583"/>
                  </a:cubicBezTo>
                  <a:cubicBezTo>
                    <a:pt x="821" y="583"/>
                    <a:pt x="884" y="0"/>
                    <a:pt x="946" y="3"/>
                  </a:cubicBezTo>
                  <a:cubicBezTo>
                    <a:pt x="1008" y="7"/>
                    <a:pt x="1099" y="502"/>
                    <a:pt x="1130" y="602"/>
                  </a:cubicBezTo>
                </a:path>
              </a:pathLst>
            </a:custGeom>
            <a:noFill/>
            <a:ln w="31750" cap="flat">
              <a:solidFill>
                <a:srgbClr val="969696"/>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ndParaRPr>
            </a:p>
          </p:txBody>
        </p:sp>
        <p:sp>
          <p:nvSpPr>
            <p:cNvPr id="64" name="Freeform 39"/>
            <p:cNvSpPr>
              <a:spLocks/>
            </p:cNvSpPr>
            <p:nvPr/>
          </p:nvSpPr>
          <p:spPr bwMode="auto">
            <a:xfrm flipV="1">
              <a:off x="2313" y="1484"/>
              <a:ext cx="1475" cy="387"/>
            </a:xfrm>
            <a:custGeom>
              <a:avLst/>
              <a:gdLst>
                <a:gd name="T0" fmla="*/ 0 w 757"/>
                <a:gd name="T1" fmla="*/ 1 h 582"/>
                <a:gd name="T2" fmla="*/ 2147483647 w 757"/>
                <a:gd name="T3" fmla="*/ 1 h 582"/>
                <a:gd name="T4" fmla="*/ 2147483647 w 757"/>
                <a:gd name="T5" fmla="*/ 1 h 582"/>
                <a:gd name="T6" fmla="*/ 2147483647 w 757"/>
                <a:gd name="T7" fmla="*/ 1 h 582"/>
                <a:gd name="T8" fmla="*/ 2147483647 w 757"/>
                <a:gd name="T9" fmla="*/ 0 h 582"/>
                <a:gd name="T10" fmla="*/ 0 60000 65536"/>
                <a:gd name="T11" fmla="*/ 0 60000 65536"/>
                <a:gd name="T12" fmla="*/ 0 60000 65536"/>
                <a:gd name="T13" fmla="*/ 0 60000 65536"/>
                <a:gd name="T14" fmla="*/ 0 60000 65536"/>
                <a:gd name="T15" fmla="*/ 0 w 757"/>
                <a:gd name="T16" fmla="*/ 0 h 582"/>
                <a:gd name="T17" fmla="*/ 757 w 757"/>
                <a:gd name="T18" fmla="*/ 582 h 582"/>
              </a:gdLst>
              <a:ahLst/>
              <a:cxnLst>
                <a:cxn ang="T10">
                  <a:pos x="T0" y="T1"/>
                </a:cxn>
                <a:cxn ang="T11">
                  <a:pos x="T2" y="T3"/>
                </a:cxn>
                <a:cxn ang="T12">
                  <a:pos x="T4" y="T5"/>
                </a:cxn>
                <a:cxn ang="T13">
                  <a:pos x="T6" y="T7"/>
                </a:cxn>
                <a:cxn ang="T14">
                  <a:pos x="T8" y="T9"/>
                </a:cxn>
              </a:cxnLst>
              <a:rect l="T15" t="T16" r="T17" b="T18"/>
              <a:pathLst>
                <a:path w="757" h="582">
                  <a:moveTo>
                    <a:pt x="0" y="35"/>
                  </a:moveTo>
                  <a:cubicBezTo>
                    <a:pt x="29" y="123"/>
                    <a:pt x="108" y="582"/>
                    <a:pt x="169" y="578"/>
                  </a:cubicBezTo>
                  <a:cubicBezTo>
                    <a:pt x="231" y="573"/>
                    <a:pt x="307" y="3"/>
                    <a:pt x="371" y="4"/>
                  </a:cubicBezTo>
                  <a:cubicBezTo>
                    <a:pt x="436" y="5"/>
                    <a:pt x="491" y="580"/>
                    <a:pt x="556" y="580"/>
                  </a:cubicBezTo>
                  <a:cubicBezTo>
                    <a:pt x="620" y="579"/>
                    <a:pt x="724" y="97"/>
                    <a:pt x="757" y="0"/>
                  </a:cubicBezTo>
                </a:path>
              </a:pathLst>
            </a:cu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ndParaRPr>
            </a:p>
          </p:txBody>
        </p:sp>
        <p:sp>
          <p:nvSpPr>
            <p:cNvPr id="65" name="Oval 40"/>
            <p:cNvSpPr>
              <a:spLocks noChangeArrowheads="1"/>
            </p:cNvSpPr>
            <p:nvPr/>
          </p:nvSpPr>
          <p:spPr bwMode="auto">
            <a:xfrm>
              <a:off x="2449" y="1502"/>
              <a:ext cx="136" cy="144"/>
            </a:xfrm>
            <a:prstGeom prst="ellipse">
              <a:avLst/>
            </a:prstGeom>
            <a:solidFill>
              <a:srgbClr val="66FF33"/>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en-US" altLang="zh-CN" sz="1800">
                <a:solidFill>
                  <a:srgbClr val="000000"/>
                </a:solidFill>
              </a:endParaRPr>
            </a:p>
          </p:txBody>
        </p:sp>
        <p:sp>
          <p:nvSpPr>
            <p:cNvPr id="66" name="Oval 41"/>
            <p:cNvSpPr>
              <a:spLocks noChangeArrowheads="1"/>
            </p:cNvSpPr>
            <p:nvPr/>
          </p:nvSpPr>
          <p:spPr bwMode="auto">
            <a:xfrm>
              <a:off x="3493" y="1287"/>
              <a:ext cx="136" cy="143"/>
            </a:xfrm>
            <a:prstGeom prst="ellipse">
              <a:avLst/>
            </a:prstGeom>
            <a:solidFill>
              <a:srgbClr val="66FF33"/>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en-US" altLang="zh-CN" sz="1800">
                <a:solidFill>
                  <a:srgbClr val="000000"/>
                </a:solidFill>
              </a:endParaRPr>
            </a:p>
          </p:txBody>
        </p:sp>
      </p:grpSp>
      <p:grpSp>
        <p:nvGrpSpPr>
          <p:cNvPr id="67" name="Group 88"/>
          <p:cNvGrpSpPr>
            <a:grpSpLocks/>
          </p:cNvGrpSpPr>
          <p:nvPr/>
        </p:nvGrpSpPr>
        <p:grpSpPr bwMode="auto">
          <a:xfrm>
            <a:off x="6066271" y="2160321"/>
            <a:ext cx="1793670" cy="647700"/>
            <a:chOff x="4132" y="1389"/>
            <a:chExt cx="1061" cy="408"/>
          </a:xfrm>
        </p:grpSpPr>
        <p:sp>
          <p:nvSpPr>
            <p:cNvPr id="68" name="AutoShape 5"/>
            <p:cNvSpPr>
              <a:spLocks noChangeArrowheads="1"/>
            </p:cNvSpPr>
            <p:nvPr/>
          </p:nvSpPr>
          <p:spPr bwMode="auto">
            <a:xfrm>
              <a:off x="4132" y="1389"/>
              <a:ext cx="1061" cy="408"/>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en-US" altLang="zh-CN" sz="1800">
                <a:solidFill>
                  <a:srgbClr val="000000"/>
                </a:solidFill>
              </a:endParaRPr>
            </a:p>
          </p:txBody>
        </p:sp>
        <mc:AlternateContent xmlns:mc="http://schemas.openxmlformats.org/markup-compatibility/2006" xmlns:a14="http://schemas.microsoft.com/office/drawing/2010/main">
          <mc:Choice Requires="a14">
            <p:sp>
              <p:nvSpPr>
                <p:cNvPr id="69" name="Object 7"/>
                <p:cNvSpPr txBox="1"/>
                <p:nvPr/>
              </p:nvSpPr>
              <p:spPr bwMode="auto">
                <a:xfrm>
                  <a:off x="4228" y="1440"/>
                  <a:ext cx="917" cy="32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sz="2000" i="1">
                                <a:solidFill>
                                  <a:srgbClr val="000000"/>
                                </a:solidFill>
                                <a:latin typeface="Cambria Math" panose="02040503050406030204" pitchFamily="18" charset="0"/>
                              </a:rPr>
                            </m:ctrlPr>
                          </m:sSubPr>
                          <m:e>
                            <m:r>
                              <a:rPr lang="zh-CN" altLang="en-US" sz="2000" i="1">
                                <a:solidFill>
                                  <a:srgbClr val="000000"/>
                                </a:solidFill>
                                <a:latin typeface="Cambria Math" panose="02040503050406030204" pitchFamily="18" charset="0"/>
                              </a:rPr>
                              <m:t>𝐸</m:t>
                            </m:r>
                          </m:e>
                          <m:sub>
                            <m:r>
                              <a:rPr lang="zh-CN" altLang="en-US" sz="2000" i="1">
                                <a:solidFill>
                                  <a:srgbClr val="000000"/>
                                </a:solidFill>
                                <a:latin typeface="Cambria Math" panose="02040503050406030204" pitchFamily="18" charset="0"/>
                              </a:rPr>
                              <m:t>↑↑</m:t>
                            </m:r>
                          </m:sub>
                        </m:sSub>
                        <m:r>
                          <a:rPr lang="zh-CN" altLang="en-US" sz="2000" i="1">
                            <a:solidFill>
                              <a:srgbClr val="000000"/>
                            </a:solidFill>
                            <a:latin typeface="Cambria Math" panose="02040503050406030204" pitchFamily="18" charset="0"/>
                          </a:rPr>
                          <m:t>&lt;</m:t>
                        </m:r>
                        <m:sSub>
                          <m:sSubPr>
                            <m:ctrlPr>
                              <a:rPr lang="zh-CN" altLang="en-US" sz="2000" i="1">
                                <a:solidFill>
                                  <a:srgbClr val="000000"/>
                                </a:solidFill>
                                <a:latin typeface="Cambria Math" panose="02040503050406030204" pitchFamily="18" charset="0"/>
                              </a:rPr>
                            </m:ctrlPr>
                          </m:sSubPr>
                          <m:e>
                            <m:r>
                              <a:rPr lang="zh-CN" altLang="en-US" sz="2000" i="1">
                                <a:solidFill>
                                  <a:srgbClr val="000000"/>
                                </a:solidFill>
                                <a:latin typeface="Cambria Math" panose="02040503050406030204" pitchFamily="18" charset="0"/>
                              </a:rPr>
                              <m:t>𝐸</m:t>
                            </m:r>
                          </m:e>
                          <m:sub>
                            <m:r>
                              <a:rPr lang="zh-CN" altLang="en-US" sz="2000" i="1">
                                <a:solidFill>
                                  <a:srgbClr val="000000"/>
                                </a:solidFill>
                                <a:latin typeface="Cambria Math" panose="02040503050406030204" pitchFamily="18" charset="0"/>
                              </a:rPr>
                              <m:t>↑↓</m:t>
                            </m:r>
                          </m:sub>
                        </m:sSub>
                      </m:oMath>
                    </m:oMathPara>
                  </a14:m>
                  <a:endParaRPr lang="zh-CN" altLang="en-US" sz="2000" dirty="0"/>
                </a:p>
              </p:txBody>
            </p:sp>
          </mc:Choice>
          <mc:Fallback xmlns="">
            <p:sp>
              <p:nvSpPr>
                <p:cNvPr id="69" name="Object 7"/>
                <p:cNvSpPr txBox="1">
                  <a:spLocks noRot="1" noChangeAspect="1" noMove="1" noResize="1" noEditPoints="1" noAdjustHandles="1" noChangeArrowheads="1" noChangeShapeType="1" noTextEdit="1"/>
                </p:cNvSpPr>
                <p:nvPr/>
              </p:nvSpPr>
              <p:spPr bwMode="auto">
                <a:xfrm>
                  <a:off x="4228" y="1440"/>
                  <a:ext cx="917" cy="328"/>
                </a:xfrm>
                <a:prstGeom prst="rect">
                  <a:avLst/>
                </a:prstGeom>
                <a:blipFill>
                  <a:blip r:embed="rId8"/>
                  <a:stretch>
                    <a:fillRect/>
                  </a:stretch>
                </a:blipFill>
                <a:ln>
                  <a:noFill/>
                </a:ln>
                <a:effectLst/>
              </p:spPr>
              <p:txBody>
                <a:bodyPr/>
                <a:lstStyle/>
                <a:p>
                  <a:r>
                    <a:rPr lang="zh-CN" altLang="en-US">
                      <a:noFill/>
                    </a:rPr>
                    <a:t> </a:t>
                  </a:r>
                </a:p>
              </p:txBody>
            </p:sp>
          </mc:Fallback>
        </mc:AlternateContent>
      </p:grpSp>
      <p:grpSp>
        <p:nvGrpSpPr>
          <p:cNvPr id="70" name="Group 87"/>
          <p:cNvGrpSpPr>
            <a:grpSpLocks/>
          </p:cNvGrpSpPr>
          <p:nvPr/>
        </p:nvGrpSpPr>
        <p:grpSpPr bwMode="auto">
          <a:xfrm>
            <a:off x="1990794" y="2240563"/>
            <a:ext cx="2520950" cy="954087"/>
            <a:chOff x="317" y="3374"/>
            <a:chExt cx="1588" cy="601"/>
          </a:xfrm>
        </p:grpSpPr>
        <p:graphicFrame>
          <p:nvGraphicFramePr>
            <p:cNvPr id="71" name="Object 5"/>
            <p:cNvGraphicFramePr>
              <a:graphicFrameLocks noChangeAspect="1"/>
            </p:cNvGraphicFramePr>
            <p:nvPr>
              <p:extLst>
                <p:ext uri="{D42A27DB-BD31-4B8C-83A1-F6EECF244321}">
                  <p14:modId xmlns:p14="http://schemas.microsoft.com/office/powerpoint/2010/main" val="3348224507"/>
                </p:ext>
              </p:extLst>
            </p:nvPr>
          </p:nvGraphicFramePr>
          <p:xfrm>
            <a:off x="1587" y="3653"/>
            <a:ext cx="197" cy="277"/>
          </p:xfrm>
          <a:graphic>
            <a:graphicData uri="http://schemas.openxmlformats.org/presentationml/2006/ole">
              <mc:AlternateContent xmlns:mc="http://schemas.openxmlformats.org/markup-compatibility/2006">
                <mc:Choice xmlns:v="urn:schemas-microsoft-com:vml" Requires="v">
                  <p:oleObj name="Equation" r:id="rId9" imgW="177569" imgH="215619" progId="Equation.3">
                    <p:embed/>
                  </p:oleObj>
                </mc:Choice>
                <mc:Fallback>
                  <p:oleObj name="Equation" r:id="rId9" imgW="177569"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3653"/>
                          <a:ext cx="197" cy="2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72" name="Freeform 78"/>
            <p:cNvSpPr>
              <a:spLocks/>
            </p:cNvSpPr>
            <p:nvPr/>
          </p:nvSpPr>
          <p:spPr bwMode="auto">
            <a:xfrm flipH="1" flipV="1">
              <a:off x="975" y="3475"/>
              <a:ext cx="45" cy="363"/>
            </a:xfrm>
            <a:custGeom>
              <a:avLst/>
              <a:gdLst>
                <a:gd name="T0" fmla="*/ 0 w 1"/>
                <a:gd name="T1" fmla="*/ 280879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0000"/>
              </a:solidFill>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ndParaRPr>
            </a:p>
          </p:txBody>
        </p:sp>
        <p:sp>
          <p:nvSpPr>
            <p:cNvPr id="74" name="Freeform 80"/>
            <p:cNvSpPr>
              <a:spLocks/>
            </p:cNvSpPr>
            <p:nvPr/>
          </p:nvSpPr>
          <p:spPr bwMode="auto">
            <a:xfrm>
              <a:off x="867" y="3449"/>
              <a:ext cx="48" cy="373"/>
            </a:xfrm>
            <a:custGeom>
              <a:avLst/>
              <a:gdLst>
                <a:gd name="T0" fmla="*/ 0 w 1"/>
                <a:gd name="T1" fmla="*/ 924361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0000"/>
              </a:solidFill>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ndParaRPr>
            </a:p>
          </p:txBody>
        </p:sp>
        <p:pic>
          <p:nvPicPr>
            <p:cNvPr id="75" name="Picture 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2" y="3972"/>
              <a:ext cx="2"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Freeform 82"/>
            <p:cNvSpPr>
              <a:spLocks/>
            </p:cNvSpPr>
            <p:nvPr/>
          </p:nvSpPr>
          <p:spPr bwMode="auto">
            <a:xfrm>
              <a:off x="317" y="3374"/>
              <a:ext cx="1588" cy="516"/>
            </a:xfrm>
            <a:custGeom>
              <a:avLst/>
              <a:gdLst>
                <a:gd name="T0" fmla="*/ 0 w 1130"/>
                <a:gd name="T1" fmla="*/ 3 h 602"/>
                <a:gd name="T2" fmla="*/ 536344056 w 1130"/>
                <a:gd name="T3" fmla="*/ 3 h 602"/>
                <a:gd name="T4" fmla="*/ 1177956115 w 1130"/>
                <a:gd name="T5" fmla="*/ 3 h 602"/>
                <a:gd name="T6" fmla="*/ 1766071077 w 1130"/>
                <a:gd name="T7" fmla="*/ 3 h 602"/>
                <a:gd name="T8" fmla="*/ 2147483647 w 1130"/>
                <a:gd name="T9" fmla="*/ 3 h 602"/>
                <a:gd name="T10" fmla="*/ 2147483647 w 1130"/>
                <a:gd name="T11" fmla="*/ 3 h 602"/>
                <a:gd name="T12" fmla="*/ 2147483647 w 1130"/>
                <a:gd name="T13" fmla="*/ 3 h 602"/>
                <a:gd name="T14" fmla="*/ 0 60000 65536"/>
                <a:gd name="T15" fmla="*/ 0 60000 65536"/>
                <a:gd name="T16" fmla="*/ 0 60000 65536"/>
                <a:gd name="T17" fmla="*/ 0 60000 65536"/>
                <a:gd name="T18" fmla="*/ 0 60000 65536"/>
                <a:gd name="T19" fmla="*/ 0 60000 65536"/>
                <a:gd name="T20" fmla="*/ 0 60000 65536"/>
                <a:gd name="T21" fmla="*/ 0 w 1130"/>
                <a:gd name="T22" fmla="*/ 0 h 602"/>
                <a:gd name="T23" fmla="*/ 1130 w 1130"/>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0" h="602">
                  <a:moveTo>
                    <a:pt x="0" y="548"/>
                  </a:moveTo>
                  <a:cubicBezTo>
                    <a:pt x="29" y="460"/>
                    <a:pt x="108" y="1"/>
                    <a:pt x="169" y="5"/>
                  </a:cubicBezTo>
                  <a:cubicBezTo>
                    <a:pt x="231" y="10"/>
                    <a:pt x="307" y="580"/>
                    <a:pt x="371" y="579"/>
                  </a:cubicBezTo>
                  <a:cubicBezTo>
                    <a:pt x="436" y="578"/>
                    <a:pt x="491" y="3"/>
                    <a:pt x="556" y="3"/>
                  </a:cubicBezTo>
                  <a:cubicBezTo>
                    <a:pt x="620" y="4"/>
                    <a:pt x="692" y="583"/>
                    <a:pt x="757" y="583"/>
                  </a:cubicBezTo>
                  <a:cubicBezTo>
                    <a:pt x="821" y="583"/>
                    <a:pt x="884" y="0"/>
                    <a:pt x="946" y="3"/>
                  </a:cubicBezTo>
                  <a:cubicBezTo>
                    <a:pt x="1008" y="7"/>
                    <a:pt x="1099" y="502"/>
                    <a:pt x="1130" y="602"/>
                  </a:cubicBezTo>
                </a:path>
              </a:pathLst>
            </a:custGeom>
            <a:noFill/>
            <a:ln w="31750" cap="flat">
              <a:solidFill>
                <a:srgbClr val="969696"/>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ndParaRPr>
            </a:p>
          </p:txBody>
        </p:sp>
        <p:sp>
          <p:nvSpPr>
            <p:cNvPr id="77" name="Freeform 83"/>
            <p:cNvSpPr>
              <a:spLocks/>
            </p:cNvSpPr>
            <p:nvPr/>
          </p:nvSpPr>
          <p:spPr bwMode="auto">
            <a:xfrm flipV="1">
              <a:off x="317" y="3503"/>
              <a:ext cx="1588" cy="387"/>
            </a:xfrm>
            <a:custGeom>
              <a:avLst/>
              <a:gdLst>
                <a:gd name="T0" fmla="*/ 0 w 757"/>
                <a:gd name="T1" fmla="*/ 1 h 582"/>
                <a:gd name="T2" fmla="*/ 2147483647 w 757"/>
                <a:gd name="T3" fmla="*/ 1 h 582"/>
                <a:gd name="T4" fmla="*/ 2147483647 w 757"/>
                <a:gd name="T5" fmla="*/ 1 h 582"/>
                <a:gd name="T6" fmla="*/ 2147483647 w 757"/>
                <a:gd name="T7" fmla="*/ 1 h 582"/>
                <a:gd name="T8" fmla="*/ 2147483647 w 757"/>
                <a:gd name="T9" fmla="*/ 0 h 582"/>
                <a:gd name="T10" fmla="*/ 0 60000 65536"/>
                <a:gd name="T11" fmla="*/ 0 60000 65536"/>
                <a:gd name="T12" fmla="*/ 0 60000 65536"/>
                <a:gd name="T13" fmla="*/ 0 60000 65536"/>
                <a:gd name="T14" fmla="*/ 0 60000 65536"/>
                <a:gd name="T15" fmla="*/ 0 w 757"/>
                <a:gd name="T16" fmla="*/ 0 h 582"/>
                <a:gd name="T17" fmla="*/ 757 w 757"/>
                <a:gd name="T18" fmla="*/ 582 h 582"/>
              </a:gdLst>
              <a:ahLst/>
              <a:cxnLst>
                <a:cxn ang="T10">
                  <a:pos x="T0" y="T1"/>
                </a:cxn>
                <a:cxn ang="T11">
                  <a:pos x="T2" y="T3"/>
                </a:cxn>
                <a:cxn ang="T12">
                  <a:pos x="T4" y="T5"/>
                </a:cxn>
                <a:cxn ang="T13">
                  <a:pos x="T6" y="T7"/>
                </a:cxn>
                <a:cxn ang="T14">
                  <a:pos x="T8" y="T9"/>
                </a:cxn>
              </a:cxnLst>
              <a:rect l="T15" t="T16" r="T17" b="T18"/>
              <a:pathLst>
                <a:path w="757" h="582">
                  <a:moveTo>
                    <a:pt x="0" y="35"/>
                  </a:moveTo>
                  <a:cubicBezTo>
                    <a:pt x="29" y="123"/>
                    <a:pt x="108" y="582"/>
                    <a:pt x="169" y="578"/>
                  </a:cubicBezTo>
                  <a:cubicBezTo>
                    <a:pt x="231" y="573"/>
                    <a:pt x="307" y="3"/>
                    <a:pt x="371" y="4"/>
                  </a:cubicBezTo>
                  <a:cubicBezTo>
                    <a:pt x="436" y="5"/>
                    <a:pt x="491" y="580"/>
                    <a:pt x="556" y="580"/>
                  </a:cubicBezTo>
                  <a:cubicBezTo>
                    <a:pt x="620" y="579"/>
                    <a:pt x="724" y="97"/>
                    <a:pt x="757" y="0"/>
                  </a:cubicBezTo>
                </a:path>
              </a:pathLst>
            </a:cu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ndParaRPr>
            </a:p>
          </p:txBody>
        </p:sp>
        <p:sp>
          <p:nvSpPr>
            <p:cNvPr id="78" name="Oval 84"/>
            <p:cNvSpPr>
              <a:spLocks noChangeArrowheads="1"/>
            </p:cNvSpPr>
            <p:nvPr/>
          </p:nvSpPr>
          <p:spPr bwMode="auto">
            <a:xfrm>
              <a:off x="793" y="3589"/>
              <a:ext cx="147" cy="144"/>
            </a:xfrm>
            <a:prstGeom prst="ellipse">
              <a:avLst/>
            </a:prstGeom>
            <a:solidFill>
              <a:srgbClr val="66FF33"/>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en-US" altLang="zh-CN" sz="1800">
                <a:solidFill>
                  <a:srgbClr val="000000"/>
                </a:solidFill>
              </a:endParaRPr>
            </a:p>
          </p:txBody>
        </p:sp>
        <p:sp>
          <p:nvSpPr>
            <p:cNvPr id="79" name="Oval 85"/>
            <p:cNvSpPr>
              <a:spLocks noChangeArrowheads="1"/>
            </p:cNvSpPr>
            <p:nvPr/>
          </p:nvSpPr>
          <p:spPr bwMode="auto">
            <a:xfrm>
              <a:off x="952" y="3589"/>
              <a:ext cx="147" cy="143"/>
            </a:xfrm>
            <a:prstGeom prst="ellipse">
              <a:avLst/>
            </a:prstGeom>
            <a:solidFill>
              <a:srgbClr val="66FF33"/>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en-US" altLang="zh-CN" sz="1800">
                <a:solidFill>
                  <a:srgbClr val="000000"/>
                </a:solidFill>
              </a:endParaRPr>
            </a:p>
          </p:txBody>
        </p:sp>
      </p:grpSp>
      <p:sp>
        <p:nvSpPr>
          <p:cNvPr id="56" name="Rectangle 72"/>
          <p:cNvSpPr>
            <a:spLocks noChangeArrowheads="1"/>
          </p:cNvSpPr>
          <p:nvPr/>
        </p:nvSpPr>
        <p:spPr bwMode="auto">
          <a:xfrm>
            <a:off x="379141" y="1100249"/>
            <a:ext cx="840144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342900" indent="-342900" eaLnBrk="1" hangingPunct="1">
              <a:spcBef>
                <a:spcPct val="0"/>
              </a:spcBef>
              <a:buSzPct val="70000"/>
              <a:buFont typeface="Wingdings" panose="05000000000000000000" pitchFamily="2" charset="2"/>
              <a:buChar char="l"/>
            </a:pPr>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Driving force: (direct) </a:t>
            </a:r>
            <a:r>
              <a:rPr lang="en-US" altLang="zh-CN" sz="2200" b="1" dirty="0">
                <a:solidFill>
                  <a:srgbClr val="0000CC"/>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exchange interaction </a:t>
            </a:r>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among electrons with parallel spins.  </a:t>
            </a:r>
            <a:endPar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1" name="Object 2"/>
              <p:cNvSpPr txBox="1"/>
              <p:nvPr/>
            </p:nvSpPr>
            <p:spPr bwMode="auto">
              <a:xfrm>
                <a:off x="6348412" y="3616325"/>
                <a:ext cx="1374593" cy="43338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zh-CN" altLang="en-US" sz="2200" i="1">
                          <a:solidFill>
                            <a:srgbClr val="000000"/>
                          </a:solidFill>
                          <a:latin typeface="Cambria Math" panose="02040503050406030204" pitchFamily="18" charset="0"/>
                        </a:rPr>
                        <m:t>𝑈</m:t>
                      </m:r>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𝑁</m:t>
                          </m:r>
                        </m:e>
                        <m:sub>
                          <m:r>
                            <a:rPr lang="zh-CN" altLang="en-US" sz="2200" i="1">
                              <a:solidFill>
                                <a:srgbClr val="000000"/>
                              </a:solidFill>
                              <a:latin typeface="Cambria Math" panose="02040503050406030204" pitchFamily="18" charset="0"/>
                            </a:rPr>
                            <m:t>0</m:t>
                          </m:r>
                        </m:sub>
                      </m:sSub>
                      <m:r>
                        <a:rPr lang="zh-CN" altLang="en-US" sz="2200" i="1">
                          <a:solidFill>
                            <a:srgbClr val="000000"/>
                          </a:solidFill>
                          <a:latin typeface="Cambria Math" panose="02040503050406030204" pitchFamily="18" charset="0"/>
                        </a:rPr>
                        <m:t>&gt;1</m:t>
                      </m:r>
                    </m:oMath>
                  </m:oMathPara>
                </a14:m>
                <a:endParaRPr lang="zh-CN" altLang="en-US" sz="2200" dirty="0"/>
              </a:p>
            </p:txBody>
          </p:sp>
        </mc:Choice>
        <mc:Fallback xmlns="">
          <p:sp>
            <p:nvSpPr>
              <p:cNvPr id="91" name="Object 2"/>
              <p:cNvSpPr txBox="1">
                <a:spLocks noRot="1" noChangeAspect="1" noMove="1" noResize="1" noEditPoints="1" noAdjustHandles="1" noChangeArrowheads="1" noChangeShapeType="1" noTextEdit="1"/>
              </p:cNvSpPr>
              <p:nvPr/>
            </p:nvSpPr>
            <p:spPr bwMode="auto">
              <a:xfrm>
                <a:off x="6348412" y="3616325"/>
                <a:ext cx="1374593" cy="433388"/>
              </a:xfrm>
              <a:prstGeom prst="rect">
                <a:avLst/>
              </a:prstGeom>
              <a:blipFill>
                <a:blip r:embed="rId10"/>
                <a:stretch>
                  <a:fillRect l="-442" b="-2817"/>
                </a:stretch>
              </a:blipFill>
              <a:ln>
                <a:noFill/>
              </a:ln>
              <a:effectLst/>
            </p:spPr>
            <p:txBody>
              <a:bodyPr/>
              <a:lstStyle/>
              <a:p>
                <a:r>
                  <a:rPr lang="zh-CN" altLang="en-US">
                    <a:noFill/>
                  </a:rPr>
                  <a:t> </a:t>
                </a:r>
              </a:p>
            </p:txBody>
          </p:sp>
        </mc:Fallback>
      </mc:AlternateContent>
      <p:sp>
        <p:nvSpPr>
          <p:cNvPr id="96" name="Oval 31"/>
          <p:cNvSpPr>
            <a:spLocks noChangeArrowheads="1"/>
          </p:cNvSpPr>
          <p:nvPr/>
        </p:nvSpPr>
        <p:spPr bwMode="auto">
          <a:xfrm>
            <a:off x="680225" y="4540519"/>
            <a:ext cx="1448781" cy="1451812"/>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08" name="Freeform 57"/>
          <p:cNvSpPr>
            <a:spLocks/>
          </p:cNvSpPr>
          <p:nvPr/>
        </p:nvSpPr>
        <p:spPr bwMode="auto">
          <a:xfrm>
            <a:off x="1253049" y="5054522"/>
            <a:ext cx="0" cy="350923"/>
          </a:xfrm>
          <a:custGeom>
            <a:avLst/>
            <a:gdLst>
              <a:gd name="T0" fmla="*/ 0 w 1"/>
              <a:gd name="T1" fmla="*/ 3 h 311"/>
              <a:gd name="T2" fmla="*/ 0 w 1"/>
              <a:gd name="T3" fmla="*/ 0 h 311"/>
              <a:gd name="T4" fmla="*/ 0 60000 65536"/>
              <a:gd name="T5" fmla="*/ 0 60000 65536"/>
              <a:gd name="T6" fmla="*/ 0 w 1"/>
              <a:gd name="T7" fmla="*/ 0 h 311"/>
              <a:gd name="T8" fmla="*/ 0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0000"/>
            </a:solidFill>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ndParaRPr>
          </a:p>
        </p:txBody>
      </p:sp>
      <p:sp>
        <p:nvSpPr>
          <p:cNvPr id="109" name="Freeform 58"/>
          <p:cNvSpPr>
            <a:spLocks/>
          </p:cNvSpPr>
          <p:nvPr/>
        </p:nvSpPr>
        <p:spPr bwMode="auto">
          <a:xfrm flipV="1">
            <a:off x="1551838" y="5084599"/>
            <a:ext cx="1891" cy="350923"/>
          </a:xfrm>
          <a:custGeom>
            <a:avLst/>
            <a:gdLst>
              <a:gd name="T0" fmla="*/ 0 w 1"/>
              <a:gd name="T1" fmla="*/ 3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0000"/>
            </a:solidFill>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ndParaRPr>
          </a:p>
        </p:txBody>
      </p:sp>
      <p:grpSp>
        <p:nvGrpSpPr>
          <p:cNvPr id="4" name="组合 3"/>
          <p:cNvGrpSpPr/>
          <p:nvPr/>
        </p:nvGrpSpPr>
        <p:grpSpPr>
          <a:xfrm>
            <a:off x="2874703" y="4124695"/>
            <a:ext cx="2303463" cy="2260600"/>
            <a:chOff x="3688991" y="3832320"/>
            <a:chExt cx="2303463" cy="2260600"/>
          </a:xfrm>
        </p:grpSpPr>
        <p:grpSp>
          <p:nvGrpSpPr>
            <p:cNvPr id="51" name="Group 77"/>
            <p:cNvGrpSpPr>
              <a:grpSpLocks/>
            </p:cNvGrpSpPr>
            <p:nvPr/>
          </p:nvGrpSpPr>
          <p:grpSpPr bwMode="auto">
            <a:xfrm>
              <a:off x="3688991" y="3832320"/>
              <a:ext cx="2303463" cy="2260600"/>
              <a:chOff x="3810" y="736"/>
              <a:chExt cx="1451" cy="1424"/>
            </a:xfrm>
          </p:grpSpPr>
          <p:sp>
            <p:nvSpPr>
              <p:cNvPr id="52" name="Oval 31"/>
              <p:cNvSpPr>
                <a:spLocks noChangeArrowheads="1"/>
              </p:cNvSpPr>
              <p:nvPr/>
            </p:nvSpPr>
            <p:spPr bwMode="auto">
              <a:xfrm>
                <a:off x="3810" y="736"/>
                <a:ext cx="1451" cy="1424"/>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53" name="Oval 32"/>
              <p:cNvSpPr>
                <a:spLocks noChangeArrowheads="1"/>
              </p:cNvSpPr>
              <p:nvPr/>
            </p:nvSpPr>
            <p:spPr bwMode="auto">
              <a:xfrm>
                <a:off x="4132" y="1052"/>
                <a:ext cx="805" cy="813"/>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grpSp>
        <p:sp>
          <p:nvSpPr>
            <p:cNvPr id="110" name="Freeform 57"/>
            <p:cNvSpPr>
              <a:spLocks/>
            </p:cNvSpPr>
            <p:nvPr/>
          </p:nvSpPr>
          <p:spPr bwMode="auto">
            <a:xfrm>
              <a:off x="3954728" y="4742555"/>
              <a:ext cx="0" cy="350923"/>
            </a:xfrm>
            <a:custGeom>
              <a:avLst/>
              <a:gdLst>
                <a:gd name="T0" fmla="*/ 0 w 1"/>
                <a:gd name="T1" fmla="*/ 3 h 311"/>
                <a:gd name="T2" fmla="*/ 0 w 1"/>
                <a:gd name="T3" fmla="*/ 0 h 311"/>
                <a:gd name="T4" fmla="*/ 0 60000 65536"/>
                <a:gd name="T5" fmla="*/ 0 60000 65536"/>
                <a:gd name="T6" fmla="*/ 0 w 1"/>
                <a:gd name="T7" fmla="*/ 0 h 311"/>
                <a:gd name="T8" fmla="*/ 0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0000"/>
              </a:solidFill>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ndParaRPr>
            </a:p>
          </p:txBody>
        </p:sp>
        <p:sp>
          <p:nvSpPr>
            <p:cNvPr id="111" name="Freeform 58"/>
            <p:cNvSpPr>
              <a:spLocks/>
            </p:cNvSpPr>
            <p:nvPr/>
          </p:nvSpPr>
          <p:spPr bwMode="auto">
            <a:xfrm flipV="1">
              <a:off x="4861437" y="4744919"/>
              <a:ext cx="1891" cy="350923"/>
            </a:xfrm>
            <a:custGeom>
              <a:avLst/>
              <a:gdLst>
                <a:gd name="T0" fmla="*/ 0 w 1"/>
                <a:gd name="T1" fmla="*/ 3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0000"/>
              </a:solidFill>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ndParaRPr>
            </a:p>
          </p:txBody>
        </p:sp>
      </p:grpSp>
      <p:cxnSp>
        <p:nvCxnSpPr>
          <p:cNvPr id="3" name="直接箭头连接符 2"/>
          <p:cNvCxnSpPr/>
          <p:nvPr/>
        </p:nvCxnSpPr>
        <p:spPr>
          <a:xfrm>
            <a:off x="2276124" y="5221542"/>
            <a:ext cx="401922" cy="79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2" name="Text Box 89"/>
          <p:cNvSpPr txBox="1">
            <a:spLocks noChangeArrowheads="1"/>
          </p:cNvSpPr>
          <p:nvPr/>
        </p:nvSpPr>
        <p:spPr bwMode="auto">
          <a:xfrm>
            <a:off x="5767504" y="4557599"/>
            <a:ext cx="2763179"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zh-CN" sz="1800" i="1" dirty="0">
                <a:solidFill>
                  <a:schemeClr val="tx1"/>
                </a:solidFill>
                <a:ea typeface="宋体" panose="02010600030101010101" pitchFamily="2" charset="-122"/>
                <a:cs typeface="Arial" panose="020B0604020202020204" pitchFamily="34" charset="0"/>
              </a:rPr>
              <a:t>U </a:t>
            </a:r>
            <a:r>
              <a:rPr lang="en-US" altLang="zh-CN" sz="1800" dirty="0">
                <a:solidFill>
                  <a:schemeClr val="tx1"/>
                </a:solidFill>
                <a:ea typeface="宋体" panose="02010600030101010101" pitchFamily="2" charset="-122"/>
                <a:cs typeface="Arial" panose="020B0604020202020204" pitchFamily="34" charset="0"/>
              </a:rPr>
              <a:t> – average interaction strength; </a:t>
            </a:r>
            <a:r>
              <a:rPr lang="en-US" altLang="zh-CN" sz="1800" i="1" dirty="0">
                <a:solidFill>
                  <a:schemeClr val="tx1"/>
                </a:solidFill>
                <a:ea typeface="宋体" panose="02010600030101010101" pitchFamily="2" charset="-122"/>
                <a:cs typeface="Arial" panose="020B0604020202020204" pitchFamily="34" charset="0"/>
              </a:rPr>
              <a:t>N</a:t>
            </a:r>
            <a:r>
              <a:rPr lang="en-US" altLang="zh-CN" sz="1800" i="1" baseline="-25000" dirty="0">
                <a:solidFill>
                  <a:schemeClr val="tx1"/>
                </a:solidFill>
                <a:ea typeface="宋体" panose="02010600030101010101" pitchFamily="2" charset="-122"/>
                <a:cs typeface="Arial" panose="020B0604020202020204" pitchFamily="34" charset="0"/>
              </a:rPr>
              <a:t>0</a:t>
            </a:r>
            <a:r>
              <a:rPr lang="en-US" altLang="zh-CN" sz="1800" dirty="0">
                <a:solidFill>
                  <a:schemeClr val="tx1"/>
                </a:solidFill>
                <a:ea typeface="宋体" panose="02010600030101010101" pitchFamily="2" charset="-122"/>
                <a:cs typeface="Arial" panose="020B0604020202020204" pitchFamily="34" charset="0"/>
              </a:rPr>
              <a:t> – density of states at the Fermi level</a:t>
            </a:r>
            <a:endParaRPr lang="ru-RU" altLang="zh-CN" sz="1800" dirty="0">
              <a:solidFill>
                <a:schemeClr val="tx1"/>
              </a:solidFill>
              <a:ea typeface="宋体" panose="02010600030101010101" pitchFamily="2" charset="-122"/>
              <a:cs typeface="Arial" panose="020B0604020202020204" pitchFamily="34" charset="0"/>
            </a:endParaRPr>
          </a:p>
        </p:txBody>
      </p:sp>
      <p:grpSp>
        <p:nvGrpSpPr>
          <p:cNvPr id="120" name="Group 27"/>
          <p:cNvGrpSpPr>
            <a:grpSpLocks/>
          </p:cNvGrpSpPr>
          <p:nvPr/>
        </p:nvGrpSpPr>
        <p:grpSpPr bwMode="auto">
          <a:xfrm>
            <a:off x="6239113" y="5767959"/>
            <a:ext cx="1765300" cy="576263"/>
            <a:chOff x="657" y="822"/>
            <a:chExt cx="1112" cy="363"/>
          </a:xfrm>
        </p:grpSpPr>
        <p:sp>
          <p:nvSpPr>
            <p:cNvPr id="121" name="Rectangle 28"/>
            <p:cNvSpPr>
              <a:spLocks noChangeArrowheads="1"/>
            </p:cNvSpPr>
            <p:nvPr/>
          </p:nvSpPr>
          <p:spPr bwMode="auto">
            <a:xfrm>
              <a:off x="657" y="822"/>
              <a:ext cx="363" cy="363"/>
            </a:xfrm>
            <a:prstGeom prst="rect">
              <a:avLst/>
            </a:prstGeom>
            <a:solidFill>
              <a:srgbClr val="FF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a typeface="宋体"/>
              </a:endParaRPr>
            </a:p>
          </p:txBody>
        </p:sp>
        <p:sp>
          <p:nvSpPr>
            <p:cNvPr id="122" name="Rectangle 29"/>
            <p:cNvSpPr>
              <a:spLocks noChangeArrowheads="1"/>
            </p:cNvSpPr>
            <p:nvPr/>
          </p:nvSpPr>
          <p:spPr bwMode="auto">
            <a:xfrm>
              <a:off x="1020" y="822"/>
              <a:ext cx="363" cy="363"/>
            </a:xfrm>
            <a:prstGeom prst="rect">
              <a:avLst/>
            </a:prstGeom>
            <a:solidFill>
              <a:srgbClr val="FF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a typeface="宋体"/>
              </a:endParaRPr>
            </a:p>
          </p:txBody>
        </p:sp>
        <p:sp>
          <p:nvSpPr>
            <p:cNvPr id="123" name="Rectangle 30"/>
            <p:cNvSpPr>
              <a:spLocks noChangeArrowheads="1"/>
            </p:cNvSpPr>
            <p:nvPr/>
          </p:nvSpPr>
          <p:spPr bwMode="auto">
            <a:xfrm>
              <a:off x="1383" y="822"/>
              <a:ext cx="363" cy="363"/>
            </a:xfrm>
            <a:prstGeom prst="rect">
              <a:avLst/>
            </a:prstGeom>
            <a:solidFill>
              <a:srgbClr val="FF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srgbClr val="0000CC"/>
                </a:solidFill>
                <a:effectLst/>
                <a:uLnTx/>
                <a:uFillTx/>
                <a:latin typeface="Tahoma" panose="020B0604030504040204" pitchFamily="34" charset="0"/>
                <a:ea typeface="宋体"/>
              </a:endParaRPr>
            </a:p>
          </p:txBody>
        </p:sp>
        <p:sp>
          <p:nvSpPr>
            <p:cNvPr id="124" name="Text Box 31"/>
            <p:cNvSpPr txBox="1">
              <a:spLocks noChangeArrowheads="1"/>
            </p:cNvSpPr>
            <p:nvPr/>
          </p:nvSpPr>
          <p:spPr bwMode="auto">
            <a:xfrm>
              <a:off x="686" y="867"/>
              <a:ext cx="1083"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200" b="0" i="0" u="none" strike="noStrike" kern="0" cap="none" spc="0" normalizeH="0" baseline="0" noProof="0" dirty="0">
                  <a:ln>
                    <a:noFill/>
                  </a:ln>
                  <a:solidFill>
                    <a:srgbClr val="0000CC"/>
                  </a:solidFill>
                  <a:effectLst/>
                  <a:uLnTx/>
                  <a:uFillTx/>
                  <a:latin typeface="Tahoma" panose="020B0604030504040204" pitchFamily="34" charset="0"/>
                </a:rPr>
                <a:t>Fe   Co   Ni</a:t>
              </a:r>
            </a:p>
          </p:txBody>
        </p:sp>
      </p:grpSp>
    </p:spTree>
    <p:extLst>
      <p:ext uri="{BB962C8B-B14F-4D97-AF65-F5344CB8AC3E}">
        <p14:creationId xmlns:p14="http://schemas.microsoft.com/office/powerpoint/2010/main" val="407787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57"/>
                                        </p:tgtEl>
                                      </p:cBhvr>
                                    </p:animEffect>
                                    <p:set>
                                      <p:cBhvr>
                                        <p:cTn id="7" dur="1" fill="hold">
                                          <p:stCondLst>
                                            <p:cond delay="499"/>
                                          </p:stCondLst>
                                        </p:cTn>
                                        <p:tgtEl>
                                          <p:spTgt spid="5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box(in)">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ox(in)">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886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1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78860" grpId="0"/>
      <p:bldP spid="96" grpId="0" animBg="1"/>
      <p:bldP spid="108" grpId="0" animBg="1"/>
      <p:bldP spid="109" grpId="0" animBg="1"/>
      <p:bldP spid="1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灯片编号占位符 5"/>
          <p:cNvSpPr>
            <a:spLocks noGrp="1"/>
          </p:cNvSpPr>
          <p:nvPr>
            <p:ph type="sldNum" sz="quarter" idx="12"/>
          </p:nvPr>
        </p:nvSpPr>
        <p:spPr/>
        <p:txBody>
          <a:bodyPr/>
          <a:lstStyle/>
          <a:p>
            <a:fld id="{558D0BDC-4DE2-4723-9B9B-0D40EA6A4827}" type="slidenum">
              <a:rPr lang="en-US" altLang="zh-CN">
                <a:solidFill>
                  <a:srgbClr val="000000"/>
                </a:solidFill>
              </a:rPr>
              <a:pPr/>
              <a:t>6</a:t>
            </a:fld>
            <a:endParaRPr lang="en-US" altLang="zh-CN">
              <a:solidFill>
                <a:srgbClr val="000000"/>
              </a:solidFill>
            </a:endParaRPr>
          </a:p>
        </p:txBody>
      </p:sp>
      <p:grpSp>
        <p:nvGrpSpPr>
          <p:cNvPr id="1190990" name="Group 78"/>
          <p:cNvGrpSpPr>
            <a:grpSpLocks/>
          </p:cNvGrpSpPr>
          <p:nvPr/>
        </p:nvGrpSpPr>
        <p:grpSpPr bwMode="auto">
          <a:xfrm>
            <a:off x="6215063" y="3668713"/>
            <a:ext cx="2244725" cy="2928937"/>
            <a:chOff x="3870" y="2288"/>
            <a:chExt cx="1414" cy="1845"/>
          </a:xfrm>
        </p:grpSpPr>
        <p:sp>
          <p:nvSpPr>
            <p:cNvPr id="1190963" name="Line 51"/>
            <p:cNvSpPr>
              <a:spLocks noChangeShapeType="1"/>
            </p:cNvSpPr>
            <p:nvPr/>
          </p:nvSpPr>
          <p:spPr bwMode="auto">
            <a:xfrm flipH="1">
              <a:off x="4391" y="2739"/>
              <a:ext cx="297" cy="947"/>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190980" name="Line 68"/>
            <p:cNvSpPr>
              <a:spLocks noChangeShapeType="1"/>
            </p:cNvSpPr>
            <p:nvPr/>
          </p:nvSpPr>
          <p:spPr bwMode="auto">
            <a:xfrm>
              <a:off x="4119" y="2946"/>
              <a:ext cx="839" cy="589"/>
            </a:xfrm>
            <a:prstGeom prst="line">
              <a:avLst/>
            </a:prstGeom>
            <a:noFill/>
            <a:ln w="28575">
              <a:solidFill>
                <a:schemeClr val="tx1"/>
              </a:solidFill>
              <a:prstDash val="dash"/>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190978" name="Freeform 66"/>
            <p:cNvSpPr>
              <a:spLocks/>
            </p:cNvSpPr>
            <p:nvPr/>
          </p:nvSpPr>
          <p:spPr bwMode="auto">
            <a:xfrm rot="10800000" flipH="1">
              <a:off x="5004" y="3437"/>
              <a:ext cx="23" cy="288"/>
            </a:xfrm>
            <a:custGeom>
              <a:avLst/>
              <a:gdLst>
                <a:gd name="T0" fmla="*/ 0 w 1"/>
                <a:gd name="T1" fmla="*/ 311 h 311"/>
                <a:gd name="T2" fmla="*/ 0 w 1"/>
                <a:gd name="T3" fmla="*/ 0 h 311"/>
              </a:gdLst>
              <a:ahLst/>
              <a:cxnLst>
                <a:cxn ang="0">
                  <a:pos x="T0" y="T1"/>
                </a:cxn>
                <a:cxn ang="0">
                  <a:pos x="T2" y="T3"/>
                </a:cxn>
              </a:cxnLst>
              <a:rect l="0" t="0" r="r" b="b"/>
              <a:pathLst>
                <a:path w="1" h="311">
                  <a:moveTo>
                    <a:pt x="0" y="311"/>
                  </a:moveTo>
                  <a:lnTo>
                    <a:pt x="0" y="0"/>
                  </a:lnTo>
                </a:path>
              </a:pathLst>
            </a:custGeom>
            <a:noFill/>
            <a:ln w="31750">
              <a:solidFill>
                <a:srgbClr val="FF0000"/>
              </a:solidFill>
              <a:round/>
              <a:headEnd type="none" w="lg" len="lg"/>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190977" name="Freeform 65"/>
            <p:cNvSpPr>
              <a:spLocks/>
            </p:cNvSpPr>
            <p:nvPr/>
          </p:nvSpPr>
          <p:spPr bwMode="auto">
            <a:xfrm rot="10800000" flipH="1">
              <a:off x="4119" y="2772"/>
              <a:ext cx="23" cy="288"/>
            </a:xfrm>
            <a:custGeom>
              <a:avLst/>
              <a:gdLst>
                <a:gd name="T0" fmla="*/ 0 w 1"/>
                <a:gd name="T1" fmla="*/ 311 h 311"/>
                <a:gd name="T2" fmla="*/ 0 w 1"/>
                <a:gd name="T3" fmla="*/ 0 h 311"/>
              </a:gdLst>
              <a:ahLst/>
              <a:cxnLst>
                <a:cxn ang="0">
                  <a:pos x="T0" y="T1"/>
                </a:cxn>
                <a:cxn ang="0">
                  <a:pos x="T2" y="T3"/>
                </a:cxn>
              </a:cxnLst>
              <a:rect l="0" t="0" r="r" b="b"/>
              <a:pathLst>
                <a:path w="1" h="311">
                  <a:moveTo>
                    <a:pt x="0" y="311"/>
                  </a:moveTo>
                  <a:lnTo>
                    <a:pt x="0" y="0"/>
                  </a:lnTo>
                </a:path>
              </a:pathLst>
            </a:custGeom>
            <a:noFill/>
            <a:ln w="31750">
              <a:solidFill>
                <a:srgbClr val="FF0000"/>
              </a:solidFill>
              <a:round/>
              <a:headEnd type="stealth" w="lg" len="lg"/>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190954" name="Freeform 42"/>
            <p:cNvSpPr>
              <a:spLocks/>
            </p:cNvSpPr>
            <p:nvPr/>
          </p:nvSpPr>
          <p:spPr bwMode="auto">
            <a:xfrm flipH="1">
              <a:off x="4354" y="3595"/>
              <a:ext cx="32" cy="287"/>
            </a:xfrm>
            <a:custGeom>
              <a:avLst/>
              <a:gdLst>
                <a:gd name="T0" fmla="*/ 0 w 1"/>
                <a:gd name="T1" fmla="*/ 311 h 311"/>
                <a:gd name="T2" fmla="*/ 0 w 1"/>
                <a:gd name="T3" fmla="*/ 0 h 311"/>
              </a:gdLst>
              <a:ahLst/>
              <a:cxnLst>
                <a:cxn ang="0">
                  <a:pos x="T0" y="T1"/>
                </a:cxn>
                <a:cxn ang="0">
                  <a:pos x="T2" y="T3"/>
                </a:cxn>
              </a:cxnLst>
              <a:rect l="0" t="0" r="r" b="b"/>
              <a:pathLst>
                <a:path w="1" h="311">
                  <a:moveTo>
                    <a:pt x="0" y="311"/>
                  </a:moveTo>
                  <a:lnTo>
                    <a:pt x="0" y="0"/>
                  </a:lnTo>
                </a:path>
              </a:pathLst>
            </a:custGeom>
            <a:noFill/>
            <a:ln w="31750">
              <a:solidFill>
                <a:srgbClr val="FF0000"/>
              </a:solidFill>
              <a:round/>
              <a:headEnd type="stealth" w="lg" len="lg"/>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190955" name="Freeform 43"/>
            <p:cNvSpPr>
              <a:spLocks/>
            </p:cNvSpPr>
            <p:nvPr/>
          </p:nvSpPr>
          <p:spPr bwMode="auto">
            <a:xfrm rot="10800000" flipH="1">
              <a:off x="4694" y="2542"/>
              <a:ext cx="23" cy="288"/>
            </a:xfrm>
            <a:custGeom>
              <a:avLst/>
              <a:gdLst>
                <a:gd name="T0" fmla="*/ 0 w 1"/>
                <a:gd name="T1" fmla="*/ 311 h 311"/>
                <a:gd name="T2" fmla="*/ 0 w 1"/>
                <a:gd name="T3" fmla="*/ 0 h 311"/>
              </a:gdLst>
              <a:ahLst/>
              <a:cxnLst>
                <a:cxn ang="0">
                  <a:pos x="T0" y="T1"/>
                </a:cxn>
                <a:cxn ang="0">
                  <a:pos x="T2" y="T3"/>
                </a:cxn>
              </a:cxnLst>
              <a:rect l="0" t="0" r="r" b="b"/>
              <a:pathLst>
                <a:path w="1" h="311">
                  <a:moveTo>
                    <a:pt x="0" y="311"/>
                  </a:moveTo>
                  <a:lnTo>
                    <a:pt x="0" y="0"/>
                  </a:lnTo>
                </a:path>
              </a:pathLst>
            </a:custGeom>
            <a:noFill/>
            <a:ln w="31750">
              <a:solidFill>
                <a:srgbClr val="FF0000"/>
              </a:solidFill>
              <a:round/>
              <a:headEnd type="stealth" w="lg" len="lg"/>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190956" name="Oval 44"/>
            <p:cNvSpPr>
              <a:spLocks noChangeArrowheads="1"/>
            </p:cNvSpPr>
            <p:nvPr/>
          </p:nvSpPr>
          <p:spPr bwMode="auto">
            <a:xfrm>
              <a:off x="3878" y="2515"/>
              <a:ext cx="1406" cy="1382"/>
            </a:xfrm>
            <a:prstGeom prst="ellipse">
              <a:avLst/>
            </a:prstGeom>
            <a:noFill/>
            <a:ln w="28575" algn="ctr">
              <a:solidFill>
                <a:schemeClr val="accent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190957" name="Line 45"/>
            <p:cNvSpPr>
              <a:spLocks noChangeShapeType="1"/>
            </p:cNvSpPr>
            <p:nvPr/>
          </p:nvSpPr>
          <p:spPr bwMode="auto">
            <a:xfrm flipV="1">
              <a:off x="4873" y="2855"/>
              <a:ext cx="102" cy="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190958" name="Line 46"/>
            <p:cNvSpPr>
              <a:spLocks noChangeShapeType="1"/>
            </p:cNvSpPr>
            <p:nvPr/>
          </p:nvSpPr>
          <p:spPr bwMode="auto">
            <a:xfrm flipH="1">
              <a:off x="5112" y="2624"/>
              <a:ext cx="137" cy="1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190959" name="Oval 47"/>
            <p:cNvSpPr>
              <a:spLocks noChangeArrowheads="1"/>
            </p:cNvSpPr>
            <p:nvPr/>
          </p:nvSpPr>
          <p:spPr bwMode="auto">
            <a:xfrm>
              <a:off x="4038" y="2672"/>
              <a:ext cx="1098" cy="1087"/>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mc:AlternateContent xmlns:mc="http://schemas.openxmlformats.org/markup-compatibility/2006" xmlns:a14="http://schemas.microsoft.com/office/drawing/2010/main">
          <mc:Choice Requires="a14">
            <p:sp>
              <p:nvSpPr>
                <p:cNvPr id="1190960" name="Text Box 48"/>
                <p:cNvSpPr txBox="1">
                  <a:spLocks noChangeArrowheads="1"/>
                </p:cNvSpPr>
                <p:nvPr/>
              </p:nvSpPr>
              <p:spPr bwMode="auto">
                <a:xfrm>
                  <a:off x="5002" y="2685"/>
                  <a:ext cx="205" cy="291"/>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spcBef>
                      <a:spcPct val="50000"/>
                    </a:spcBef>
                  </a:pPr>
                  <a14:m>
                    <m:oMathPara xmlns:m="http://schemas.openxmlformats.org/officeDocument/2006/math">
                      <m:oMathParaPr>
                        <m:jc m:val="centerGroup"/>
                      </m:oMathParaPr>
                      <m:oMath xmlns:m="http://schemas.openxmlformats.org/officeDocument/2006/math">
                        <m:r>
                          <m:rPr>
                            <m:sty m:val="p"/>
                          </m:rPr>
                          <a:rPr kumimoji="1" lang="el-GR" altLang="zh-CN" sz="2400" i="1" smtClean="0">
                            <a:solidFill>
                              <a:srgbClr val="000000"/>
                            </a:solidFill>
                            <a:latin typeface="Cambria Math" panose="02040503050406030204" pitchFamily="18" charset="0"/>
                            <a:ea typeface="Cambria Math" panose="02040503050406030204" pitchFamily="18" charset="0"/>
                          </a:rPr>
                          <m:t>Δ</m:t>
                        </m:r>
                      </m:oMath>
                    </m:oMathPara>
                  </a14:m>
                  <a:endParaRPr kumimoji="1" lang="en-US" altLang="zh-CN" sz="2400" dirty="0">
                    <a:solidFill>
                      <a:srgbClr val="000000"/>
                    </a:solidFill>
                    <a:latin typeface="Mathematica1" pitchFamily="2" charset="2"/>
                    <a:ea typeface="MS PGothic" panose="020B0600070205080204" pitchFamily="34" charset="-128"/>
                  </a:endParaRPr>
                </a:p>
              </p:txBody>
            </p:sp>
          </mc:Choice>
          <mc:Fallback xmlns="">
            <p:sp>
              <p:nvSpPr>
                <p:cNvPr id="1190960" name="Text Box 48"/>
                <p:cNvSpPr txBox="1">
                  <a:spLocks noRot="1" noChangeAspect="1" noMove="1" noResize="1" noEditPoints="1" noAdjustHandles="1" noChangeArrowheads="1" noChangeShapeType="1" noTextEdit="1"/>
                </p:cNvSpPr>
                <p:nvPr/>
              </p:nvSpPr>
              <p:spPr bwMode="auto">
                <a:xfrm>
                  <a:off x="5002" y="2685"/>
                  <a:ext cx="205" cy="291"/>
                </a:xfrm>
                <a:prstGeom prst="rect">
                  <a:avLst/>
                </a:prstGeom>
                <a:blipFill>
                  <a:blip r:embed="rId3"/>
                  <a:stretch>
                    <a:fillRect l="-2037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1190961" name="Oval 49"/>
            <p:cNvSpPr>
              <a:spLocks noChangeArrowheads="1"/>
            </p:cNvSpPr>
            <p:nvPr/>
          </p:nvSpPr>
          <p:spPr bwMode="auto">
            <a:xfrm>
              <a:off x="4634" y="2650"/>
              <a:ext cx="137" cy="130"/>
            </a:xfrm>
            <a:prstGeom prst="ellipse">
              <a:avLst/>
            </a:prstGeom>
            <a:solidFill>
              <a:srgbClr val="00FF00"/>
            </a:solidFill>
            <a:ln w="222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190962" name="Oval 50"/>
            <p:cNvSpPr>
              <a:spLocks noChangeArrowheads="1"/>
            </p:cNvSpPr>
            <p:nvPr/>
          </p:nvSpPr>
          <p:spPr bwMode="auto">
            <a:xfrm>
              <a:off x="4313" y="3641"/>
              <a:ext cx="138" cy="130"/>
            </a:xfrm>
            <a:prstGeom prst="ellipse">
              <a:avLst/>
            </a:prstGeom>
            <a:solidFill>
              <a:srgbClr val="00FF00"/>
            </a:solidFill>
            <a:ln w="222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mc:AlternateContent xmlns:mc="http://schemas.openxmlformats.org/markup-compatibility/2006" xmlns:a14="http://schemas.microsoft.com/office/drawing/2010/main">
          <mc:Choice Requires="a14">
            <p:sp>
              <p:nvSpPr>
                <p:cNvPr id="1190965" name="Object 53"/>
                <p:cNvSpPr txBox="1"/>
                <p:nvPr/>
              </p:nvSpPr>
              <p:spPr bwMode="auto">
                <a:xfrm>
                  <a:off x="4785" y="2288"/>
                  <a:ext cx="210" cy="25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𝑘</m:t>
                            </m:r>
                          </m:e>
                        </m:acc>
                      </m:oMath>
                    </m:oMathPara>
                  </a14:m>
                  <a:endParaRPr lang="zh-CN" altLang="en-US"/>
                </a:p>
              </p:txBody>
            </p:sp>
          </mc:Choice>
          <mc:Fallback xmlns="">
            <p:sp>
              <p:nvSpPr>
                <p:cNvPr id="1190965" name="Object 53"/>
                <p:cNvSpPr txBox="1">
                  <a:spLocks noRot="1" noChangeAspect="1" noMove="1" noResize="1" noEditPoints="1" noAdjustHandles="1" noChangeArrowheads="1" noChangeShapeType="1" noTextEdit="1"/>
                </p:cNvSpPr>
                <p:nvPr/>
              </p:nvSpPr>
              <p:spPr bwMode="auto">
                <a:xfrm>
                  <a:off x="4785" y="2288"/>
                  <a:ext cx="210" cy="257"/>
                </a:xfrm>
                <a:prstGeom prst="rect">
                  <a:avLst/>
                </a:prstGeom>
                <a:blipFill>
                  <a:blip r:embed="rId4"/>
                  <a:stretch>
                    <a:fillRect/>
                  </a:stretch>
                </a:blipFill>
                <a:ln>
                  <a:noFill/>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90966" name="Object 54"/>
                <p:cNvSpPr txBox="1"/>
                <p:nvPr/>
              </p:nvSpPr>
              <p:spPr bwMode="auto">
                <a:xfrm>
                  <a:off x="3870" y="3876"/>
                  <a:ext cx="363" cy="25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𝑘</m:t>
                            </m:r>
                          </m:e>
                        </m:acc>
                      </m:oMath>
                    </m:oMathPara>
                  </a14:m>
                  <a:endParaRPr lang="zh-CN" altLang="en-US"/>
                </a:p>
              </p:txBody>
            </p:sp>
          </mc:Choice>
          <mc:Fallback xmlns="">
            <p:sp>
              <p:nvSpPr>
                <p:cNvPr id="1190966" name="Object 54"/>
                <p:cNvSpPr txBox="1">
                  <a:spLocks noRot="1" noChangeAspect="1" noMove="1" noResize="1" noEditPoints="1" noAdjustHandles="1" noChangeArrowheads="1" noChangeShapeType="1" noTextEdit="1"/>
                </p:cNvSpPr>
                <p:nvPr/>
              </p:nvSpPr>
              <p:spPr bwMode="auto">
                <a:xfrm>
                  <a:off x="3870" y="3876"/>
                  <a:ext cx="363" cy="257"/>
                </a:xfrm>
                <a:prstGeom prst="rect">
                  <a:avLst/>
                </a:prstGeom>
                <a:blipFill>
                  <a:blip r:embed="rId5"/>
                  <a:stretch>
                    <a:fillRect/>
                  </a:stretch>
                </a:blipFill>
                <a:ln>
                  <a:noFill/>
                </a:ln>
                <a:effectLst/>
              </p:spPr>
              <p:txBody>
                <a:bodyPr/>
                <a:lstStyle/>
                <a:p>
                  <a:r>
                    <a:rPr lang="zh-CN" altLang="en-US">
                      <a:noFill/>
                    </a:rPr>
                    <a:t> </a:t>
                  </a:r>
                </a:p>
              </p:txBody>
            </p:sp>
          </mc:Fallback>
        </mc:AlternateContent>
        <p:sp>
          <p:nvSpPr>
            <p:cNvPr id="1190975" name="Oval 63"/>
            <p:cNvSpPr>
              <a:spLocks noChangeArrowheads="1"/>
            </p:cNvSpPr>
            <p:nvPr/>
          </p:nvSpPr>
          <p:spPr bwMode="auto">
            <a:xfrm>
              <a:off x="4051" y="2878"/>
              <a:ext cx="137" cy="130"/>
            </a:xfrm>
            <a:prstGeom prst="ellipse">
              <a:avLst/>
            </a:prstGeom>
            <a:solidFill>
              <a:srgbClr val="00FF00"/>
            </a:solidFill>
            <a:ln w="222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190976" name="Oval 64"/>
            <p:cNvSpPr>
              <a:spLocks noChangeArrowheads="1"/>
            </p:cNvSpPr>
            <p:nvPr/>
          </p:nvSpPr>
          <p:spPr bwMode="auto">
            <a:xfrm>
              <a:off x="4936" y="3490"/>
              <a:ext cx="137" cy="130"/>
            </a:xfrm>
            <a:prstGeom prst="ellipse">
              <a:avLst/>
            </a:prstGeom>
            <a:solidFill>
              <a:srgbClr val="00FF00"/>
            </a:solidFill>
            <a:ln w="222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grpSp>
      <p:sp>
        <p:nvSpPr>
          <p:cNvPr id="1190971" name="AutoShape 59"/>
          <p:cNvSpPr>
            <a:spLocks noChangeArrowheads="1"/>
          </p:cNvSpPr>
          <p:nvPr/>
        </p:nvSpPr>
        <p:spPr bwMode="auto">
          <a:xfrm>
            <a:off x="431800" y="2060575"/>
            <a:ext cx="5184775" cy="1217613"/>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190914" name="Rectangle 2"/>
          <p:cNvSpPr>
            <a:spLocks noGrp="1" noChangeArrowheads="1"/>
          </p:cNvSpPr>
          <p:nvPr>
            <p:ph type="title"/>
          </p:nvPr>
        </p:nvSpPr>
        <p:spPr>
          <a:xfrm>
            <a:off x="395288" y="368300"/>
            <a:ext cx="8229600" cy="468313"/>
          </a:xfrm>
        </p:spPr>
        <p:txBody>
          <a:bodyPr/>
          <a:lstStyle/>
          <a:p>
            <a:r>
              <a:rPr lang="en-US" altLang="zh-CN" sz="2800" u="sng" dirty="0">
                <a:solidFill>
                  <a:schemeClr val="tx1"/>
                </a:solidFill>
                <a:latin typeface="Tahoma" panose="020B0604030504040204" pitchFamily="34" charset="0"/>
              </a:rPr>
              <a:t> Itinerant ferromagnetism: </a:t>
            </a:r>
            <a:r>
              <a:rPr lang="en-US" altLang="zh-CN" sz="2800" b="1" i="1" u="sng" dirty="0">
                <a:solidFill>
                  <a:schemeClr val="tx1"/>
                </a:solidFill>
                <a:latin typeface="Tahoma" panose="020B0604030504040204" pitchFamily="34" charset="0"/>
              </a:rPr>
              <a:t>s</a:t>
            </a:r>
            <a:r>
              <a:rPr lang="en-US" altLang="zh-CN" sz="2800" b="1" u="sng" dirty="0">
                <a:solidFill>
                  <a:schemeClr val="tx1"/>
                </a:solidFill>
                <a:latin typeface="Tahoma" panose="020B0604030504040204" pitchFamily="34" charset="0"/>
              </a:rPr>
              <a:t>-wave</a:t>
            </a:r>
            <a:r>
              <a:rPr lang="en-US" altLang="zh-CN" sz="2800" u="sng" dirty="0">
                <a:solidFill>
                  <a:schemeClr val="tx1"/>
                </a:solidFill>
                <a:latin typeface="Tahoma" panose="020B0604030504040204" pitchFamily="34" charset="0"/>
              </a:rPr>
              <a:t> </a:t>
            </a:r>
            <a:endParaRPr lang="ru-RU" altLang="zh-CN" sz="2800" u="sng" dirty="0">
              <a:solidFill>
                <a:schemeClr val="tx1"/>
              </a:solidFill>
              <a:latin typeface="Tahoma" panose="020B0604030504040204" pitchFamily="34" charset="0"/>
            </a:endParaRPr>
          </a:p>
        </p:txBody>
      </p:sp>
      <p:sp>
        <p:nvSpPr>
          <p:cNvPr id="1190915" name="Text Box 3"/>
          <p:cNvSpPr txBox="1">
            <a:spLocks noChangeArrowheads="1"/>
          </p:cNvSpPr>
          <p:nvPr/>
        </p:nvSpPr>
        <p:spPr bwMode="auto">
          <a:xfrm>
            <a:off x="539750" y="1233488"/>
            <a:ext cx="489743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200">
                <a:solidFill>
                  <a:srgbClr val="0000CC"/>
                </a:solidFill>
                <a:latin typeface="Tahoma" panose="020B0604030504040204" pitchFamily="34" charset="0"/>
              </a:rPr>
              <a:t> Spin rotational symmetry is broken. </a:t>
            </a:r>
          </a:p>
        </p:txBody>
      </p:sp>
      <p:sp>
        <p:nvSpPr>
          <p:cNvPr id="1190951" name="Text Box 39"/>
          <p:cNvSpPr txBox="1">
            <a:spLocks noChangeArrowheads="1"/>
          </p:cNvSpPr>
          <p:nvPr/>
        </p:nvSpPr>
        <p:spPr bwMode="auto">
          <a:xfrm>
            <a:off x="539750" y="4141645"/>
            <a:ext cx="49688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200" dirty="0">
                <a:solidFill>
                  <a:srgbClr val="0000CC"/>
                </a:solidFill>
                <a:latin typeface="Tahoma" panose="020B0604030504040204" pitchFamily="34" charset="0"/>
              </a:rPr>
              <a:t> </a:t>
            </a:r>
            <a:r>
              <a:rPr lang="en-US" altLang="zh-CN" sz="2200" i="1" dirty="0">
                <a:solidFill>
                  <a:srgbClr val="0000CC"/>
                </a:solidFill>
                <a:latin typeface="Tahoma" panose="020B0604030504040204" pitchFamily="34" charset="0"/>
              </a:rPr>
              <a:t>cf.</a:t>
            </a:r>
            <a:r>
              <a:rPr lang="en-US" altLang="zh-CN" sz="2200" dirty="0">
                <a:solidFill>
                  <a:srgbClr val="0000CC"/>
                </a:solidFill>
                <a:latin typeface="Tahoma" panose="020B0604030504040204" pitchFamily="34" charset="0"/>
              </a:rPr>
              <a:t>  Conventional superconductivity.</a:t>
            </a:r>
          </a:p>
        </p:txBody>
      </p:sp>
      <p:sp>
        <p:nvSpPr>
          <p:cNvPr id="1190967" name="Text Box 55"/>
          <p:cNvSpPr txBox="1">
            <a:spLocks noChangeArrowheads="1"/>
          </p:cNvSpPr>
          <p:nvPr/>
        </p:nvSpPr>
        <p:spPr bwMode="auto">
          <a:xfrm>
            <a:off x="688009" y="5129323"/>
            <a:ext cx="45005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i="1" dirty="0">
                <a:solidFill>
                  <a:srgbClr val="000000"/>
                </a:solidFill>
                <a:latin typeface="Tahoma" panose="020B0604030504040204" pitchFamily="34" charset="0"/>
              </a:rPr>
              <a:t>s</a:t>
            </a:r>
            <a:r>
              <a:rPr lang="en-US" altLang="zh-CN" sz="2000" dirty="0">
                <a:solidFill>
                  <a:srgbClr val="000000"/>
                </a:solidFill>
                <a:latin typeface="Tahoma" panose="020B0604030504040204" pitchFamily="34" charset="0"/>
              </a:rPr>
              <a:t>-wave: gap function invariant over the Fermi surface.</a:t>
            </a:r>
          </a:p>
        </p:txBody>
      </p:sp>
      <p:sp>
        <p:nvSpPr>
          <p:cNvPr id="1190970" name="Rectangle 58"/>
          <p:cNvSpPr>
            <a:spLocks noChangeArrowheads="1"/>
          </p:cNvSpPr>
          <p:nvPr/>
        </p:nvSpPr>
        <p:spPr bwMode="auto">
          <a:xfrm>
            <a:off x="538163" y="2133600"/>
            <a:ext cx="511333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zh-CN" sz="2200" dirty="0">
                <a:solidFill>
                  <a:srgbClr val="0000CC"/>
                </a:solidFill>
                <a:latin typeface="Tahoma" panose="020B0604030504040204" pitchFamily="34" charset="0"/>
              </a:rPr>
              <a:t> Orbital rotational symmetry is </a:t>
            </a:r>
            <a:r>
              <a:rPr lang="en-US" altLang="zh-CN" sz="2200" b="1" dirty="0">
                <a:solidFill>
                  <a:srgbClr val="0000CC"/>
                </a:solidFill>
                <a:latin typeface="Tahoma" panose="020B0604030504040204" pitchFamily="34" charset="0"/>
              </a:rPr>
              <a:t>NOT</a:t>
            </a:r>
            <a:r>
              <a:rPr lang="en-US" altLang="zh-CN" sz="2200" dirty="0">
                <a:solidFill>
                  <a:srgbClr val="0000CC"/>
                </a:solidFill>
                <a:latin typeface="Tahoma" panose="020B0604030504040204" pitchFamily="34" charset="0"/>
              </a:rPr>
              <a:t> broken: spin polarizes along </a:t>
            </a:r>
            <a:r>
              <a:rPr lang="en-US" altLang="zh-CN" sz="2200" b="1" dirty="0">
                <a:solidFill>
                  <a:srgbClr val="0000CC"/>
                </a:solidFill>
                <a:latin typeface="Tahoma" panose="020B0604030504040204" pitchFamily="34" charset="0"/>
              </a:rPr>
              <a:t>a fixed direction</a:t>
            </a:r>
            <a:r>
              <a:rPr lang="en-US" altLang="zh-CN" sz="2200" dirty="0">
                <a:solidFill>
                  <a:srgbClr val="0000CC"/>
                </a:solidFill>
                <a:latin typeface="Tahoma" panose="020B0604030504040204" pitchFamily="34" charset="0"/>
              </a:rPr>
              <a:t>.</a:t>
            </a:r>
            <a:endParaRPr lang="zh-CN" altLang="en-US" sz="2200" dirty="0">
              <a:solidFill>
                <a:srgbClr val="0000CC"/>
              </a:solidFill>
              <a:latin typeface="Tahoma" panose="020B0604030504040204" pitchFamily="34" charset="0"/>
            </a:endParaRPr>
          </a:p>
        </p:txBody>
      </p:sp>
      <p:grpSp>
        <p:nvGrpSpPr>
          <p:cNvPr id="1190989" name="Group 77"/>
          <p:cNvGrpSpPr>
            <a:grpSpLocks/>
          </p:cNvGrpSpPr>
          <p:nvPr/>
        </p:nvGrpSpPr>
        <p:grpSpPr bwMode="auto">
          <a:xfrm>
            <a:off x="6156325" y="1125538"/>
            <a:ext cx="2303463" cy="2260600"/>
            <a:chOff x="3810" y="736"/>
            <a:chExt cx="1451" cy="1424"/>
          </a:xfrm>
        </p:grpSpPr>
        <p:sp>
          <p:nvSpPr>
            <p:cNvPr id="1190943" name="Oval 31"/>
            <p:cNvSpPr>
              <a:spLocks noChangeArrowheads="1"/>
            </p:cNvSpPr>
            <p:nvPr/>
          </p:nvSpPr>
          <p:spPr bwMode="auto">
            <a:xfrm>
              <a:off x="3810" y="736"/>
              <a:ext cx="1451" cy="1424"/>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190944" name="Oval 32"/>
            <p:cNvSpPr>
              <a:spLocks noChangeArrowheads="1"/>
            </p:cNvSpPr>
            <p:nvPr/>
          </p:nvSpPr>
          <p:spPr bwMode="auto">
            <a:xfrm>
              <a:off x="4132" y="1052"/>
              <a:ext cx="805" cy="813"/>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190945" name="Line 33"/>
            <p:cNvSpPr>
              <a:spLocks noChangeShapeType="1"/>
            </p:cNvSpPr>
            <p:nvPr/>
          </p:nvSpPr>
          <p:spPr bwMode="auto">
            <a:xfrm>
              <a:off x="4557" y="1285"/>
              <a:ext cx="0" cy="37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190946" name="Line 34"/>
            <p:cNvSpPr>
              <a:spLocks noChangeShapeType="1"/>
            </p:cNvSpPr>
            <p:nvPr/>
          </p:nvSpPr>
          <p:spPr bwMode="auto">
            <a:xfrm flipH="1" flipV="1">
              <a:off x="5102" y="1257"/>
              <a:ext cx="4" cy="359"/>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mc:AlternateContent xmlns:mc="http://schemas.openxmlformats.org/markup-compatibility/2006" xmlns:a14="http://schemas.microsoft.com/office/drawing/2010/main">
          <mc:Choice Requires="a14">
            <p:sp>
              <p:nvSpPr>
                <p:cNvPr id="1190947" name="Object 35"/>
                <p:cNvSpPr txBox="1"/>
                <p:nvPr/>
              </p:nvSpPr>
              <p:spPr bwMode="auto">
                <a:xfrm>
                  <a:off x="4270" y="1257"/>
                  <a:ext cx="155" cy="236"/>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acc>
                          <m:accPr>
                            <m:chr m:val="⃗"/>
                            <m:ctrlPr>
                              <a:rPr lang="zh-CN" altLang="en-US" sz="2400" i="1">
                                <a:solidFill>
                                  <a:srgbClr val="000000"/>
                                </a:solidFill>
                                <a:latin typeface="Cambria Math" panose="02040503050406030204" pitchFamily="18" charset="0"/>
                              </a:rPr>
                            </m:ctrlPr>
                          </m:accPr>
                          <m:e>
                            <m:r>
                              <a:rPr lang="zh-CN" altLang="en-US" sz="2400" i="1">
                                <a:solidFill>
                                  <a:srgbClr val="000000"/>
                                </a:solidFill>
                                <a:latin typeface="Cambria Math" panose="02040503050406030204" pitchFamily="18" charset="0"/>
                              </a:rPr>
                              <m:t>𝑠</m:t>
                            </m:r>
                          </m:e>
                        </m:acc>
                      </m:oMath>
                    </m:oMathPara>
                  </a14:m>
                  <a:endParaRPr lang="zh-CN" altLang="en-US" sz="2400" dirty="0"/>
                </a:p>
              </p:txBody>
            </p:sp>
          </mc:Choice>
          <mc:Fallback xmlns="">
            <p:sp>
              <p:nvSpPr>
                <p:cNvPr id="1190947" name="Object 35"/>
                <p:cNvSpPr txBox="1">
                  <a:spLocks noRot="1" noChangeAspect="1" noMove="1" noResize="1" noEditPoints="1" noAdjustHandles="1" noChangeArrowheads="1" noChangeShapeType="1" noTextEdit="1"/>
                </p:cNvSpPr>
                <p:nvPr/>
              </p:nvSpPr>
              <p:spPr bwMode="auto">
                <a:xfrm>
                  <a:off x="4270" y="1257"/>
                  <a:ext cx="155" cy="236"/>
                </a:xfrm>
                <a:prstGeom prst="rect">
                  <a:avLst/>
                </a:prstGeom>
                <a:blipFill>
                  <a:blip r:embed="rId6"/>
                  <a:stretch>
                    <a:fillRect t="-11290" r="-12500"/>
                  </a:stretch>
                </a:blipFill>
                <a:ln>
                  <a:noFill/>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90948" name="Object 36"/>
                <p:cNvSpPr txBox="1"/>
                <p:nvPr/>
              </p:nvSpPr>
              <p:spPr bwMode="auto">
                <a:xfrm>
                  <a:off x="4855" y="946"/>
                  <a:ext cx="183" cy="239"/>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zh-CN" altLang="en-US" sz="3200" i="1">
                                <a:solidFill>
                                  <a:srgbClr val="000000"/>
                                </a:solidFill>
                                <a:latin typeface="Cambria Math" panose="02040503050406030204" pitchFamily="18" charset="0"/>
                              </a:rPr>
                            </m:ctrlPr>
                          </m:accPr>
                          <m:e>
                            <m:r>
                              <a:rPr lang="zh-CN" altLang="en-US" sz="3200" i="1">
                                <a:solidFill>
                                  <a:srgbClr val="000000"/>
                                </a:solidFill>
                                <a:latin typeface="Cambria Math" panose="02040503050406030204" pitchFamily="18" charset="0"/>
                              </a:rPr>
                              <m:t>𝑠</m:t>
                            </m:r>
                          </m:e>
                        </m:acc>
                      </m:oMath>
                    </m:oMathPara>
                  </a14:m>
                  <a:endParaRPr lang="zh-CN" altLang="en-US" sz="3200" dirty="0"/>
                </a:p>
              </p:txBody>
            </p:sp>
          </mc:Choice>
          <mc:Fallback xmlns="">
            <p:sp>
              <p:nvSpPr>
                <p:cNvPr id="1190948" name="Object 36"/>
                <p:cNvSpPr txBox="1">
                  <a:spLocks noRot="1" noChangeAspect="1" noMove="1" noResize="1" noEditPoints="1" noAdjustHandles="1" noChangeArrowheads="1" noChangeShapeType="1" noTextEdit="1"/>
                </p:cNvSpPr>
                <p:nvPr/>
              </p:nvSpPr>
              <p:spPr bwMode="auto">
                <a:xfrm>
                  <a:off x="4855" y="946"/>
                  <a:ext cx="183" cy="239"/>
                </a:xfrm>
                <a:prstGeom prst="rect">
                  <a:avLst/>
                </a:prstGeom>
                <a:blipFill>
                  <a:blip r:embed="rId7"/>
                  <a:stretch>
                    <a:fillRect t="-20635" r="-20833"/>
                  </a:stretch>
                </a:blipFill>
                <a:ln>
                  <a:noFill/>
                </a:ln>
                <a:effectLst/>
              </p:spPr>
              <p:txBody>
                <a:bodyPr/>
                <a:lstStyle/>
                <a:p>
                  <a:r>
                    <a:rPr lang="zh-CN" altLang="en-US">
                      <a:noFill/>
                    </a:rPr>
                    <a:t> </a:t>
                  </a:r>
                </a:p>
              </p:txBody>
            </p:sp>
          </mc:Fallback>
        </mc:AlternateContent>
        <p:sp>
          <p:nvSpPr>
            <p:cNvPr id="1190949" name="Oval 37"/>
            <p:cNvSpPr>
              <a:spLocks noChangeArrowheads="1"/>
            </p:cNvSpPr>
            <p:nvPr/>
          </p:nvSpPr>
          <p:spPr bwMode="auto">
            <a:xfrm>
              <a:off x="4488" y="1389"/>
              <a:ext cx="138" cy="136"/>
            </a:xfrm>
            <a:prstGeom prst="ellipse">
              <a:avLst/>
            </a:prstGeom>
            <a:solidFill>
              <a:srgbClr val="00FF00"/>
            </a:solidFill>
            <a:ln w="6350">
              <a:solidFill>
                <a:srgbClr val="FF6600"/>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190950" name="Oval 38"/>
            <p:cNvSpPr>
              <a:spLocks noChangeArrowheads="1"/>
            </p:cNvSpPr>
            <p:nvPr/>
          </p:nvSpPr>
          <p:spPr bwMode="auto">
            <a:xfrm>
              <a:off x="5032" y="1378"/>
              <a:ext cx="139" cy="136"/>
            </a:xfrm>
            <a:prstGeom prst="ellipse">
              <a:avLst/>
            </a:prstGeom>
            <a:solidFill>
              <a:srgbClr val="00FF00"/>
            </a:solidFill>
            <a:ln w="6350">
              <a:solidFill>
                <a:srgbClr val="FF6600"/>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190982" name="Line 70"/>
            <p:cNvSpPr>
              <a:spLocks noChangeShapeType="1"/>
            </p:cNvSpPr>
            <p:nvPr/>
          </p:nvSpPr>
          <p:spPr bwMode="auto">
            <a:xfrm flipV="1">
              <a:off x="4513" y="747"/>
              <a:ext cx="2" cy="30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190983" name="Oval 71"/>
            <p:cNvSpPr>
              <a:spLocks noChangeArrowheads="1"/>
            </p:cNvSpPr>
            <p:nvPr/>
          </p:nvSpPr>
          <p:spPr bwMode="auto">
            <a:xfrm>
              <a:off x="4445" y="845"/>
              <a:ext cx="139" cy="136"/>
            </a:xfrm>
            <a:prstGeom prst="ellipse">
              <a:avLst/>
            </a:prstGeom>
            <a:solidFill>
              <a:srgbClr val="00FF00"/>
            </a:solidFill>
            <a:ln w="6350">
              <a:solidFill>
                <a:srgbClr val="FF6600"/>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190984" name="Line 72"/>
            <p:cNvSpPr>
              <a:spLocks noChangeShapeType="1"/>
            </p:cNvSpPr>
            <p:nvPr/>
          </p:nvSpPr>
          <p:spPr bwMode="auto">
            <a:xfrm flipH="1" flipV="1">
              <a:off x="3948" y="1253"/>
              <a:ext cx="0" cy="38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190985" name="Oval 73"/>
            <p:cNvSpPr>
              <a:spLocks noChangeArrowheads="1"/>
            </p:cNvSpPr>
            <p:nvPr/>
          </p:nvSpPr>
          <p:spPr bwMode="auto">
            <a:xfrm>
              <a:off x="3878" y="1374"/>
              <a:ext cx="139" cy="136"/>
            </a:xfrm>
            <a:prstGeom prst="ellipse">
              <a:avLst/>
            </a:prstGeom>
            <a:solidFill>
              <a:srgbClr val="00FF00"/>
            </a:solidFill>
            <a:ln w="6350">
              <a:solidFill>
                <a:srgbClr val="FF6600"/>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190986" name="Line 74"/>
            <p:cNvSpPr>
              <a:spLocks noChangeShapeType="1"/>
            </p:cNvSpPr>
            <p:nvPr/>
          </p:nvSpPr>
          <p:spPr bwMode="auto">
            <a:xfrm flipH="1" flipV="1">
              <a:off x="4538" y="1866"/>
              <a:ext cx="20" cy="294"/>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190987" name="Oval 75"/>
            <p:cNvSpPr>
              <a:spLocks noChangeArrowheads="1"/>
            </p:cNvSpPr>
            <p:nvPr/>
          </p:nvSpPr>
          <p:spPr bwMode="auto">
            <a:xfrm>
              <a:off x="4487" y="1956"/>
              <a:ext cx="139" cy="136"/>
            </a:xfrm>
            <a:prstGeom prst="ellipse">
              <a:avLst/>
            </a:prstGeom>
            <a:solidFill>
              <a:srgbClr val="00FF00"/>
            </a:solidFill>
            <a:ln w="6350">
              <a:solidFill>
                <a:srgbClr val="FF6600"/>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grpSp>
    </p:spTree>
    <p:extLst>
      <p:ext uri="{BB962C8B-B14F-4D97-AF65-F5344CB8AC3E}">
        <p14:creationId xmlns:p14="http://schemas.microsoft.com/office/powerpoint/2010/main" val="89299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灯片编号占位符 5"/>
          <p:cNvSpPr>
            <a:spLocks noGrp="1"/>
          </p:cNvSpPr>
          <p:nvPr>
            <p:ph type="sldNum" sz="quarter" idx="12"/>
          </p:nvPr>
        </p:nvSpPr>
        <p:spPr/>
        <p:txBody>
          <a:bodyPr/>
          <a:lstStyle/>
          <a:p>
            <a:fld id="{20907E4D-301F-4D27-A980-16196121C44F}" type="slidenum">
              <a:rPr lang="en-US" altLang="zh-CN">
                <a:solidFill>
                  <a:srgbClr val="000000"/>
                </a:solidFill>
              </a:rPr>
              <a:pPr/>
              <a:t>7</a:t>
            </a:fld>
            <a:endParaRPr lang="en-US" altLang="zh-CN">
              <a:solidFill>
                <a:srgbClr val="000000"/>
              </a:solidFill>
            </a:endParaRPr>
          </a:p>
        </p:txBody>
      </p:sp>
      <p:sp>
        <p:nvSpPr>
          <p:cNvPr id="1309744" name="AutoShape 48"/>
          <p:cNvSpPr>
            <a:spLocks noChangeArrowheads="1"/>
          </p:cNvSpPr>
          <p:nvPr/>
        </p:nvSpPr>
        <p:spPr bwMode="auto">
          <a:xfrm>
            <a:off x="503238" y="944563"/>
            <a:ext cx="8029575" cy="684212"/>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309698" name="Rectangle 2"/>
          <p:cNvSpPr>
            <a:spLocks noChangeArrowheads="1"/>
          </p:cNvSpPr>
          <p:nvPr/>
        </p:nvSpPr>
        <p:spPr bwMode="auto">
          <a:xfrm>
            <a:off x="215900" y="404813"/>
            <a:ext cx="8640763"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ea typeface="宋体" panose="02010600030101010101" pitchFamily="2" charset="-122"/>
              </a:defRPr>
            </a:lvl1pPr>
            <a:lvl2pPr>
              <a:defRPr sz="4400">
                <a:solidFill>
                  <a:schemeClr val="tx2"/>
                </a:solidFill>
                <a:latin typeface="Arial" panose="020B0604020202020204" pitchFamily="34" charset="0"/>
                <a:ea typeface="宋体" panose="02010600030101010101" pitchFamily="2" charset="-122"/>
              </a:defRPr>
            </a:lvl2pPr>
            <a:lvl3pPr>
              <a:defRPr sz="4400">
                <a:solidFill>
                  <a:schemeClr val="tx2"/>
                </a:solidFill>
                <a:latin typeface="Arial" panose="020B0604020202020204" pitchFamily="34" charset="0"/>
                <a:ea typeface="宋体" panose="02010600030101010101" pitchFamily="2" charset="-122"/>
              </a:defRPr>
            </a:lvl3pPr>
            <a:lvl4pPr>
              <a:defRPr sz="4400">
                <a:solidFill>
                  <a:schemeClr val="tx2"/>
                </a:solidFill>
                <a:latin typeface="Arial" panose="020B0604020202020204" pitchFamily="34" charset="0"/>
                <a:ea typeface="宋体" panose="02010600030101010101" pitchFamily="2" charset="-122"/>
              </a:defRPr>
            </a:lvl4pPr>
            <a:lvl5pPr>
              <a:defRPr sz="4400">
                <a:solidFill>
                  <a:schemeClr val="tx2"/>
                </a:solidFill>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a:r>
              <a:rPr lang="en-US" altLang="zh-CN" sz="2800" i="1" u="sng">
                <a:solidFill>
                  <a:srgbClr val="000000"/>
                </a:solidFill>
                <a:latin typeface="Tahoma" panose="020B0604030504040204" pitchFamily="34" charset="0"/>
              </a:rPr>
              <a:t>cf.</a:t>
            </a:r>
            <a:r>
              <a:rPr lang="en-US" altLang="zh-CN" sz="2800" u="sng">
                <a:solidFill>
                  <a:srgbClr val="000000"/>
                </a:solidFill>
                <a:latin typeface="Tahoma" panose="020B0604030504040204" pitchFamily="34" charset="0"/>
              </a:rPr>
              <a:t> Unconventional superconductivity </a:t>
            </a:r>
            <a:endParaRPr lang="ru-RU" altLang="zh-CN" sz="2800" u="sng">
              <a:solidFill>
                <a:srgbClr val="000000"/>
              </a:solidFill>
              <a:latin typeface="Tahoma" panose="020B0604030504040204" pitchFamily="34" charset="0"/>
            </a:endParaRPr>
          </a:p>
        </p:txBody>
      </p:sp>
      <p:sp>
        <p:nvSpPr>
          <p:cNvPr id="1309699" name="Text Box 3"/>
          <p:cNvSpPr txBox="1">
            <a:spLocks noChangeArrowheads="1"/>
          </p:cNvSpPr>
          <p:nvPr/>
        </p:nvSpPr>
        <p:spPr bwMode="auto">
          <a:xfrm>
            <a:off x="503238" y="1057275"/>
            <a:ext cx="81010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zh-CN" sz="2200" i="1" dirty="0">
                <a:solidFill>
                  <a:srgbClr val="0000CC"/>
                </a:solidFill>
                <a:latin typeface="Tahoma" panose="020B0604030504040204" pitchFamily="34" charset="0"/>
              </a:rPr>
              <a:t> </a:t>
            </a:r>
            <a:r>
              <a:rPr lang="en-US" altLang="zh-CN" sz="2200" dirty="0">
                <a:solidFill>
                  <a:srgbClr val="0000CC"/>
                </a:solidFill>
                <a:latin typeface="Tahoma" panose="020B0604030504040204" pitchFamily="34" charset="0"/>
              </a:rPr>
              <a:t>High partial wave pairing symmetries (e.g. </a:t>
            </a:r>
            <a:r>
              <a:rPr lang="en-US" altLang="zh-CN" sz="2200" i="1" dirty="0">
                <a:solidFill>
                  <a:srgbClr val="0000CC"/>
                </a:solidFill>
                <a:latin typeface="Tahoma" panose="020B0604030504040204" pitchFamily="34" charset="0"/>
              </a:rPr>
              <a:t>p</a:t>
            </a:r>
            <a:r>
              <a:rPr lang="en-US" altLang="zh-CN" sz="2200" dirty="0">
                <a:solidFill>
                  <a:srgbClr val="0000CC"/>
                </a:solidFill>
                <a:latin typeface="Tahoma" panose="020B0604030504040204" pitchFamily="34" charset="0"/>
              </a:rPr>
              <a:t>, </a:t>
            </a:r>
            <a:r>
              <a:rPr lang="en-US" altLang="zh-CN" sz="2200" i="1" dirty="0">
                <a:solidFill>
                  <a:srgbClr val="0000CC"/>
                </a:solidFill>
                <a:latin typeface="Tahoma" panose="020B0604030504040204" pitchFamily="34" charset="0"/>
              </a:rPr>
              <a:t>d</a:t>
            </a:r>
            <a:r>
              <a:rPr lang="en-US" altLang="zh-CN" sz="2200" dirty="0">
                <a:solidFill>
                  <a:srgbClr val="0000CC"/>
                </a:solidFill>
                <a:latin typeface="Tahoma" panose="020B0604030504040204" pitchFamily="34" charset="0"/>
              </a:rPr>
              <a:t>-wave …). </a:t>
            </a:r>
          </a:p>
        </p:txBody>
      </p:sp>
      <p:pic>
        <p:nvPicPr>
          <p:cNvPr id="1309723"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149" y="2153947"/>
            <a:ext cx="2435225" cy="3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9724" name="Text Box 28"/>
          <p:cNvSpPr txBox="1">
            <a:spLocks noChangeArrowheads="1"/>
          </p:cNvSpPr>
          <p:nvPr/>
        </p:nvSpPr>
        <p:spPr bwMode="auto">
          <a:xfrm>
            <a:off x="515861" y="5459807"/>
            <a:ext cx="468153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zh-CN" sz="2200" i="1" dirty="0">
                <a:solidFill>
                  <a:srgbClr val="0000CC"/>
                </a:solidFill>
                <a:latin typeface="Tahoma" panose="020B0604030504040204" pitchFamily="34" charset="0"/>
              </a:rPr>
              <a:t> p</a:t>
            </a:r>
            <a:r>
              <a:rPr lang="en-US" altLang="zh-CN" sz="2200" dirty="0">
                <a:solidFill>
                  <a:srgbClr val="0000CC"/>
                </a:solidFill>
                <a:latin typeface="Tahoma" panose="020B0604030504040204" pitchFamily="34" charset="0"/>
              </a:rPr>
              <a:t>-wave: </a:t>
            </a:r>
            <a:r>
              <a:rPr lang="en-US" altLang="zh-CN" sz="2200" baseline="30000" dirty="0">
                <a:solidFill>
                  <a:srgbClr val="0000CC"/>
                </a:solidFill>
                <a:latin typeface="Tahoma" panose="020B0604030504040204" pitchFamily="34" charset="0"/>
              </a:rPr>
              <a:t>3</a:t>
            </a:r>
            <a:r>
              <a:rPr lang="en-US" altLang="zh-CN" sz="2200" dirty="0">
                <a:solidFill>
                  <a:srgbClr val="0000CC"/>
                </a:solidFill>
                <a:latin typeface="Tahoma" panose="020B0604030504040204" pitchFamily="34" charset="0"/>
              </a:rPr>
              <a:t>He-A and B.</a:t>
            </a:r>
            <a:endParaRPr lang="ru-RU" altLang="zh-CN" sz="2200" dirty="0">
              <a:solidFill>
                <a:srgbClr val="000000"/>
              </a:solidFill>
              <a:latin typeface="Tahoma" panose="020B0604030504040204" pitchFamily="34" charset="0"/>
              <a:ea typeface="宋体"/>
            </a:endParaRPr>
          </a:p>
        </p:txBody>
      </p:sp>
      <p:sp>
        <p:nvSpPr>
          <p:cNvPr id="1309743" name="Text Box 47"/>
          <p:cNvSpPr txBox="1">
            <a:spLocks noChangeArrowheads="1"/>
          </p:cNvSpPr>
          <p:nvPr/>
        </p:nvSpPr>
        <p:spPr bwMode="auto">
          <a:xfrm>
            <a:off x="503238" y="1844676"/>
            <a:ext cx="79216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zh-CN" sz="2200" i="1" dirty="0">
                <a:solidFill>
                  <a:srgbClr val="0000CC"/>
                </a:solidFill>
                <a:latin typeface="Tahoma" panose="020B0604030504040204" pitchFamily="34" charset="0"/>
              </a:rPr>
              <a:t> d</a:t>
            </a:r>
            <a:r>
              <a:rPr lang="en-US" altLang="zh-CN" sz="2200" dirty="0">
                <a:solidFill>
                  <a:srgbClr val="0000CC"/>
                </a:solidFill>
                <a:latin typeface="Tahoma" panose="020B0604030504040204" pitchFamily="34" charset="0"/>
              </a:rPr>
              <a:t>-wave: high </a:t>
            </a:r>
            <a:r>
              <a:rPr lang="en-US" altLang="zh-CN" sz="2200" dirty="0" err="1">
                <a:solidFill>
                  <a:srgbClr val="0000CC"/>
                </a:solidFill>
                <a:latin typeface="Tahoma" panose="020B0604030504040204" pitchFamily="34" charset="0"/>
              </a:rPr>
              <a:t>T</a:t>
            </a:r>
            <a:r>
              <a:rPr lang="en-US" altLang="zh-CN" sz="2200" baseline="-25000" dirty="0" err="1">
                <a:solidFill>
                  <a:srgbClr val="0000CC"/>
                </a:solidFill>
                <a:latin typeface="Tahoma" panose="020B0604030504040204" pitchFamily="34" charset="0"/>
              </a:rPr>
              <a:t>c</a:t>
            </a:r>
            <a:r>
              <a:rPr lang="en-US" altLang="zh-CN" sz="2200" dirty="0">
                <a:solidFill>
                  <a:srgbClr val="0000CC"/>
                </a:solidFill>
                <a:latin typeface="Tahoma" panose="020B0604030504040204" pitchFamily="34" charset="0"/>
              </a:rPr>
              <a:t> </a:t>
            </a:r>
            <a:r>
              <a:rPr lang="en-US" altLang="zh-CN" sz="2200" dirty="0" err="1">
                <a:solidFill>
                  <a:srgbClr val="0000CC"/>
                </a:solidFill>
                <a:latin typeface="Tahoma" panose="020B0604030504040204" pitchFamily="34" charset="0"/>
              </a:rPr>
              <a:t>cuprates</a:t>
            </a:r>
            <a:r>
              <a:rPr lang="en-US" altLang="zh-CN" sz="2200" dirty="0">
                <a:solidFill>
                  <a:srgbClr val="0000CC"/>
                </a:solidFill>
                <a:latin typeface="Tahoma" panose="020B0604030504040204" pitchFamily="34" charset="0"/>
              </a:rPr>
              <a:t>. </a:t>
            </a:r>
            <a:endParaRPr lang="ru-RU" altLang="zh-CN" sz="2200" dirty="0">
              <a:solidFill>
                <a:srgbClr val="0000CC"/>
              </a:solidFill>
              <a:latin typeface="Tahoma" panose="020B0604030504040204" pitchFamily="34" charset="0"/>
              <a:ea typeface="宋体"/>
            </a:endParaRPr>
          </a:p>
        </p:txBody>
      </p:sp>
      <p:grpSp>
        <p:nvGrpSpPr>
          <p:cNvPr id="1309751" name="Group 55"/>
          <p:cNvGrpSpPr>
            <a:grpSpLocks/>
          </p:cNvGrpSpPr>
          <p:nvPr/>
        </p:nvGrpSpPr>
        <p:grpSpPr bwMode="auto">
          <a:xfrm>
            <a:off x="1006763" y="2517197"/>
            <a:ext cx="5005388" cy="2630405"/>
            <a:chOff x="453" y="1684"/>
            <a:chExt cx="3288" cy="1748"/>
          </a:xfrm>
        </p:grpSpPr>
        <p:sp>
          <p:nvSpPr>
            <p:cNvPr id="1309740" name="Line 44"/>
            <p:cNvSpPr>
              <a:spLocks noChangeShapeType="1"/>
            </p:cNvSpPr>
            <p:nvPr/>
          </p:nvSpPr>
          <p:spPr bwMode="auto">
            <a:xfrm flipH="1">
              <a:off x="1061" y="2055"/>
              <a:ext cx="330" cy="881"/>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09749" name="Line 53"/>
            <p:cNvSpPr>
              <a:spLocks noChangeShapeType="1"/>
            </p:cNvSpPr>
            <p:nvPr/>
          </p:nvSpPr>
          <p:spPr bwMode="auto">
            <a:xfrm flipV="1">
              <a:off x="816" y="2432"/>
              <a:ext cx="862" cy="46"/>
            </a:xfrm>
            <a:prstGeom prst="line">
              <a:avLst/>
            </a:prstGeom>
            <a:noFill/>
            <a:ln w="28575">
              <a:solidFill>
                <a:schemeClr val="tx1"/>
              </a:solidFill>
              <a:prstDash val="dash"/>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09746" name="Freeform 50"/>
            <p:cNvSpPr>
              <a:spLocks/>
            </p:cNvSpPr>
            <p:nvPr/>
          </p:nvSpPr>
          <p:spPr bwMode="auto">
            <a:xfrm rot="10800000" flipH="1">
              <a:off x="771" y="2296"/>
              <a:ext cx="23" cy="295"/>
            </a:xfrm>
            <a:custGeom>
              <a:avLst/>
              <a:gdLst>
                <a:gd name="T0" fmla="*/ 0 w 1"/>
                <a:gd name="T1" fmla="*/ 311 h 311"/>
                <a:gd name="T2" fmla="*/ 0 w 1"/>
                <a:gd name="T3" fmla="*/ 0 h 311"/>
              </a:gdLst>
              <a:ahLst/>
              <a:cxnLst>
                <a:cxn ang="0">
                  <a:pos x="T0" y="T1"/>
                </a:cxn>
                <a:cxn ang="0">
                  <a:pos x="T2" y="T3"/>
                </a:cxn>
              </a:cxnLst>
              <a:rect l="0" t="0" r="r" b="b"/>
              <a:pathLst>
                <a:path w="1" h="311">
                  <a:moveTo>
                    <a:pt x="0" y="311"/>
                  </a:moveTo>
                  <a:lnTo>
                    <a:pt x="0" y="0"/>
                  </a:lnTo>
                </a:path>
              </a:pathLst>
            </a:custGeom>
            <a:noFill/>
            <a:ln w="31750">
              <a:solidFill>
                <a:srgbClr val="FF0000"/>
              </a:solidFill>
              <a:round/>
              <a:headEnd type="stealth" w="lg" len="lg"/>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grpSp>
          <p:nvGrpSpPr>
            <p:cNvPr id="1309700" name="Group 4"/>
            <p:cNvGrpSpPr>
              <a:grpSpLocks/>
            </p:cNvGrpSpPr>
            <p:nvPr/>
          </p:nvGrpSpPr>
          <p:grpSpPr bwMode="auto">
            <a:xfrm>
              <a:off x="2040" y="2342"/>
              <a:ext cx="1701" cy="431"/>
              <a:chOff x="1617" y="1503"/>
              <a:chExt cx="2284" cy="585"/>
            </a:xfrm>
          </p:grpSpPr>
          <p:grpSp>
            <p:nvGrpSpPr>
              <p:cNvPr id="1309701" name="Group 5"/>
              <p:cNvGrpSpPr>
                <a:grpSpLocks/>
              </p:cNvGrpSpPr>
              <p:nvPr/>
            </p:nvGrpSpPr>
            <p:grpSpPr bwMode="auto">
              <a:xfrm>
                <a:off x="2386" y="1556"/>
                <a:ext cx="163" cy="384"/>
                <a:chOff x="1791" y="3589"/>
                <a:chExt cx="159" cy="385"/>
              </a:xfrm>
            </p:grpSpPr>
            <p:sp>
              <p:nvSpPr>
                <p:cNvPr id="1309702" name="Line 6"/>
                <p:cNvSpPr>
                  <a:spLocks noChangeShapeType="1"/>
                </p:cNvSpPr>
                <p:nvPr/>
              </p:nvSpPr>
              <p:spPr bwMode="auto">
                <a:xfrm flipV="1">
                  <a:off x="1791" y="3589"/>
                  <a:ext cx="159" cy="38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09703" name="Oval 7"/>
                <p:cNvSpPr>
                  <a:spLocks noChangeArrowheads="1"/>
                </p:cNvSpPr>
                <p:nvPr/>
              </p:nvSpPr>
              <p:spPr bwMode="auto">
                <a:xfrm>
                  <a:off x="1791" y="3702"/>
                  <a:ext cx="159" cy="159"/>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grpSp>
          <p:grpSp>
            <p:nvGrpSpPr>
              <p:cNvPr id="1309704" name="Group 8"/>
              <p:cNvGrpSpPr>
                <a:grpSpLocks/>
              </p:cNvGrpSpPr>
              <p:nvPr/>
            </p:nvGrpSpPr>
            <p:grpSpPr bwMode="auto">
              <a:xfrm>
                <a:off x="2060" y="1556"/>
                <a:ext cx="164" cy="384"/>
                <a:chOff x="2336" y="3589"/>
                <a:chExt cx="159" cy="385"/>
              </a:xfrm>
            </p:grpSpPr>
            <p:sp>
              <p:nvSpPr>
                <p:cNvPr id="1309705" name="Line 9"/>
                <p:cNvSpPr>
                  <a:spLocks noChangeShapeType="1"/>
                </p:cNvSpPr>
                <p:nvPr/>
              </p:nvSpPr>
              <p:spPr bwMode="auto">
                <a:xfrm flipV="1">
                  <a:off x="2336" y="3589"/>
                  <a:ext cx="159" cy="385"/>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09706" name="Oval 10"/>
                <p:cNvSpPr>
                  <a:spLocks noChangeArrowheads="1"/>
                </p:cNvSpPr>
                <p:nvPr/>
              </p:nvSpPr>
              <p:spPr bwMode="auto">
                <a:xfrm>
                  <a:off x="2336" y="3702"/>
                  <a:ext cx="159" cy="159"/>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grpSp>
          <p:sp>
            <p:nvSpPr>
              <p:cNvPr id="1309707" name="Line 11"/>
              <p:cNvSpPr>
                <a:spLocks noChangeShapeType="1"/>
              </p:cNvSpPr>
              <p:nvPr/>
            </p:nvSpPr>
            <p:spPr bwMode="auto">
              <a:xfrm>
                <a:off x="1991" y="1534"/>
                <a:ext cx="0" cy="47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09708" name="Line 12"/>
              <p:cNvSpPr>
                <a:spLocks noChangeShapeType="1"/>
              </p:cNvSpPr>
              <p:nvPr/>
            </p:nvSpPr>
            <p:spPr bwMode="auto">
              <a:xfrm>
                <a:off x="2596" y="1511"/>
                <a:ext cx="140" cy="29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09709" name="Line 13"/>
              <p:cNvSpPr>
                <a:spLocks noChangeShapeType="1"/>
              </p:cNvSpPr>
              <p:nvPr/>
            </p:nvSpPr>
            <p:spPr bwMode="auto">
              <a:xfrm flipH="1">
                <a:off x="2573" y="1806"/>
                <a:ext cx="163" cy="2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mc:AlternateContent xmlns:mc="http://schemas.openxmlformats.org/markup-compatibility/2006" xmlns:a14="http://schemas.microsoft.com/office/drawing/2010/main">
            <mc:Choice Requires="a14">
              <p:graphicFrame>
                <p:nvGraphicFramePr>
                  <p:cNvPr id="1309710" name="Object 14"/>
                  <p:cNvGraphicFramePr>
                    <a:graphicFrameLocks noChangeAspect="1"/>
                  </p:cNvGraphicFramePr>
                  <p:nvPr/>
                </p:nvGraphicFramePr>
                <p:xfrm>
                  <a:off x="2836" y="1720"/>
                  <a:ext cx="148" cy="92"/>
                </p:xfrm>
                <a:graphic>
                  <a:graphicData uri="http://schemas.openxmlformats.org/presentationml/2006/ole">
                    <mc:AlternateContent>
                      <mc:Choice xmlns:v="urn:schemas-microsoft-com:vml" Requires="v">
                        <p:oleObj name="Equation" r:id="rId4" imgW="126720" imgH="75960" progId="Equation.3">
                          <p:embed/>
                        </p:oleObj>
                      </mc:Choice>
                      <mc:Fallback>
                        <p:oleObj name="Equation" r:id="rId4" imgW="126720" imgH="75960" progId="Equation.3">
                          <p:embed/>
                          <p:pic>
                            <p:nvPicPr>
                              <p:cNvPr id="0" name=""/>
                              <p:cNvPicPr>
                                <a:picLocks noChangeAspect="1" noChangeArrowheads="1"/>
                              </p:cNvPicPr>
                              <p:nvPr/>
                            </p:nvPicPr>
                            <p:blipFill>
                              <a:blip r:embed="rId5">
                                <a:extLst>
                                  <a:ext uri="{28A0092B-C50C-407E-A947-70E740481C1C}">
                                    <a14:useLocalDpi val="0"/>
                                  </a:ext>
                                </a:extLst>
                              </a:blip>
                              <a:srcRect/>
                              <a:stretch>
                                <a:fillRect/>
                              </a:stretch>
                            </p:blipFill>
                            <p:spPr bwMode="auto">
                              <a:xfrm>
                                <a:off x="2836" y="1720"/>
                                <a:ext cx="148" cy="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1309710" name="Object 14"/>
                  <p:cNvGraphicFramePr>
                    <a:graphicFrameLocks noChangeAspect="1"/>
                  </p:cNvGraphicFramePr>
                  <p:nvPr/>
                </p:nvGraphicFramePr>
                <p:xfrm>
                  <a:off x="2836" y="1720"/>
                  <a:ext cx="148" cy="92"/>
                </p:xfrm>
                <a:graphic>
                  <a:graphicData uri="http://schemas.openxmlformats.org/presentationml/2006/ole">
                    <mc:AlternateContent>
                      <mc:Choice xmlns:v="urn:schemas-microsoft-com:vml" Requires="v">
                        <p:oleObj name="Equation" r:id="rId6" imgW="126720" imgH="75960" progId="Equation.3">
                          <p:embed/>
                        </p:oleObj>
                      </mc:Choice>
                      <mc:Fallback>
                        <p:oleObj name="Equation" r:id="rId6" imgW="126720" imgH="759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6" y="1720"/>
                                <a:ext cx="148" cy="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grpSp>
            <p:nvGrpSpPr>
              <p:cNvPr id="1309711" name="Group 15"/>
              <p:cNvGrpSpPr>
                <a:grpSpLocks/>
              </p:cNvGrpSpPr>
              <p:nvPr/>
            </p:nvGrpSpPr>
            <p:grpSpPr bwMode="auto">
              <a:xfrm>
                <a:off x="3132" y="1580"/>
                <a:ext cx="164" cy="385"/>
                <a:chOff x="1791" y="3589"/>
                <a:chExt cx="159" cy="385"/>
              </a:xfrm>
            </p:grpSpPr>
            <p:sp>
              <p:nvSpPr>
                <p:cNvPr id="1309712" name="Line 16"/>
                <p:cNvSpPr>
                  <a:spLocks noChangeShapeType="1"/>
                </p:cNvSpPr>
                <p:nvPr/>
              </p:nvSpPr>
              <p:spPr bwMode="auto">
                <a:xfrm flipV="1">
                  <a:off x="1791" y="3589"/>
                  <a:ext cx="159" cy="38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09713" name="Oval 17"/>
                <p:cNvSpPr>
                  <a:spLocks noChangeArrowheads="1"/>
                </p:cNvSpPr>
                <p:nvPr/>
              </p:nvSpPr>
              <p:spPr bwMode="auto">
                <a:xfrm>
                  <a:off x="1791" y="3702"/>
                  <a:ext cx="159" cy="159"/>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grpSp>
          <p:grpSp>
            <p:nvGrpSpPr>
              <p:cNvPr id="1309714" name="Group 18"/>
              <p:cNvGrpSpPr>
                <a:grpSpLocks/>
              </p:cNvGrpSpPr>
              <p:nvPr/>
            </p:nvGrpSpPr>
            <p:grpSpPr bwMode="auto">
              <a:xfrm>
                <a:off x="3412" y="1601"/>
                <a:ext cx="162" cy="385"/>
                <a:chOff x="2336" y="3589"/>
                <a:chExt cx="159" cy="385"/>
              </a:xfrm>
            </p:grpSpPr>
            <p:sp>
              <p:nvSpPr>
                <p:cNvPr id="1309715" name="Line 19"/>
                <p:cNvSpPr>
                  <a:spLocks noChangeShapeType="1"/>
                </p:cNvSpPr>
                <p:nvPr/>
              </p:nvSpPr>
              <p:spPr bwMode="auto">
                <a:xfrm flipV="1">
                  <a:off x="2336" y="3589"/>
                  <a:ext cx="159" cy="385"/>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09716" name="Oval 20"/>
                <p:cNvSpPr>
                  <a:spLocks noChangeArrowheads="1"/>
                </p:cNvSpPr>
                <p:nvPr/>
              </p:nvSpPr>
              <p:spPr bwMode="auto">
                <a:xfrm>
                  <a:off x="2336" y="3702"/>
                  <a:ext cx="159" cy="159"/>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grpSp>
          <p:sp>
            <p:nvSpPr>
              <p:cNvPr id="1309717" name="Line 21"/>
              <p:cNvSpPr>
                <a:spLocks noChangeShapeType="1"/>
              </p:cNvSpPr>
              <p:nvPr/>
            </p:nvSpPr>
            <p:spPr bwMode="auto">
              <a:xfrm>
                <a:off x="3040" y="1558"/>
                <a:ext cx="0" cy="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09718" name="Line 22"/>
              <p:cNvSpPr>
                <a:spLocks noChangeShapeType="1"/>
              </p:cNvSpPr>
              <p:nvPr/>
            </p:nvSpPr>
            <p:spPr bwMode="auto">
              <a:xfrm>
                <a:off x="3646" y="1534"/>
                <a:ext cx="139" cy="2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09719" name="Line 23"/>
              <p:cNvSpPr>
                <a:spLocks noChangeShapeType="1"/>
              </p:cNvSpPr>
              <p:nvPr/>
            </p:nvSpPr>
            <p:spPr bwMode="auto">
              <a:xfrm flipH="1">
                <a:off x="3623" y="1828"/>
                <a:ext cx="162" cy="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09720" name="AutoShape 24"/>
              <p:cNvSpPr>
                <a:spLocks/>
              </p:cNvSpPr>
              <p:nvPr/>
            </p:nvSpPr>
            <p:spPr bwMode="auto">
              <a:xfrm>
                <a:off x="1852" y="1503"/>
                <a:ext cx="97" cy="575"/>
              </a:xfrm>
              <a:prstGeom prst="leftBrace">
                <a:avLst>
                  <a:gd name="adj1" fmla="val 4939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309721" name="AutoShape 25"/>
              <p:cNvSpPr>
                <a:spLocks/>
              </p:cNvSpPr>
              <p:nvPr/>
            </p:nvSpPr>
            <p:spPr bwMode="auto">
              <a:xfrm>
                <a:off x="3802" y="1511"/>
                <a:ext cx="99" cy="577"/>
              </a:xfrm>
              <a:prstGeom prst="rightBrace">
                <a:avLst>
                  <a:gd name="adj1" fmla="val 4856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mc:AlternateContent xmlns:mc="http://schemas.openxmlformats.org/markup-compatibility/2006" xmlns:a14="http://schemas.microsoft.com/office/drawing/2010/main">
            <mc:Choice Requires="a14">
              <p:sp>
                <p:nvSpPr>
                  <p:cNvPr id="1309722" name="Object 26"/>
                  <p:cNvSpPr txBox="1"/>
                  <p:nvPr/>
                </p:nvSpPr>
                <p:spPr bwMode="auto">
                  <a:xfrm>
                    <a:off x="1617" y="1681"/>
                    <a:ext cx="192" cy="216"/>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oMath>
                      </m:oMathPara>
                    </a14:m>
                    <a:endParaRPr lang="zh-CN" altLang="en-US"/>
                  </a:p>
                </p:txBody>
              </p:sp>
            </mc:Choice>
            <mc:Fallback xmlns="">
              <p:sp>
                <p:nvSpPr>
                  <p:cNvPr id="1309722" name="Object 26"/>
                  <p:cNvSpPr txBox="1">
                    <a:spLocks noRot="1" noChangeAspect="1" noMove="1" noResize="1" noEditPoints="1" noAdjustHandles="1" noChangeArrowheads="1" noChangeShapeType="1" noTextEdit="1"/>
                  </p:cNvSpPr>
                  <p:nvPr/>
                </p:nvSpPr>
                <p:spPr bwMode="auto">
                  <a:xfrm>
                    <a:off x="1617" y="1681"/>
                    <a:ext cx="192" cy="216"/>
                  </a:xfrm>
                  <a:prstGeom prst="rect">
                    <a:avLst/>
                  </a:prstGeom>
                  <a:blipFill>
                    <a:blip r:embed="rId8"/>
                    <a:stretch>
                      <a:fillRect r="-19444"/>
                    </a:stretch>
                  </a:blipFill>
                  <a:ln>
                    <a:noFill/>
                  </a:ln>
                  <a:effectLst/>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309726" name="Object 30"/>
                <p:cNvSpPr txBox="1"/>
                <p:nvPr/>
              </p:nvSpPr>
              <p:spPr bwMode="auto">
                <a:xfrm>
                  <a:off x="1716" y="2983"/>
                  <a:ext cx="507" cy="37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𝑑</m:t>
                            </m:r>
                          </m:e>
                          <m:sub>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𝑥</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𝑦</m:t>
                                </m:r>
                              </m:e>
                              <m:sup>
                                <m:r>
                                  <a:rPr lang="zh-CN" altLang="en-US" i="1">
                                    <a:solidFill>
                                      <a:srgbClr val="000000"/>
                                    </a:solidFill>
                                    <a:latin typeface="Cambria Math" panose="02040503050406030204" pitchFamily="18" charset="0"/>
                                  </a:rPr>
                                  <m:t>2</m:t>
                                </m:r>
                              </m:sup>
                            </m:sSup>
                          </m:sub>
                        </m:sSub>
                      </m:oMath>
                    </m:oMathPara>
                  </a14:m>
                  <a:endParaRPr lang="zh-CN" altLang="en-US" dirty="0"/>
                </a:p>
              </p:txBody>
            </p:sp>
          </mc:Choice>
          <mc:Fallback xmlns="">
            <p:sp>
              <p:nvSpPr>
                <p:cNvPr id="1309726" name="Object 30"/>
                <p:cNvSpPr txBox="1">
                  <a:spLocks noRot="1" noChangeAspect="1" noMove="1" noResize="1" noEditPoints="1" noAdjustHandles="1" noChangeArrowheads="1" noChangeShapeType="1" noTextEdit="1"/>
                </p:cNvSpPr>
                <p:nvPr/>
              </p:nvSpPr>
              <p:spPr bwMode="auto">
                <a:xfrm>
                  <a:off x="1716" y="2983"/>
                  <a:ext cx="507" cy="373"/>
                </a:xfrm>
                <a:prstGeom prst="rect">
                  <a:avLst/>
                </a:prstGeom>
                <a:blipFill>
                  <a:blip r:embed="rId9"/>
                  <a:stretch>
                    <a:fillRect r="-1587"/>
                  </a:stretch>
                </a:blipFill>
                <a:ln>
                  <a:noFill/>
                </a:ln>
                <a:effectLst/>
              </p:spPr>
              <p:txBody>
                <a:bodyPr/>
                <a:lstStyle/>
                <a:p>
                  <a:r>
                    <a:rPr lang="zh-CN" altLang="en-US">
                      <a:noFill/>
                    </a:rPr>
                    <a:t> </a:t>
                  </a:r>
                </a:p>
              </p:txBody>
            </p:sp>
          </mc:Fallback>
        </mc:AlternateContent>
        <p:sp>
          <p:nvSpPr>
            <p:cNvPr id="1309727" name="Oval 31"/>
            <p:cNvSpPr>
              <a:spLocks noChangeArrowheads="1"/>
            </p:cNvSpPr>
            <p:nvPr/>
          </p:nvSpPr>
          <p:spPr bwMode="auto">
            <a:xfrm>
              <a:off x="724" y="1987"/>
              <a:ext cx="1026" cy="1054"/>
            </a:xfrm>
            <a:prstGeom prst="ellipse">
              <a:avLst/>
            </a:prstGeom>
            <a:noFill/>
            <a:ln w="285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309728" name="Arc 32"/>
            <p:cNvSpPr>
              <a:spLocks/>
            </p:cNvSpPr>
            <p:nvPr/>
          </p:nvSpPr>
          <p:spPr bwMode="auto">
            <a:xfrm flipH="1">
              <a:off x="498" y="2190"/>
              <a:ext cx="487" cy="718"/>
            </a:xfrm>
            <a:custGeom>
              <a:avLst/>
              <a:gdLst>
                <a:gd name="G0" fmla="+- 0 0 0"/>
                <a:gd name="G1" fmla="+- 20725 0 0"/>
                <a:gd name="G2" fmla="+- 21600 0 0"/>
                <a:gd name="T0" fmla="*/ 6086 w 21600"/>
                <a:gd name="T1" fmla="*/ 0 h 41809"/>
                <a:gd name="T2" fmla="*/ 4691 w 21600"/>
                <a:gd name="T3" fmla="*/ 41809 h 41809"/>
                <a:gd name="T4" fmla="*/ 0 w 21600"/>
                <a:gd name="T5" fmla="*/ 20725 h 41809"/>
              </a:gdLst>
              <a:ahLst/>
              <a:cxnLst>
                <a:cxn ang="0">
                  <a:pos x="T0" y="T1"/>
                </a:cxn>
                <a:cxn ang="0">
                  <a:pos x="T2" y="T3"/>
                </a:cxn>
                <a:cxn ang="0">
                  <a:pos x="T4" y="T5"/>
                </a:cxn>
              </a:cxnLst>
              <a:rect l="0" t="0" r="r" b="b"/>
              <a:pathLst>
                <a:path w="21600" h="41809" fill="none" extrusionOk="0">
                  <a:moveTo>
                    <a:pt x="6085" y="0"/>
                  </a:moveTo>
                  <a:cubicBezTo>
                    <a:pt x="15282" y="2700"/>
                    <a:pt x="21600" y="11139"/>
                    <a:pt x="21600" y="20725"/>
                  </a:cubicBezTo>
                  <a:cubicBezTo>
                    <a:pt x="21600" y="30846"/>
                    <a:pt x="14571" y="39611"/>
                    <a:pt x="4691" y="41809"/>
                  </a:cubicBezTo>
                </a:path>
                <a:path w="21600" h="41809" stroke="0" extrusionOk="0">
                  <a:moveTo>
                    <a:pt x="6085" y="0"/>
                  </a:moveTo>
                  <a:cubicBezTo>
                    <a:pt x="15282" y="2700"/>
                    <a:pt x="21600" y="11139"/>
                    <a:pt x="21600" y="20725"/>
                  </a:cubicBezTo>
                  <a:cubicBezTo>
                    <a:pt x="21600" y="30846"/>
                    <a:pt x="14571" y="39611"/>
                    <a:pt x="4691" y="41809"/>
                  </a:cubicBezTo>
                  <a:lnTo>
                    <a:pt x="0" y="20725"/>
                  </a:lnTo>
                  <a:close/>
                </a:path>
              </a:pathLst>
            </a:custGeom>
            <a:noFill/>
            <a:ln w="38100">
              <a:solidFill>
                <a:srgbClr val="FF0000"/>
              </a:solidFill>
              <a:prstDash val="dash"/>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309729" name="Arc 33"/>
            <p:cNvSpPr>
              <a:spLocks/>
            </p:cNvSpPr>
            <p:nvPr/>
          </p:nvSpPr>
          <p:spPr bwMode="auto">
            <a:xfrm flipV="1">
              <a:off x="1507" y="2173"/>
              <a:ext cx="468" cy="727"/>
            </a:xfrm>
            <a:custGeom>
              <a:avLst/>
              <a:gdLst>
                <a:gd name="G0" fmla="+- 0 0 0"/>
                <a:gd name="G1" fmla="+- 21288 0 0"/>
                <a:gd name="G2" fmla="+- 21600 0 0"/>
                <a:gd name="T0" fmla="*/ 3657 w 21600"/>
                <a:gd name="T1" fmla="*/ 0 h 42372"/>
                <a:gd name="T2" fmla="*/ 4691 w 21600"/>
                <a:gd name="T3" fmla="*/ 42372 h 42372"/>
                <a:gd name="T4" fmla="*/ 0 w 21600"/>
                <a:gd name="T5" fmla="*/ 21288 h 42372"/>
              </a:gdLst>
              <a:ahLst/>
              <a:cxnLst>
                <a:cxn ang="0">
                  <a:pos x="T0" y="T1"/>
                </a:cxn>
                <a:cxn ang="0">
                  <a:pos x="T2" y="T3"/>
                </a:cxn>
                <a:cxn ang="0">
                  <a:pos x="T4" y="T5"/>
                </a:cxn>
              </a:cxnLst>
              <a:rect l="0" t="0" r="r" b="b"/>
              <a:pathLst>
                <a:path w="21600" h="42372" fill="none" extrusionOk="0">
                  <a:moveTo>
                    <a:pt x="3657" y="-1"/>
                  </a:moveTo>
                  <a:cubicBezTo>
                    <a:pt x="14023" y="1780"/>
                    <a:pt x="21600" y="10769"/>
                    <a:pt x="21600" y="21288"/>
                  </a:cubicBezTo>
                  <a:cubicBezTo>
                    <a:pt x="21600" y="31409"/>
                    <a:pt x="14571" y="40174"/>
                    <a:pt x="4691" y="42372"/>
                  </a:cubicBezTo>
                </a:path>
                <a:path w="21600" h="42372" stroke="0" extrusionOk="0">
                  <a:moveTo>
                    <a:pt x="3657" y="-1"/>
                  </a:moveTo>
                  <a:cubicBezTo>
                    <a:pt x="14023" y="1780"/>
                    <a:pt x="21600" y="10769"/>
                    <a:pt x="21600" y="21288"/>
                  </a:cubicBezTo>
                  <a:cubicBezTo>
                    <a:pt x="21600" y="31409"/>
                    <a:pt x="14571" y="40174"/>
                    <a:pt x="4691" y="42372"/>
                  </a:cubicBezTo>
                  <a:lnTo>
                    <a:pt x="0" y="21288"/>
                  </a:lnTo>
                  <a:close/>
                </a:path>
              </a:pathLst>
            </a:custGeom>
            <a:noFill/>
            <a:ln w="38100">
              <a:solidFill>
                <a:srgbClr val="FF0000"/>
              </a:solidFill>
              <a:prstDash val="dash"/>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309730" name="Arc 34"/>
            <p:cNvSpPr>
              <a:spLocks/>
            </p:cNvSpPr>
            <p:nvPr/>
          </p:nvSpPr>
          <p:spPr bwMode="auto">
            <a:xfrm rot="16200000" flipH="1">
              <a:off x="997" y="2638"/>
              <a:ext cx="522" cy="748"/>
            </a:xfrm>
            <a:custGeom>
              <a:avLst/>
              <a:gdLst>
                <a:gd name="G0" fmla="+- 0 0 0"/>
                <a:gd name="G1" fmla="+- 20725 0 0"/>
                <a:gd name="G2" fmla="+- 21600 0 0"/>
                <a:gd name="T0" fmla="*/ 6086 w 21600"/>
                <a:gd name="T1" fmla="*/ 0 h 41809"/>
                <a:gd name="T2" fmla="*/ 4691 w 21600"/>
                <a:gd name="T3" fmla="*/ 41809 h 41809"/>
                <a:gd name="T4" fmla="*/ 0 w 21600"/>
                <a:gd name="T5" fmla="*/ 20725 h 41809"/>
              </a:gdLst>
              <a:ahLst/>
              <a:cxnLst>
                <a:cxn ang="0">
                  <a:pos x="T0" y="T1"/>
                </a:cxn>
                <a:cxn ang="0">
                  <a:pos x="T2" y="T3"/>
                </a:cxn>
                <a:cxn ang="0">
                  <a:pos x="T4" y="T5"/>
                </a:cxn>
              </a:cxnLst>
              <a:rect l="0" t="0" r="r" b="b"/>
              <a:pathLst>
                <a:path w="21600" h="41809" fill="none" extrusionOk="0">
                  <a:moveTo>
                    <a:pt x="6085" y="0"/>
                  </a:moveTo>
                  <a:cubicBezTo>
                    <a:pt x="15282" y="2700"/>
                    <a:pt x="21600" y="11139"/>
                    <a:pt x="21600" y="20725"/>
                  </a:cubicBezTo>
                  <a:cubicBezTo>
                    <a:pt x="21600" y="30846"/>
                    <a:pt x="14571" y="39611"/>
                    <a:pt x="4691" y="41809"/>
                  </a:cubicBezTo>
                </a:path>
                <a:path w="21600" h="41809" stroke="0" extrusionOk="0">
                  <a:moveTo>
                    <a:pt x="6085" y="0"/>
                  </a:moveTo>
                  <a:cubicBezTo>
                    <a:pt x="15282" y="2700"/>
                    <a:pt x="21600" y="11139"/>
                    <a:pt x="21600" y="20725"/>
                  </a:cubicBezTo>
                  <a:cubicBezTo>
                    <a:pt x="21600" y="30846"/>
                    <a:pt x="14571" y="39611"/>
                    <a:pt x="4691" y="41809"/>
                  </a:cubicBezTo>
                  <a:lnTo>
                    <a:pt x="0" y="20725"/>
                  </a:lnTo>
                  <a:close/>
                </a:path>
              </a:pathLst>
            </a:custGeom>
            <a:noFill/>
            <a:ln w="38100">
              <a:solidFill>
                <a:srgbClr val="0000CC"/>
              </a:solidFill>
              <a:prstDash val="dash"/>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309731" name="Arc 35"/>
            <p:cNvSpPr>
              <a:spLocks/>
            </p:cNvSpPr>
            <p:nvPr/>
          </p:nvSpPr>
          <p:spPr bwMode="auto">
            <a:xfrm rot="5400000" flipH="1" flipV="1">
              <a:off x="991" y="1633"/>
              <a:ext cx="511" cy="800"/>
            </a:xfrm>
            <a:custGeom>
              <a:avLst/>
              <a:gdLst>
                <a:gd name="G0" fmla="+- 0 0 0"/>
                <a:gd name="G1" fmla="+- 20725 0 0"/>
                <a:gd name="G2" fmla="+- 21600 0 0"/>
                <a:gd name="T0" fmla="*/ 6086 w 21600"/>
                <a:gd name="T1" fmla="*/ 0 h 41809"/>
                <a:gd name="T2" fmla="*/ 4691 w 21600"/>
                <a:gd name="T3" fmla="*/ 41809 h 41809"/>
                <a:gd name="T4" fmla="*/ 0 w 21600"/>
                <a:gd name="T5" fmla="*/ 20725 h 41809"/>
              </a:gdLst>
              <a:ahLst/>
              <a:cxnLst>
                <a:cxn ang="0">
                  <a:pos x="T0" y="T1"/>
                </a:cxn>
                <a:cxn ang="0">
                  <a:pos x="T2" y="T3"/>
                </a:cxn>
                <a:cxn ang="0">
                  <a:pos x="T4" y="T5"/>
                </a:cxn>
              </a:cxnLst>
              <a:rect l="0" t="0" r="r" b="b"/>
              <a:pathLst>
                <a:path w="21600" h="41809" fill="none" extrusionOk="0">
                  <a:moveTo>
                    <a:pt x="6085" y="0"/>
                  </a:moveTo>
                  <a:cubicBezTo>
                    <a:pt x="15282" y="2700"/>
                    <a:pt x="21600" y="11139"/>
                    <a:pt x="21600" y="20725"/>
                  </a:cubicBezTo>
                  <a:cubicBezTo>
                    <a:pt x="21600" y="30846"/>
                    <a:pt x="14571" y="39611"/>
                    <a:pt x="4691" y="41809"/>
                  </a:cubicBezTo>
                </a:path>
                <a:path w="21600" h="41809" stroke="0" extrusionOk="0">
                  <a:moveTo>
                    <a:pt x="6085" y="0"/>
                  </a:moveTo>
                  <a:cubicBezTo>
                    <a:pt x="15282" y="2700"/>
                    <a:pt x="21600" y="11139"/>
                    <a:pt x="21600" y="20725"/>
                  </a:cubicBezTo>
                  <a:cubicBezTo>
                    <a:pt x="21600" y="30846"/>
                    <a:pt x="14571" y="39611"/>
                    <a:pt x="4691" y="41809"/>
                  </a:cubicBezTo>
                  <a:lnTo>
                    <a:pt x="0" y="20725"/>
                  </a:lnTo>
                  <a:close/>
                </a:path>
              </a:pathLst>
            </a:custGeom>
            <a:noFill/>
            <a:ln w="38100">
              <a:solidFill>
                <a:srgbClr val="0000CC"/>
              </a:solidFill>
              <a:prstDash val="dash"/>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309732" name="Text Box 36"/>
            <p:cNvSpPr txBox="1">
              <a:spLocks noChangeArrowheads="1"/>
            </p:cNvSpPr>
            <p:nvPr/>
          </p:nvSpPr>
          <p:spPr bwMode="auto">
            <a:xfrm>
              <a:off x="1685" y="2406"/>
              <a:ext cx="312"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200">
                  <a:solidFill>
                    <a:srgbClr val="0000CC"/>
                  </a:solidFill>
                  <a:latin typeface="Tahoma" panose="020B0604030504040204" pitchFamily="34" charset="0"/>
                </a:rPr>
                <a:t>+</a:t>
              </a:r>
            </a:p>
          </p:txBody>
        </p:sp>
        <p:sp>
          <p:nvSpPr>
            <p:cNvPr id="1309733" name="Text Box 37"/>
            <p:cNvSpPr txBox="1">
              <a:spLocks noChangeArrowheads="1"/>
            </p:cNvSpPr>
            <p:nvPr/>
          </p:nvSpPr>
          <p:spPr bwMode="auto">
            <a:xfrm>
              <a:off x="453" y="2427"/>
              <a:ext cx="313"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200">
                  <a:solidFill>
                    <a:srgbClr val="0000CC"/>
                  </a:solidFill>
                  <a:latin typeface="Tahoma" panose="020B0604030504040204" pitchFamily="34" charset="0"/>
                </a:rPr>
                <a:t>+</a:t>
              </a:r>
            </a:p>
          </p:txBody>
        </p:sp>
        <p:sp>
          <p:nvSpPr>
            <p:cNvPr id="1309734" name="Text Box 38"/>
            <p:cNvSpPr txBox="1">
              <a:spLocks noChangeArrowheads="1"/>
            </p:cNvSpPr>
            <p:nvPr/>
          </p:nvSpPr>
          <p:spPr bwMode="auto">
            <a:xfrm>
              <a:off x="1079" y="1777"/>
              <a:ext cx="314"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200">
                  <a:solidFill>
                    <a:srgbClr val="0000CC"/>
                  </a:solidFill>
                  <a:latin typeface="Tahoma" panose="020B0604030504040204" pitchFamily="34" charset="0"/>
                </a:rPr>
                <a:t>-</a:t>
              </a:r>
            </a:p>
          </p:txBody>
        </p:sp>
        <p:sp>
          <p:nvSpPr>
            <p:cNvPr id="1309735" name="Text Box 39"/>
            <p:cNvSpPr txBox="1">
              <a:spLocks noChangeArrowheads="1"/>
            </p:cNvSpPr>
            <p:nvPr/>
          </p:nvSpPr>
          <p:spPr bwMode="auto">
            <a:xfrm>
              <a:off x="1057" y="2992"/>
              <a:ext cx="314"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200">
                  <a:solidFill>
                    <a:srgbClr val="0000CC"/>
                  </a:solidFill>
                  <a:latin typeface="Tahoma" panose="020B0604030504040204" pitchFamily="34" charset="0"/>
                </a:rPr>
                <a:t>-</a:t>
              </a:r>
            </a:p>
          </p:txBody>
        </p:sp>
        <p:sp>
          <p:nvSpPr>
            <p:cNvPr id="1309736" name="Freeform 40"/>
            <p:cNvSpPr>
              <a:spLocks/>
            </p:cNvSpPr>
            <p:nvPr/>
          </p:nvSpPr>
          <p:spPr bwMode="auto">
            <a:xfrm rot="10800000" flipH="1">
              <a:off x="1426" y="1875"/>
              <a:ext cx="23" cy="295"/>
            </a:xfrm>
            <a:custGeom>
              <a:avLst/>
              <a:gdLst>
                <a:gd name="T0" fmla="*/ 0 w 1"/>
                <a:gd name="T1" fmla="*/ 311 h 311"/>
                <a:gd name="T2" fmla="*/ 0 w 1"/>
                <a:gd name="T3" fmla="*/ 0 h 311"/>
              </a:gdLst>
              <a:ahLst/>
              <a:cxnLst>
                <a:cxn ang="0">
                  <a:pos x="T0" y="T1"/>
                </a:cxn>
                <a:cxn ang="0">
                  <a:pos x="T2" y="T3"/>
                </a:cxn>
              </a:cxnLst>
              <a:rect l="0" t="0" r="r" b="b"/>
              <a:pathLst>
                <a:path w="1" h="311">
                  <a:moveTo>
                    <a:pt x="0" y="311"/>
                  </a:moveTo>
                  <a:lnTo>
                    <a:pt x="0" y="0"/>
                  </a:lnTo>
                </a:path>
              </a:pathLst>
            </a:custGeom>
            <a:noFill/>
            <a:ln w="31750">
              <a:solidFill>
                <a:srgbClr val="FF0000"/>
              </a:solidFill>
              <a:round/>
              <a:headEnd type="stealth" w="lg" len="lg"/>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09737" name="Oval 41"/>
            <p:cNvSpPr>
              <a:spLocks noChangeArrowheads="1"/>
            </p:cNvSpPr>
            <p:nvPr/>
          </p:nvSpPr>
          <p:spPr bwMode="auto">
            <a:xfrm>
              <a:off x="1341" y="1986"/>
              <a:ext cx="141" cy="132"/>
            </a:xfrm>
            <a:prstGeom prst="ellipse">
              <a:avLst/>
            </a:prstGeom>
            <a:solidFill>
              <a:srgbClr val="00FF00"/>
            </a:solidFill>
            <a:ln w="222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309738" name="Freeform 42"/>
            <p:cNvSpPr>
              <a:spLocks/>
            </p:cNvSpPr>
            <p:nvPr/>
          </p:nvSpPr>
          <p:spPr bwMode="auto">
            <a:xfrm flipH="1">
              <a:off x="1014" y="2843"/>
              <a:ext cx="33" cy="294"/>
            </a:xfrm>
            <a:custGeom>
              <a:avLst/>
              <a:gdLst>
                <a:gd name="T0" fmla="*/ 0 w 1"/>
                <a:gd name="T1" fmla="*/ 311 h 311"/>
                <a:gd name="T2" fmla="*/ 0 w 1"/>
                <a:gd name="T3" fmla="*/ 0 h 311"/>
              </a:gdLst>
              <a:ahLst/>
              <a:cxnLst>
                <a:cxn ang="0">
                  <a:pos x="T0" y="T1"/>
                </a:cxn>
                <a:cxn ang="0">
                  <a:pos x="T2" y="T3"/>
                </a:cxn>
              </a:cxnLst>
              <a:rect l="0" t="0" r="r" b="b"/>
              <a:pathLst>
                <a:path w="1" h="311">
                  <a:moveTo>
                    <a:pt x="0" y="311"/>
                  </a:moveTo>
                  <a:lnTo>
                    <a:pt x="0" y="0"/>
                  </a:lnTo>
                </a:path>
              </a:pathLst>
            </a:custGeom>
            <a:noFill/>
            <a:ln w="31750">
              <a:solidFill>
                <a:srgbClr val="FF0000"/>
              </a:solidFill>
              <a:round/>
              <a:headEnd type="stealth" w="lg" len="lg"/>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09739" name="Oval 43"/>
            <p:cNvSpPr>
              <a:spLocks noChangeArrowheads="1"/>
            </p:cNvSpPr>
            <p:nvPr/>
          </p:nvSpPr>
          <p:spPr bwMode="auto">
            <a:xfrm>
              <a:off x="967" y="2890"/>
              <a:ext cx="142" cy="133"/>
            </a:xfrm>
            <a:prstGeom prst="ellipse">
              <a:avLst/>
            </a:prstGeom>
            <a:solidFill>
              <a:srgbClr val="00FF00"/>
            </a:solidFill>
            <a:ln w="222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mc:AlternateContent xmlns:mc="http://schemas.openxmlformats.org/markup-compatibility/2006" xmlns:a14="http://schemas.microsoft.com/office/drawing/2010/main">
          <mc:Choice Requires="a14">
            <p:sp>
              <p:nvSpPr>
                <p:cNvPr id="1309741" name="Object 45"/>
                <p:cNvSpPr txBox="1"/>
                <p:nvPr/>
              </p:nvSpPr>
              <p:spPr bwMode="auto">
                <a:xfrm>
                  <a:off x="641" y="3168"/>
                  <a:ext cx="372" cy="264"/>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𝑘</m:t>
                            </m:r>
                          </m:e>
                        </m:acc>
                      </m:oMath>
                    </m:oMathPara>
                  </a14:m>
                  <a:endParaRPr lang="zh-CN" altLang="en-US"/>
                </a:p>
              </p:txBody>
            </p:sp>
          </mc:Choice>
          <mc:Fallback xmlns="">
            <p:sp>
              <p:nvSpPr>
                <p:cNvPr id="1309741" name="Object 45"/>
                <p:cNvSpPr txBox="1">
                  <a:spLocks noRot="1" noChangeAspect="1" noMove="1" noResize="1" noEditPoints="1" noAdjustHandles="1" noChangeArrowheads="1" noChangeShapeType="1" noTextEdit="1"/>
                </p:cNvSpPr>
                <p:nvPr/>
              </p:nvSpPr>
              <p:spPr bwMode="auto">
                <a:xfrm>
                  <a:off x="641" y="3168"/>
                  <a:ext cx="372" cy="264"/>
                </a:xfrm>
                <a:prstGeom prst="rect">
                  <a:avLst/>
                </a:prstGeom>
                <a:blipFill>
                  <a:blip r:embed="rId10"/>
                  <a:stretch>
                    <a:fillRect/>
                  </a:stretch>
                </a:blipFill>
                <a:ln>
                  <a:noFill/>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09742" name="Object 46"/>
                <p:cNvSpPr txBox="1"/>
                <p:nvPr/>
              </p:nvSpPr>
              <p:spPr bwMode="auto">
                <a:xfrm>
                  <a:off x="1552" y="1684"/>
                  <a:ext cx="216" cy="263"/>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𝑘</m:t>
                            </m:r>
                          </m:e>
                        </m:acc>
                      </m:oMath>
                    </m:oMathPara>
                  </a14:m>
                  <a:endParaRPr lang="zh-CN" altLang="en-US"/>
                </a:p>
              </p:txBody>
            </p:sp>
          </mc:Choice>
          <mc:Fallback xmlns="">
            <p:sp>
              <p:nvSpPr>
                <p:cNvPr id="1309742" name="Object 46"/>
                <p:cNvSpPr txBox="1">
                  <a:spLocks noRot="1" noChangeAspect="1" noMove="1" noResize="1" noEditPoints="1" noAdjustHandles="1" noChangeArrowheads="1" noChangeShapeType="1" noTextEdit="1"/>
                </p:cNvSpPr>
                <p:nvPr/>
              </p:nvSpPr>
              <p:spPr bwMode="auto">
                <a:xfrm>
                  <a:off x="1552" y="1684"/>
                  <a:ext cx="216" cy="263"/>
                </a:xfrm>
                <a:prstGeom prst="rect">
                  <a:avLst/>
                </a:prstGeom>
                <a:blipFill>
                  <a:blip r:embed="rId11"/>
                  <a:stretch>
                    <a:fillRect/>
                  </a:stretch>
                </a:blipFill>
                <a:ln>
                  <a:noFill/>
                </a:ln>
                <a:effectLst/>
              </p:spPr>
              <p:txBody>
                <a:bodyPr/>
                <a:lstStyle/>
                <a:p>
                  <a:r>
                    <a:rPr lang="zh-CN" altLang="en-US">
                      <a:noFill/>
                    </a:rPr>
                    <a:t> </a:t>
                  </a:r>
                </a:p>
              </p:txBody>
            </p:sp>
          </mc:Fallback>
        </mc:AlternateContent>
        <p:sp>
          <p:nvSpPr>
            <p:cNvPr id="1309745" name="Oval 49"/>
            <p:cNvSpPr>
              <a:spLocks noChangeArrowheads="1"/>
            </p:cNvSpPr>
            <p:nvPr/>
          </p:nvSpPr>
          <p:spPr bwMode="auto">
            <a:xfrm>
              <a:off x="703" y="2409"/>
              <a:ext cx="141" cy="132"/>
            </a:xfrm>
            <a:prstGeom prst="ellipse">
              <a:avLst/>
            </a:prstGeom>
            <a:solidFill>
              <a:srgbClr val="00FF00"/>
            </a:solidFill>
            <a:ln w="222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309747" name="Freeform 51"/>
            <p:cNvSpPr>
              <a:spLocks/>
            </p:cNvSpPr>
            <p:nvPr/>
          </p:nvSpPr>
          <p:spPr bwMode="auto">
            <a:xfrm flipH="1">
              <a:off x="1702" y="2317"/>
              <a:ext cx="33" cy="294"/>
            </a:xfrm>
            <a:custGeom>
              <a:avLst/>
              <a:gdLst>
                <a:gd name="T0" fmla="*/ 0 w 1"/>
                <a:gd name="T1" fmla="*/ 311 h 311"/>
                <a:gd name="T2" fmla="*/ 0 w 1"/>
                <a:gd name="T3" fmla="*/ 0 h 311"/>
              </a:gdLst>
              <a:ahLst/>
              <a:cxnLst>
                <a:cxn ang="0">
                  <a:pos x="T0" y="T1"/>
                </a:cxn>
                <a:cxn ang="0">
                  <a:pos x="T2" y="T3"/>
                </a:cxn>
              </a:cxnLst>
              <a:rect l="0" t="0" r="r" b="b"/>
              <a:pathLst>
                <a:path w="1" h="311">
                  <a:moveTo>
                    <a:pt x="0" y="311"/>
                  </a:moveTo>
                  <a:lnTo>
                    <a:pt x="0" y="0"/>
                  </a:lnTo>
                </a:path>
              </a:pathLst>
            </a:custGeom>
            <a:noFill/>
            <a:ln w="31750">
              <a:solidFill>
                <a:srgbClr val="FF0000"/>
              </a:solidFill>
              <a:round/>
              <a:headEnd type="stealth" w="lg" len="lg"/>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09748" name="Oval 52"/>
            <p:cNvSpPr>
              <a:spLocks noChangeArrowheads="1"/>
            </p:cNvSpPr>
            <p:nvPr/>
          </p:nvSpPr>
          <p:spPr bwMode="auto">
            <a:xfrm>
              <a:off x="1655" y="2364"/>
              <a:ext cx="142" cy="133"/>
            </a:xfrm>
            <a:prstGeom prst="ellipse">
              <a:avLst/>
            </a:prstGeom>
            <a:solidFill>
              <a:srgbClr val="00FF00"/>
            </a:solidFill>
            <a:ln w="222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grpSp>
      <p:sp>
        <p:nvSpPr>
          <p:cNvPr id="1309753" name="Rectangle 57"/>
          <p:cNvSpPr>
            <a:spLocks noChangeArrowheads="1"/>
          </p:cNvSpPr>
          <p:nvPr/>
        </p:nvSpPr>
        <p:spPr bwMode="auto">
          <a:xfrm>
            <a:off x="647700" y="6129338"/>
            <a:ext cx="77422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zh-CN" sz="1600">
                <a:solidFill>
                  <a:srgbClr val="000000"/>
                </a:solidFill>
                <a:latin typeface="Tahoma" panose="020B0604030504040204" pitchFamily="34" charset="0"/>
              </a:rPr>
              <a:t>D. J. Van Harlingen, Rev. Mod. Phys. 67, 515 (1995); C. C. Tsuei et al., Rev. Mod. Phys. 72, 969 (2000).</a:t>
            </a:r>
            <a:endParaRPr lang="en-US" altLang="zh-CN" sz="2200">
              <a:solidFill>
                <a:srgbClr val="000000"/>
              </a:solidFill>
              <a:latin typeface="Tahoma" panose="020B0604030504040204" pitchFamily="34" charset="0"/>
            </a:endParaRPr>
          </a:p>
        </p:txBody>
      </p:sp>
    </p:spTree>
    <p:extLst>
      <p:ext uri="{BB962C8B-B14F-4D97-AF65-F5344CB8AC3E}">
        <p14:creationId xmlns:p14="http://schemas.microsoft.com/office/powerpoint/2010/main" val="1353639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8" name="Rectangle 2"/>
          <p:cNvSpPr>
            <a:spLocks noChangeArrowheads="1"/>
          </p:cNvSpPr>
          <p:nvPr/>
        </p:nvSpPr>
        <p:spPr bwMode="auto">
          <a:xfrm>
            <a:off x="215900" y="388938"/>
            <a:ext cx="8640763"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ea typeface="宋体" panose="02010600030101010101" pitchFamily="2" charset="-122"/>
              </a:defRPr>
            </a:lvl1pPr>
            <a:lvl2pPr>
              <a:defRPr sz="4400">
                <a:solidFill>
                  <a:schemeClr val="tx2"/>
                </a:solidFill>
                <a:latin typeface="Arial" panose="020B0604020202020204" pitchFamily="34" charset="0"/>
                <a:ea typeface="宋体" panose="02010600030101010101" pitchFamily="2" charset="-122"/>
              </a:defRPr>
            </a:lvl2pPr>
            <a:lvl3pPr>
              <a:defRPr sz="4400">
                <a:solidFill>
                  <a:schemeClr val="tx2"/>
                </a:solidFill>
                <a:latin typeface="Arial" panose="020B0604020202020204" pitchFamily="34" charset="0"/>
                <a:ea typeface="宋体" panose="02010600030101010101" pitchFamily="2" charset="-122"/>
              </a:defRPr>
            </a:lvl3pPr>
            <a:lvl4pPr>
              <a:defRPr sz="4400">
                <a:solidFill>
                  <a:schemeClr val="tx2"/>
                </a:solidFill>
                <a:latin typeface="Arial" panose="020B0604020202020204" pitchFamily="34" charset="0"/>
                <a:ea typeface="宋体" panose="02010600030101010101" pitchFamily="2" charset="-122"/>
              </a:defRPr>
            </a:lvl4pPr>
            <a:lvl5pPr>
              <a:defRPr sz="4400">
                <a:solidFill>
                  <a:schemeClr val="tx2"/>
                </a:solidFill>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a:r>
              <a:rPr lang="en-US" altLang="zh-CN" sz="2800" u="sng">
                <a:solidFill>
                  <a:srgbClr val="000000"/>
                </a:solidFill>
                <a:latin typeface="Tahoma" panose="020B0604030504040204" pitchFamily="34" charset="0"/>
              </a:rPr>
              <a:t>New states of matter: </a:t>
            </a:r>
            <a:r>
              <a:rPr lang="en-US" altLang="zh-CN" sz="2800" b="1" u="sng">
                <a:solidFill>
                  <a:srgbClr val="000000"/>
                </a:solidFill>
                <a:latin typeface="Tahoma" panose="020B0604030504040204" pitchFamily="34" charset="0"/>
              </a:rPr>
              <a:t>unconventional magnetism</a:t>
            </a:r>
            <a:r>
              <a:rPr lang="en-US" altLang="zh-CN" sz="2800" u="sng">
                <a:solidFill>
                  <a:srgbClr val="000000"/>
                </a:solidFill>
                <a:latin typeface="Tahoma" panose="020B0604030504040204" pitchFamily="34" charset="0"/>
              </a:rPr>
              <a:t>! </a:t>
            </a:r>
            <a:endParaRPr lang="ru-RU" altLang="zh-CN" sz="2800" u="sng">
              <a:solidFill>
                <a:srgbClr val="000000"/>
              </a:solidFill>
              <a:latin typeface="Tahoma" panose="020B0604030504040204" pitchFamily="34" charset="0"/>
            </a:endParaRPr>
          </a:p>
        </p:txBody>
      </p:sp>
      <p:sp>
        <p:nvSpPr>
          <p:cNvPr id="1355779" name="AutoShape 3"/>
          <p:cNvSpPr>
            <a:spLocks noChangeArrowheads="1"/>
          </p:cNvSpPr>
          <p:nvPr/>
        </p:nvSpPr>
        <p:spPr bwMode="auto">
          <a:xfrm>
            <a:off x="395288" y="1049339"/>
            <a:ext cx="8064500" cy="679450"/>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355780" name="Text Box 4"/>
          <p:cNvSpPr txBox="1">
            <a:spLocks noChangeArrowheads="1"/>
          </p:cNvSpPr>
          <p:nvPr/>
        </p:nvSpPr>
        <p:spPr bwMode="auto">
          <a:xfrm>
            <a:off x="466725" y="1122363"/>
            <a:ext cx="806608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zh-CN" sz="2200" dirty="0">
                <a:solidFill>
                  <a:srgbClr val="0000CC"/>
                </a:solidFill>
                <a:latin typeface="Tahoma" panose="020B0604030504040204" pitchFamily="34" charset="0"/>
              </a:rPr>
              <a:t> High partial-wave channel magnetism (e.g. </a:t>
            </a:r>
            <a:r>
              <a:rPr lang="en-US" altLang="zh-CN" sz="2200" i="1" dirty="0">
                <a:solidFill>
                  <a:srgbClr val="0000CC"/>
                </a:solidFill>
                <a:latin typeface="Tahoma" panose="020B0604030504040204" pitchFamily="34" charset="0"/>
              </a:rPr>
              <a:t>p</a:t>
            </a:r>
            <a:r>
              <a:rPr lang="en-US" altLang="zh-CN" sz="2200" dirty="0">
                <a:solidFill>
                  <a:srgbClr val="0000CC"/>
                </a:solidFill>
                <a:latin typeface="Tahoma" panose="020B0604030504040204" pitchFamily="34" charset="0"/>
              </a:rPr>
              <a:t>, </a:t>
            </a:r>
            <a:r>
              <a:rPr lang="en-US" altLang="zh-CN" sz="2200" i="1" dirty="0">
                <a:solidFill>
                  <a:srgbClr val="0000CC"/>
                </a:solidFill>
                <a:latin typeface="Tahoma" panose="020B0604030504040204" pitchFamily="34" charset="0"/>
              </a:rPr>
              <a:t>d-wave</a:t>
            </a:r>
            <a:r>
              <a:rPr lang="en-US" altLang="zh-CN" sz="2200" dirty="0">
                <a:solidFill>
                  <a:srgbClr val="0000CC"/>
                </a:solidFill>
                <a:latin typeface="Tahoma" panose="020B0604030504040204" pitchFamily="34" charset="0"/>
              </a:rPr>
              <a:t>…) . </a:t>
            </a:r>
          </a:p>
        </p:txBody>
      </p:sp>
      <p:sp>
        <p:nvSpPr>
          <p:cNvPr id="1355817" name="Text Box 41"/>
          <p:cNvSpPr txBox="1">
            <a:spLocks noChangeArrowheads="1"/>
          </p:cNvSpPr>
          <p:nvPr/>
        </p:nvSpPr>
        <p:spPr bwMode="auto">
          <a:xfrm>
            <a:off x="453286" y="1981201"/>
            <a:ext cx="779804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zh-CN" sz="2200" dirty="0">
                <a:solidFill>
                  <a:srgbClr val="0000CC"/>
                </a:solidFill>
                <a:latin typeface="Tahoma" panose="020B0604030504040204" pitchFamily="34" charset="0"/>
              </a:rPr>
              <a:t> Multi-polar spin distribution over the Fermi surface.</a:t>
            </a:r>
          </a:p>
        </p:txBody>
      </p:sp>
      <p:sp>
        <p:nvSpPr>
          <p:cNvPr id="1355827" name="Text Box 51"/>
          <p:cNvSpPr txBox="1">
            <a:spLocks noChangeArrowheads="1"/>
          </p:cNvSpPr>
          <p:nvPr/>
        </p:nvSpPr>
        <p:spPr bwMode="auto">
          <a:xfrm>
            <a:off x="5251733" y="5204324"/>
            <a:ext cx="2814058" cy="40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000" dirty="0">
                <a:solidFill>
                  <a:srgbClr val="000000"/>
                </a:solidFill>
                <a:latin typeface="Tahoma" panose="020B0604030504040204" pitchFamily="34" charset="0"/>
              </a:rPr>
              <a:t>isotropic </a:t>
            </a:r>
            <a:r>
              <a:rPr lang="en-US" altLang="zh-CN" sz="2000" i="1" dirty="0">
                <a:solidFill>
                  <a:srgbClr val="000000"/>
                </a:solidFill>
                <a:latin typeface="Tahoma" panose="020B0604030504040204" pitchFamily="34" charset="0"/>
              </a:rPr>
              <a:t>p</a:t>
            </a:r>
            <a:r>
              <a:rPr lang="en-US" altLang="zh-CN" sz="2000" dirty="0">
                <a:solidFill>
                  <a:srgbClr val="000000"/>
                </a:solidFill>
                <a:latin typeface="Tahoma" panose="020B0604030504040204" pitchFamily="34" charset="0"/>
              </a:rPr>
              <a:t>-wave state </a:t>
            </a:r>
          </a:p>
        </p:txBody>
      </p:sp>
      <p:grpSp>
        <p:nvGrpSpPr>
          <p:cNvPr id="1355896" name="Group 120"/>
          <p:cNvGrpSpPr>
            <a:grpSpLocks/>
          </p:cNvGrpSpPr>
          <p:nvPr/>
        </p:nvGrpSpPr>
        <p:grpSpPr bwMode="auto">
          <a:xfrm>
            <a:off x="5319161" y="2651870"/>
            <a:ext cx="2446338" cy="2451100"/>
            <a:chOff x="240" y="1584"/>
            <a:chExt cx="2016" cy="2016"/>
          </a:xfrm>
        </p:grpSpPr>
        <p:sp>
          <p:nvSpPr>
            <p:cNvPr id="1355897" name="Oval 121"/>
            <p:cNvSpPr>
              <a:spLocks noChangeArrowheads="1"/>
            </p:cNvSpPr>
            <p:nvPr/>
          </p:nvSpPr>
          <p:spPr bwMode="auto">
            <a:xfrm>
              <a:off x="240" y="1584"/>
              <a:ext cx="2015" cy="2016"/>
            </a:xfrm>
            <a:prstGeom prst="ellipse">
              <a:avLst/>
            </a:prstGeom>
            <a:noFill/>
            <a:ln w="38100"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355898" name="Oval 122"/>
            <p:cNvSpPr>
              <a:spLocks noChangeArrowheads="1"/>
            </p:cNvSpPr>
            <p:nvPr/>
          </p:nvSpPr>
          <p:spPr bwMode="auto">
            <a:xfrm>
              <a:off x="688" y="2015"/>
              <a:ext cx="1119" cy="1154"/>
            </a:xfrm>
            <a:prstGeom prst="ellipse">
              <a:avLst/>
            </a:prstGeom>
            <a:noFill/>
            <a:ln w="38100"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355899" name="Line 123"/>
            <p:cNvSpPr>
              <a:spLocks noChangeShapeType="1"/>
            </p:cNvSpPr>
            <p:nvPr/>
          </p:nvSpPr>
          <p:spPr bwMode="auto">
            <a:xfrm>
              <a:off x="380" y="2544"/>
              <a:ext cx="198"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55900" name="Oval 124"/>
            <p:cNvSpPr>
              <a:spLocks noChangeArrowheads="1"/>
            </p:cNvSpPr>
            <p:nvPr/>
          </p:nvSpPr>
          <p:spPr bwMode="auto">
            <a:xfrm>
              <a:off x="474" y="1819"/>
              <a:ext cx="1574" cy="1584"/>
            </a:xfrm>
            <a:prstGeom prst="ellipse">
              <a:avLst/>
            </a:prstGeom>
            <a:noFill/>
            <a:ln w="9525" algn="ctr">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a typeface="宋体"/>
              </a:endParaRPr>
            </a:p>
          </p:txBody>
        </p:sp>
        <p:sp>
          <p:nvSpPr>
            <p:cNvPr id="1355901" name="Line 125"/>
            <p:cNvSpPr>
              <a:spLocks noChangeShapeType="1"/>
            </p:cNvSpPr>
            <p:nvPr/>
          </p:nvSpPr>
          <p:spPr bwMode="auto">
            <a:xfrm flipH="1">
              <a:off x="240" y="2568"/>
              <a:ext cx="10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55902" name="Line 126"/>
            <p:cNvSpPr>
              <a:spLocks noChangeShapeType="1"/>
            </p:cNvSpPr>
            <p:nvPr/>
          </p:nvSpPr>
          <p:spPr bwMode="auto">
            <a:xfrm>
              <a:off x="1928" y="2544"/>
              <a:ext cx="197"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55903" name="Line 127"/>
            <p:cNvSpPr>
              <a:spLocks noChangeShapeType="1"/>
            </p:cNvSpPr>
            <p:nvPr/>
          </p:nvSpPr>
          <p:spPr bwMode="auto">
            <a:xfrm>
              <a:off x="1272" y="2568"/>
              <a:ext cx="9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55904" name="Line 128"/>
            <p:cNvSpPr>
              <a:spLocks noChangeShapeType="1"/>
            </p:cNvSpPr>
            <p:nvPr/>
          </p:nvSpPr>
          <p:spPr bwMode="auto">
            <a:xfrm flipV="1">
              <a:off x="1225" y="1584"/>
              <a:ext cx="0" cy="9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55905" name="Line 129"/>
            <p:cNvSpPr>
              <a:spLocks noChangeShapeType="1"/>
            </p:cNvSpPr>
            <p:nvPr/>
          </p:nvSpPr>
          <p:spPr bwMode="auto">
            <a:xfrm>
              <a:off x="1225" y="2568"/>
              <a:ext cx="0" cy="10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55906" name="Line 130"/>
            <p:cNvSpPr>
              <a:spLocks noChangeShapeType="1"/>
            </p:cNvSpPr>
            <p:nvPr/>
          </p:nvSpPr>
          <p:spPr bwMode="auto">
            <a:xfrm rot="-5400000">
              <a:off x="1149" y="1777"/>
              <a:ext cx="197"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55907" name="Line 131"/>
            <p:cNvSpPr>
              <a:spLocks noChangeShapeType="1"/>
            </p:cNvSpPr>
            <p:nvPr/>
          </p:nvSpPr>
          <p:spPr bwMode="auto">
            <a:xfrm rot="5400000" flipV="1">
              <a:off x="1149" y="3370"/>
              <a:ext cx="198"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55908" name="Line 132"/>
            <p:cNvSpPr>
              <a:spLocks noChangeShapeType="1"/>
            </p:cNvSpPr>
            <p:nvPr/>
          </p:nvSpPr>
          <p:spPr bwMode="auto">
            <a:xfrm flipV="1">
              <a:off x="1225" y="2194"/>
              <a:ext cx="421" cy="37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55909" name="Line 133"/>
            <p:cNvSpPr>
              <a:spLocks noChangeShapeType="1"/>
            </p:cNvSpPr>
            <p:nvPr/>
          </p:nvSpPr>
          <p:spPr bwMode="auto">
            <a:xfrm flipH="1">
              <a:off x="1444" y="2212"/>
              <a:ext cx="140" cy="14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55910" name="Line 134"/>
            <p:cNvSpPr>
              <a:spLocks noChangeShapeType="1"/>
            </p:cNvSpPr>
            <p:nvPr/>
          </p:nvSpPr>
          <p:spPr bwMode="auto">
            <a:xfrm flipH="1">
              <a:off x="803" y="2568"/>
              <a:ext cx="422" cy="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55911" name="Line 135"/>
            <p:cNvSpPr>
              <a:spLocks noChangeShapeType="1"/>
            </p:cNvSpPr>
            <p:nvPr/>
          </p:nvSpPr>
          <p:spPr bwMode="auto">
            <a:xfrm flipV="1">
              <a:off x="868" y="2739"/>
              <a:ext cx="140" cy="141"/>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55912" name="Line 136"/>
            <p:cNvSpPr>
              <a:spLocks noChangeShapeType="1"/>
            </p:cNvSpPr>
            <p:nvPr/>
          </p:nvSpPr>
          <p:spPr bwMode="auto">
            <a:xfrm flipH="1" flipV="1">
              <a:off x="850" y="2194"/>
              <a:ext cx="375" cy="37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55913" name="Line 137"/>
            <p:cNvSpPr>
              <a:spLocks noChangeShapeType="1"/>
            </p:cNvSpPr>
            <p:nvPr/>
          </p:nvSpPr>
          <p:spPr bwMode="auto">
            <a:xfrm>
              <a:off x="960" y="2260"/>
              <a:ext cx="140" cy="14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55914" name="Line 138"/>
            <p:cNvSpPr>
              <a:spLocks noChangeShapeType="1"/>
            </p:cNvSpPr>
            <p:nvPr/>
          </p:nvSpPr>
          <p:spPr bwMode="auto">
            <a:xfrm>
              <a:off x="1225" y="2568"/>
              <a:ext cx="421" cy="4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sp>
          <p:nvSpPr>
            <p:cNvPr id="1355915" name="Line 139"/>
            <p:cNvSpPr>
              <a:spLocks noChangeShapeType="1"/>
            </p:cNvSpPr>
            <p:nvPr/>
          </p:nvSpPr>
          <p:spPr bwMode="auto">
            <a:xfrm flipH="1" flipV="1">
              <a:off x="1392" y="2692"/>
              <a:ext cx="140" cy="188"/>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graphicFrame>
          <p:nvGraphicFramePr>
            <p:cNvPr id="1355916" name="Object 140"/>
            <p:cNvGraphicFramePr>
              <a:graphicFrameLocks noChangeAspect="1"/>
            </p:cNvGraphicFramePr>
            <p:nvPr/>
          </p:nvGraphicFramePr>
          <p:xfrm>
            <a:off x="1215" y="2764"/>
            <a:ext cx="307" cy="313"/>
          </p:xfrm>
          <a:graphic>
            <a:graphicData uri="http://schemas.openxmlformats.org/presentationml/2006/ole">
              <mc:AlternateContent xmlns:mc="http://schemas.openxmlformats.org/markup-compatibility/2006">
                <mc:Choice xmlns:v="urn:schemas-microsoft-com:vml" Requires="v">
                  <p:oleObj name="Equation" r:id="rId3" imgW="241200" imgH="241200" progId="Equation.3">
                    <p:embed/>
                  </p:oleObj>
                </mc:Choice>
                <mc:Fallback>
                  <p:oleObj name="Equation" r:id="rId3" imgW="24120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5" y="2764"/>
                          <a:ext cx="307" cy="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1355917" name="Object 141"/>
            <p:cNvGraphicFramePr>
              <a:graphicFrameLocks noChangeAspect="1"/>
            </p:cNvGraphicFramePr>
            <p:nvPr/>
          </p:nvGraphicFramePr>
          <p:xfrm>
            <a:off x="779" y="3256"/>
            <a:ext cx="275" cy="312"/>
          </p:xfrm>
          <a:graphic>
            <a:graphicData uri="http://schemas.openxmlformats.org/presentationml/2006/ole">
              <mc:AlternateContent xmlns:mc="http://schemas.openxmlformats.org/markup-compatibility/2006">
                <mc:Choice xmlns:v="urn:schemas-microsoft-com:vml" Requires="v">
                  <p:oleObj name="Equation" r:id="rId5" imgW="215640" imgH="241200" progId="Equation.3">
                    <p:embed/>
                  </p:oleObj>
                </mc:Choice>
                <mc:Fallback>
                  <p:oleObj name="Equation" r:id="rId5" imgW="21564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 y="3256"/>
                          <a:ext cx="275" cy="3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graphicFrame>
        <p:nvGraphicFramePr>
          <p:cNvPr id="1355918" name="Object 142"/>
          <p:cNvGraphicFramePr>
            <a:graphicFrameLocks noChangeAspect="1"/>
          </p:cNvGraphicFramePr>
          <p:nvPr>
            <p:extLst>
              <p:ext uri="{D42A27DB-BD31-4B8C-83A1-F6EECF244321}">
                <p14:modId xmlns:p14="http://schemas.microsoft.com/office/powerpoint/2010/main" val="1349701869"/>
              </p:ext>
            </p:extLst>
          </p:nvPr>
        </p:nvGraphicFramePr>
        <p:xfrm>
          <a:off x="4569313" y="3723055"/>
          <a:ext cx="576263" cy="407988"/>
        </p:xfrm>
        <a:graphic>
          <a:graphicData uri="http://schemas.openxmlformats.org/presentationml/2006/ole">
            <mc:AlternateContent xmlns:mc="http://schemas.openxmlformats.org/markup-compatibility/2006">
              <mc:Choice xmlns:v="urn:schemas-microsoft-com:vml" Requires="v">
                <p:oleObj name="Equation" r:id="rId7" imgW="241200" imgH="215640" progId="Equation.3">
                  <p:embed/>
                </p:oleObj>
              </mc:Choice>
              <mc:Fallback>
                <p:oleObj name="Equation" r:id="rId7" imgW="24120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9313" y="3723055"/>
                        <a:ext cx="576263"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1355919" name="Object 143"/>
          <p:cNvGraphicFramePr>
            <a:graphicFrameLocks noChangeAspect="1"/>
          </p:cNvGraphicFramePr>
          <p:nvPr>
            <p:extLst>
              <p:ext uri="{D42A27DB-BD31-4B8C-83A1-F6EECF244321}">
                <p14:modId xmlns:p14="http://schemas.microsoft.com/office/powerpoint/2010/main" val="1435356507"/>
              </p:ext>
            </p:extLst>
          </p:nvPr>
        </p:nvGraphicFramePr>
        <p:xfrm>
          <a:off x="7845913" y="3757980"/>
          <a:ext cx="333375" cy="407988"/>
        </p:xfrm>
        <a:graphic>
          <a:graphicData uri="http://schemas.openxmlformats.org/presentationml/2006/ole">
            <mc:AlternateContent xmlns:mc="http://schemas.openxmlformats.org/markup-compatibility/2006">
              <mc:Choice xmlns:v="urn:schemas-microsoft-com:vml" Requires="v">
                <p:oleObj name="Equation" r:id="rId9" imgW="139680" imgH="215640" progId="Equation.3">
                  <p:embed/>
                </p:oleObj>
              </mc:Choice>
              <mc:Fallback>
                <p:oleObj name="Equation" r:id="rId9" imgW="13968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45913" y="3757980"/>
                        <a:ext cx="333375"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nvGrpSpPr>
          <p:cNvPr id="1355929" name="Group 153"/>
          <p:cNvGrpSpPr>
            <a:grpSpLocks/>
          </p:cNvGrpSpPr>
          <p:nvPr/>
        </p:nvGrpSpPr>
        <p:grpSpPr bwMode="auto">
          <a:xfrm>
            <a:off x="894383" y="2744130"/>
            <a:ext cx="3298825" cy="2874966"/>
            <a:chOff x="3325" y="1842"/>
            <a:chExt cx="2078" cy="1811"/>
          </a:xfrm>
        </p:grpSpPr>
        <p:sp>
          <p:nvSpPr>
            <p:cNvPr id="1355855" name="Text Box 79"/>
            <p:cNvSpPr txBox="1">
              <a:spLocks noChangeArrowheads="1"/>
            </p:cNvSpPr>
            <p:nvPr/>
          </p:nvSpPr>
          <p:spPr bwMode="auto">
            <a:xfrm>
              <a:off x="3325" y="3401"/>
              <a:ext cx="207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000" dirty="0">
                  <a:solidFill>
                    <a:srgbClr val="000000"/>
                  </a:solidFill>
                  <a:latin typeface="Tahoma" panose="020B0604030504040204" pitchFamily="34" charset="0"/>
                </a:rPr>
                <a:t>anisotropic </a:t>
              </a:r>
              <a:r>
                <a:rPr lang="en-US" altLang="zh-CN" sz="2000" i="1" dirty="0">
                  <a:solidFill>
                    <a:srgbClr val="000000"/>
                  </a:solidFill>
                  <a:latin typeface="Tahoma" panose="020B0604030504040204" pitchFamily="34" charset="0"/>
                </a:rPr>
                <a:t>p</a:t>
              </a:r>
              <a:r>
                <a:rPr lang="en-US" altLang="zh-CN" sz="2000" dirty="0">
                  <a:solidFill>
                    <a:srgbClr val="000000"/>
                  </a:solidFill>
                  <a:latin typeface="Tahoma" panose="020B0604030504040204" pitchFamily="34" charset="0"/>
                </a:rPr>
                <a:t>-wave state </a:t>
              </a:r>
            </a:p>
          </p:txBody>
        </p:sp>
        <p:grpSp>
          <p:nvGrpSpPr>
            <p:cNvPr id="1355921" name="Group 145"/>
            <p:cNvGrpSpPr>
              <a:grpSpLocks/>
            </p:cNvGrpSpPr>
            <p:nvPr/>
          </p:nvGrpSpPr>
          <p:grpSpPr bwMode="auto">
            <a:xfrm>
              <a:off x="3470" y="1842"/>
              <a:ext cx="1691" cy="1446"/>
              <a:chOff x="3216" y="1152"/>
              <a:chExt cx="2064" cy="1680"/>
            </a:xfrm>
          </p:grpSpPr>
          <p:sp>
            <p:nvSpPr>
              <p:cNvPr id="1355922" name="Oval 146"/>
              <p:cNvSpPr>
                <a:spLocks noChangeArrowheads="1"/>
              </p:cNvSpPr>
              <p:nvPr/>
            </p:nvSpPr>
            <p:spPr bwMode="auto">
              <a:xfrm>
                <a:off x="3401" y="1152"/>
                <a:ext cx="1680" cy="1680"/>
              </a:xfrm>
              <a:prstGeom prst="ellipse">
                <a:avLst/>
              </a:prstGeom>
              <a:noFill/>
              <a:ln w="28575" algn="ctr">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0000CC"/>
                  </a:solidFill>
                  <a:latin typeface="Arial" panose="020B0604020202020204" pitchFamily="34" charset="0"/>
                </a:endParaRPr>
              </a:p>
            </p:txBody>
          </p:sp>
          <p:sp>
            <p:nvSpPr>
              <p:cNvPr id="1355923" name="Oval 147"/>
              <p:cNvSpPr>
                <a:spLocks noChangeArrowheads="1"/>
              </p:cNvSpPr>
              <p:nvPr/>
            </p:nvSpPr>
            <p:spPr bwMode="auto">
              <a:xfrm>
                <a:off x="3216" y="1152"/>
                <a:ext cx="1680" cy="1680"/>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0000CC"/>
                  </a:solidFill>
                  <a:latin typeface="Arial" panose="020B0604020202020204" pitchFamily="34" charset="0"/>
                </a:endParaRPr>
              </a:p>
            </p:txBody>
          </p:sp>
          <p:sp>
            <p:nvSpPr>
              <p:cNvPr id="1355924" name="Line 148"/>
              <p:cNvSpPr>
                <a:spLocks noChangeShapeType="1"/>
              </p:cNvSpPr>
              <p:nvPr/>
            </p:nvSpPr>
            <p:spPr bwMode="auto">
              <a:xfrm rot="-5400000">
                <a:off x="4987" y="1972"/>
                <a:ext cx="315"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graphicFrame>
            <p:nvGraphicFramePr>
              <p:cNvPr id="1355925" name="Object 149"/>
              <p:cNvGraphicFramePr>
                <a:graphicFrameLocks noChangeAspect="1"/>
              </p:cNvGraphicFramePr>
              <p:nvPr/>
            </p:nvGraphicFramePr>
            <p:xfrm>
              <a:off x="4923" y="1865"/>
              <a:ext cx="172" cy="243"/>
            </p:xfrm>
            <a:graphic>
              <a:graphicData uri="http://schemas.openxmlformats.org/presentationml/2006/ole">
                <mc:AlternateContent xmlns:mc="http://schemas.openxmlformats.org/markup-compatibility/2006">
                  <mc:Choice xmlns:v="urn:schemas-microsoft-com:vml" Requires="v">
                    <p:oleObj name="Equation" r:id="rId11" imgW="126720" imgH="177480" progId="Equation.3">
                      <p:embed/>
                    </p:oleObj>
                  </mc:Choice>
                  <mc:Fallback>
                    <p:oleObj name="Equation" r:id="rId11" imgW="12672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23" y="1865"/>
                            <a:ext cx="172" cy="24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355926" name="Line 150"/>
              <p:cNvSpPr>
                <a:spLocks noChangeShapeType="1"/>
              </p:cNvSpPr>
              <p:nvPr/>
            </p:nvSpPr>
            <p:spPr bwMode="auto">
              <a:xfrm rot="5400000" flipV="1">
                <a:off x="3143" y="1972"/>
                <a:ext cx="316"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a typeface="宋体"/>
                </a:endParaRPr>
              </a:p>
            </p:txBody>
          </p:sp>
          <p:graphicFrame>
            <p:nvGraphicFramePr>
              <p:cNvPr id="1355927" name="Object 151"/>
              <p:cNvGraphicFramePr>
                <a:graphicFrameLocks noChangeAspect="1"/>
              </p:cNvGraphicFramePr>
              <p:nvPr/>
            </p:nvGraphicFramePr>
            <p:xfrm>
              <a:off x="3408" y="1872"/>
              <a:ext cx="172" cy="243"/>
            </p:xfrm>
            <a:graphic>
              <a:graphicData uri="http://schemas.openxmlformats.org/presentationml/2006/ole">
                <mc:AlternateContent xmlns:mc="http://schemas.openxmlformats.org/markup-compatibility/2006">
                  <mc:Choice xmlns:v="urn:schemas-microsoft-com:vml" Requires="v">
                    <p:oleObj name="Equation" r:id="rId13" imgW="126720" imgH="177480" progId="Equation.3">
                      <p:embed/>
                    </p:oleObj>
                  </mc:Choice>
                  <mc:Fallback>
                    <p:oleObj name="Equation" r:id="rId13" imgW="12672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08" y="1872"/>
                            <a:ext cx="172" cy="24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355928" name="Oval 152"/>
              <p:cNvSpPr>
                <a:spLocks noChangeArrowheads="1"/>
              </p:cNvSpPr>
              <p:nvPr/>
            </p:nvSpPr>
            <p:spPr bwMode="auto">
              <a:xfrm>
                <a:off x="3600" y="1152"/>
                <a:ext cx="1680" cy="1680"/>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0000CC"/>
                  </a:solidFill>
                  <a:latin typeface="Arial" panose="020B0604020202020204" pitchFamily="34" charset="0"/>
                </a:endParaRPr>
              </a:p>
            </p:txBody>
          </p:sp>
        </p:grpSp>
      </p:grpSp>
      <p:graphicFrame>
        <p:nvGraphicFramePr>
          <p:cNvPr id="1355930" name="Object 154"/>
          <p:cNvGraphicFramePr>
            <a:graphicFrameLocks noChangeAspect="1"/>
          </p:cNvGraphicFramePr>
          <p:nvPr>
            <p:extLst>
              <p:ext uri="{D42A27DB-BD31-4B8C-83A1-F6EECF244321}">
                <p14:modId xmlns:p14="http://schemas.microsoft.com/office/powerpoint/2010/main" val="148411518"/>
              </p:ext>
            </p:extLst>
          </p:nvPr>
        </p:nvGraphicFramePr>
        <p:xfrm>
          <a:off x="510689" y="3529937"/>
          <a:ext cx="576263" cy="407988"/>
        </p:xfrm>
        <a:graphic>
          <a:graphicData uri="http://schemas.openxmlformats.org/presentationml/2006/ole">
            <mc:AlternateContent xmlns:mc="http://schemas.openxmlformats.org/markup-compatibility/2006">
              <mc:Choice xmlns:v="urn:schemas-microsoft-com:vml" Requires="v">
                <p:oleObj name="Equation" r:id="rId14" imgW="241200" imgH="215640" progId="Equation.3">
                  <p:embed/>
                </p:oleObj>
              </mc:Choice>
              <mc:Fallback>
                <p:oleObj name="Equation" r:id="rId14" imgW="24120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689" y="3529937"/>
                        <a:ext cx="576263"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1355931" name="Object 155"/>
          <p:cNvGraphicFramePr>
            <a:graphicFrameLocks noChangeAspect="1"/>
          </p:cNvGraphicFramePr>
          <p:nvPr>
            <p:extLst>
              <p:ext uri="{D42A27DB-BD31-4B8C-83A1-F6EECF244321}">
                <p14:modId xmlns:p14="http://schemas.microsoft.com/office/powerpoint/2010/main" val="4263621256"/>
              </p:ext>
            </p:extLst>
          </p:nvPr>
        </p:nvGraphicFramePr>
        <p:xfrm>
          <a:off x="3966677" y="3601375"/>
          <a:ext cx="333375" cy="407987"/>
        </p:xfrm>
        <a:graphic>
          <a:graphicData uri="http://schemas.openxmlformats.org/presentationml/2006/ole">
            <mc:AlternateContent xmlns:mc="http://schemas.openxmlformats.org/markup-compatibility/2006">
              <mc:Choice xmlns:v="urn:schemas-microsoft-com:vml" Requires="v">
                <p:oleObj name="Equation" r:id="rId15" imgW="139680" imgH="215640" progId="Equation.3">
                  <p:embed/>
                </p:oleObj>
              </mc:Choice>
              <mc:Fallback>
                <p:oleObj name="Equation" r:id="rId15" imgW="13968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6677" y="3601375"/>
                        <a:ext cx="333375" cy="407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nvGrpSpPr>
          <p:cNvPr id="1355932" name="Group 156"/>
          <p:cNvGrpSpPr>
            <a:grpSpLocks/>
          </p:cNvGrpSpPr>
          <p:nvPr/>
        </p:nvGrpSpPr>
        <p:grpSpPr bwMode="auto">
          <a:xfrm>
            <a:off x="4867652" y="5735637"/>
            <a:ext cx="4038601" cy="602323"/>
            <a:chOff x="229" y="3730"/>
            <a:chExt cx="2544" cy="398"/>
          </a:xfrm>
        </p:grpSpPr>
        <mc:AlternateContent xmlns:mc="http://schemas.openxmlformats.org/markup-compatibility/2006" xmlns:a14="http://schemas.microsoft.com/office/drawing/2010/main">
          <mc:Choice Requires="a14">
            <p:sp>
              <p:nvSpPr>
                <p:cNvPr id="1355933" name="Text Box 157"/>
                <p:cNvSpPr txBox="1">
                  <a:spLocks noChangeArrowheads="1"/>
                </p:cNvSpPr>
                <p:nvPr/>
              </p:nvSpPr>
              <p:spPr bwMode="auto">
                <a:xfrm>
                  <a:off x="229" y="3730"/>
                  <a:ext cx="2544" cy="28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kumimoji="1" lang="en-US" altLang="zh-CN" sz="2000" dirty="0">
                      <a:solidFill>
                        <a:srgbClr val="0000CC"/>
                      </a:solidFill>
                      <a:latin typeface="Tahoma" panose="020B0604030504040204" pitchFamily="34" charset="0"/>
                    </a:rPr>
                    <a:t>spin flips the sign as </a:t>
                  </a:r>
                  <a14:m>
                    <m:oMath xmlns:m="http://schemas.openxmlformats.org/officeDocument/2006/math">
                      <m:acc>
                        <m:accPr>
                          <m:chr m:val="⃗"/>
                          <m:ctrlPr>
                            <a:rPr lang="zh-CN" altLang="en-US" sz="2000" i="1" smtClean="0">
                              <a:solidFill>
                                <a:srgbClr val="000000"/>
                              </a:solidFill>
                              <a:latin typeface="Cambria Math" panose="02040503050406030204" pitchFamily="18" charset="0"/>
                            </a:rPr>
                          </m:ctrlPr>
                        </m:accPr>
                        <m:e>
                          <m:r>
                            <a:rPr lang="zh-CN" altLang="en-US" sz="2000" i="1">
                              <a:solidFill>
                                <a:srgbClr val="000000"/>
                              </a:solidFill>
                              <a:latin typeface="Cambria Math" panose="02040503050406030204" pitchFamily="18" charset="0"/>
                            </a:rPr>
                            <m:t>𝑘</m:t>
                          </m:r>
                        </m:e>
                      </m:acc>
                      <m:r>
                        <a:rPr lang="zh-CN" altLang="en-US" sz="2000" i="1">
                          <a:solidFill>
                            <a:srgbClr val="000000"/>
                          </a:solidFill>
                          <a:latin typeface="Cambria Math" panose="02040503050406030204" pitchFamily="18" charset="0"/>
                        </a:rPr>
                        <m:t>→−</m:t>
                      </m:r>
                      <m:acc>
                        <m:accPr>
                          <m:chr m:val="⃗"/>
                          <m:ctrlPr>
                            <a:rPr lang="zh-CN" altLang="en-US" sz="2000" i="1">
                              <a:solidFill>
                                <a:srgbClr val="000000"/>
                              </a:solidFill>
                              <a:latin typeface="Cambria Math" panose="02040503050406030204" pitchFamily="18" charset="0"/>
                            </a:rPr>
                          </m:ctrlPr>
                        </m:accPr>
                        <m:e>
                          <m:r>
                            <a:rPr lang="zh-CN" altLang="en-US" sz="2000" i="1">
                              <a:solidFill>
                                <a:srgbClr val="000000"/>
                              </a:solidFill>
                              <a:latin typeface="Cambria Math" panose="02040503050406030204" pitchFamily="18" charset="0"/>
                            </a:rPr>
                            <m:t>𝑘</m:t>
                          </m:r>
                        </m:e>
                      </m:acc>
                    </m:oMath>
                  </a14:m>
                  <a:r>
                    <a:rPr kumimoji="1" lang="en-US" altLang="zh-CN" sz="2000" dirty="0">
                      <a:solidFill>
                        <a:srgbClr val="0000CC"/>
                      </a:solidFill>
                      <a:latin typeface="Tahoma" panose="020B0604030504040204" pitchFamily="34" charset="0"/>
                      <a:sym typeface="Wingdings" panose="05000000000000000000" pitchFamily="2" charset="2"/>
                    </a:rPr>
                    <a:t>.</a:t>
                  </a:r>
                  <a:r>
                    <a:rPr kumimoji="1" lang="en-US" altLang="zh-CN" sz="2000" dirty="0">
                      <a:solidFill>
                        <a:srgbClr val="0000CC"/>
                      </a:solidFill>
                      <a:latin typeface="Tahoma" panose="020B0604030504040204" pitchFamily="34" charset="0"/>
                    </a:rPr>
                    <a:t> </a:t>
                  </a:r>
                </a:p>
              </p:txBody>
            </p:sp>
          </mc:Choice>
          <mc:Fallback xmlns="">
            <p:sp>
              <p:nvSpPr>
                <p:cNvPr id="1355933" name="Text Box 157"/>
                <p:cNvSpPr txBox="1">
                  <a:spLocks noRot="1" noChangeAspect="1" noMove="1" noResize="1" noEditPoints="1" noAdjustHandles="1" noChangeArrowheads="1" noChangeShapeType="1" noTextEdit="1"/>
                </p:cNvSpPr>
                <p:nvPr/>
              </p:nvSpPr>
              <p:spPr bwMode="auto">
                <a:xfrm>
                  <a:off x="229" y="3730"/>
                  <a:ext cx="2544" cy="281"/>
                </a:xfrm>
                <a:prstGeom prst="rect">
                  <a:avLst/>
                </a:prstGeom>
                <a:blipFill>
                  <a:blip r:embed="rId16"/>
                  <a:stretch>
                    <a:fillRect l="-1508" b="-2857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1355934" name="Object 158"/>
            <p:cNvSpPr txBox="1"/>
            <p:nvPr/>
          </p:nvSpPr>
          <p:spPr bwMode="auto">
            <a:xfrm>
              <a:off x="1821" y="3871"/>
              <a:ext cx="630" cy="257"/>
            </a:xfrm>
            <a:prstGeom prst="rect">
              <a:avLst/>
            </a:prstGeom>
            <a:noFill/>
            <a:ln>
              <a:noFill/>
            </a:ln>
            <a:effectLst/>
          </p:spPr>
          <p:txBody>
            <a:bodyPr>
              <a:normAutofit/>
            </a:bodyPr>
            <a:lstStyle/>
            <a:p>
              <a:endParaRPr lang="zh-CN" altLang="en-US" dirty="0"/>
            </a:p>
          </p:txBody>
        </p:sp>
      </p:grpSp>
      <p:sp>
        <p:nvSpPr>
          <p:cNvPr id="47" name="Rectangle 7"/>
          <p:cNvSpPr>
            <a:spLocks noChangeArrowheads="1"/>
          </p:cNvSpPr>
          <p:nvPr/>
        </p:nvSpPr>
        <p:spPr bwMode="auto">
          <a:xfrm>
            <a:off x="515083" y="5933531"/>
            <a:ext cx="391245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90000"/>
              </a:lnSpc>
              <a:buFontTx/>
              <a:buNone/>
            </a:pPr>
            <a:r>
              <a:rPr lang="en-US" altLang="zh-CN" sz="1600" b="1" dirty="0">
                <a:solidFill>
                  <a:srgbClr val="000000"/>
                </a:solidFill>
                <a:latin typeface="Tahoma" panose="020B0604030504040204" pitchFamily="34" charset="0"/>
              </a:rPr>
              <a:t>spin-split state</a:t>
            </a:r>
            <a:r>
              <a:rPr lang="en-US" altLang="zh-CN" sz="1600" dirty="0">
                <a:solidFill>
                  <a:srgbClr val="000000"/>
                </a:solidFill>
                <a:latin typeface="Tahoma" panose="020B0604030504040204" pitchFamily="34" charset="0"/>
              </a:rPr>
              <a:t> by J. E. Hirsch,  PRB  41, 6820 (1990); PRB 41, 6828 (1990).</a:t>
            </a:r>
          </a:p>
        </p:txBody>
      </p:sp>
      <p:sp>
        <p:nvSpPr>
          <p:cNvPr id="5" name="文本框 4">
            <a:extLst>
              <a:ext uri="{FF2B5EF4-FFF2-40B4-BE49-F238E27FC236}">
                <a16:creationId xmlns:a16="http://schemas.microsoft.com/office/drawing/2014/main" id="{933268CB-7111-5A3D-E772-EBB42F9D8977}"/>
              </a:ext>
            </a:extLst>
          </p:cNvPr>
          <p:cNvSpPr txBox="1"/>
          <p:nvPr/>
        </p:nvSpPr>
        <p:spPr>
          <a:xfrm>
            <a:off x="4680995" y="6324722"/>
            <a:ext cx="4313376" cy="338554"/>
          </a:xfrm>
          <a:prstGeom prst="rect">
            <a:avLst/>
          </a:prstGeom>
          <a:noFill/>
        </p:spPr>
        <p:txBody>
          <a:bodyPr wrap="square">
            <a:spAutoFit/>
          </a:bodyPr>
          <a:lstStyle/>
          <a:p>
            <a:r>
              <a:rPr lang="en-US" altLang="zh-CN" sz="1600" dirty="0">
                <a:latin typeface="Tahoma" panose="020B0604030504040204" pitchFamily="34" charset="0"/>
                <a:ea typeface="Tahoma" panose="020B0604030504040204" pitchFamily="34" charset="0"/>
                <a:cs typeface="Tahoma" panose="020B0604030504040204" pitchFamily="34" charset="0"/>
              </a:rPr>
              <a:t>C. Wu and S. C. Zhang, PRL 93, 36403 (2004) </a:t>
            </a:r>
          </a:p>
        </p:txBody>
      </p:sp>
    </p:spTree>
    <p:extLst>
      <p:ext uri="{BB962C8B-B14F-4D97-AF65-F5344CB8AC3E}">
        <p14:creationId xmlns:p14="http://schemas.microsoft.com/office/powerpoint/2010/main" val="313770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 name="灯片编号占位符 7"/>
          <p:cNvSpPr>
            <a:spLocks noGrp="1"/>
          </p:cNvSpPr>
          <p:nvPr>
            <p:ph type="sldNum" sz="quarter" idx="12"/>
          </p:nvPr>
        </p:nvSpPr>
        <p:spPr/>
        <p:txBody>
          <a:bodyPr/>
          <a:lstStyle/>
          <a:p>
            <a:fld id="{52E92869-04A9-4FAF-89B9-46953221AEA6}" type="slidenum">
              <a:rPr lang="en-US" altLang="zh-CN">
                <a:solidFill>
                  <a:srgbClr val="000000"/>
                </a:solidFill>
              </a:rPr>
              <a:pPr/>
              <a:t>9</a:t>
            </a:fld>
            <a:endParaRPr lang="en-US" altLang="zh-CN">
              <a:solidFill>
                <a:srgbClr val="000000"/>
              </a:solidFill>
            </a:endParaRPr>
          </a:p>
        </p:txBody>
      </p:sp>
      <p:sp>
        <p:nvSpPr>
          <p:cNvPr id="1330178" name="Rectangle 2"/>
          <p:cNvSpPr>
            <a:spLocks noChangeArrowheads="1"/>
          </p:cNvSpPr>
          <p:nvPr/>
        </p:nvSpPr>
        <p:spPr bwMode="auto">
          <a:xfrm>
            <a:off x="381000" y="381000"/>
            <a:ext cx="81534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ctr"/>
            <a:r>
              <a:rPr lang="en-US" altLang="zh-CN" sz="2800" u="sng">
                <a:solidFill>
                  <a:srgbClr val="000000"/>
                </a:solidFill>
                <a:latin typeface="Tahoma" panose="020B0604030504040204" pitchFamily="34" charset="0"/>
              </a:rPr>
              <a:t> </a:t>
            </a:r>
          </a:p>
        </p:txBody>
      </p:sp>
      <p:grpSp>
        <p:nvGrpSpPr>
          <p:cNvPr id="1330230" name="Group 54"/>
          <p:cNvGrpSpPr>
            <a:grpSpLocks/>
          </p:cNvGrpSpPr>
          <p:nvPr/>
        </p:nvGrpSpPr>
        <p:grpSpPr bwMode="auto">
          <a:xfrm>
            <a:off x="1164084" y="1773677"/>
            <a:ext cx="2362200" cy="2166938"/>
            <a:chOff x="242" y="1208"/>
            <a:chExt cx="1488" cy="1365"/>
          </a:xfrm>
        </p:grpSpPr>
        <p:sp>
          <p:nvSpPr>
            <p:cNvPr id="1330181" name="Oval 5"/>
            <p:cNvSpPr>
              <a:spLocks noChangeArrowheads="1"/>
            </p:cNvSpPr>
            <p:nvPr/>
          </p:nvSpPr>
          <p:spPr bwMode="auto">
            <a:xfrm>
              <a:off x="242" y="1539"/>
              <a:ext cx="1488" cy="786"/>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0000CC"/>
                </a:solidFill>
                <a:latin typeface="Arial" panose="020B0604020202020204" pitchFamily="34" charset="0"/>
              </a:endParaRPr>
            </a:p>
          </p:txBody>
        </p:sp>
        <p:sp>
          <p:nvSpPr>
            <p:cNvPr id="1330182" name="Oval 6"/>
            <p:cNvSpPr>
              <a:spLocks noChangeArrowheads="1"/>
            </p:cNvSpPr>
            <p:nvPr/>
          </p:nvSpPr>
          <p:spPr bwMode="auto">
            <a:xfrm rot="-5400000">
              <a:off x="303" y="1463"/>
              <a:ext cx="1365" cy="856"/>
            </a:xfrm>
            <a:prstGeom prst="ellipse">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zh-CN" altLang="en-US">
                <a:solidFill>
                  <a:srgbClr val="0000CC"/>
                </a:solidFill>
                <a:latin typeface="Arial" panose="020B0604020202020204" pitchFamily="34" charset="0"/>
              </a:endParaRPr>
            </a:p>
          </p:txBody>
        </p:sp>
        <p:sp>
          <p:nvSpPr>
            <p:cNvPr id="1330183" name="Line 7"/>
            <p:cNvSpPr>
              <a:spLocks noChangeShapeType="1"/>
            </p:cNvSpPr>
            <p:nvPr/>
          </p:nvSpPr>
          <p:spPr bwMode="auto">
            <a:xfrm rot="-5400000">
              <a:off x="354" y="1917"/>
              <a:ext cx="225"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184" name="Line 8"/>
            <p:cNvSpPr>
              <a:spLocks noChangeShapeType="1"/>
            </p:cNvSpPr>
            <p:nvPr/>
          </p:nvSpPr>
          <p:spPr bwMode="auto">
            <a:xfrm rot="5400000" flipV="1">
              <a:off x="850" y="1404"/>
              <a:ext cx="226"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sp>
        <p:nvSpPr>
          <p:cNvPr id="1330185" name="Rectangle 9"/>
          <p:cNvSpPr>
            <a:spLocks noGrp="1" noChangeArrowheads="1"/>
          </p:cNvSpPr>
          <p:nvPr>
            <p:ph type="title"/>
          </p:nvPr>
        </p:nvSpPr>
        <p:spPr>
          <a:xfrm>
            <a:off x="827088" y="657225"/>
            <a:ext cx="7315200" cy="457200"/>
          </a:xfrm>
          <a:noFill/>
          <a:ln/>
        </p:spPr>
        <p:txBody>
          <a:bodyPr/>
          <a:lstStyle/>
          <a:p>
            <a:r>
              <a:rPr lang="en-US" altLang="zh-CN" sz="2800" u="sng">
                <a:latin typeface="Tahoma" panose="020B0604030504040204" pitchFamily="34" charset="0"/>
                <a:ea typeface="宋体" panose="02010600030101010101" pitchFamily="2" charset="-122"/>
              </a:rPr>
              <a:t>2D </a:t>
            </a:r>
            <a:r>
              <a:rPr lang="en-US" altLang="zh-CN" sz="2800" i="1" u="sng">
                <a:latin typeface="Tahoma" panose="020B0604030504040204" pitchFamily="34" charset="0"/>
                <a:ea typeface="宋体" panose="02010600030101010101" pitchFamily="2" charset="-122"/>
              </a:rPr>
              <a:t>d</a:t>
            </a:r>
            <a:r>
              <a:rPr lang="en-US" altLang="zh-CN" sz="2800" u="sng">
                <a:latin typeface="Tahoma" panose="020B0604030504040204" pitchFamily="34" charset="0"/>
                <a:ea typeface="宋体" panose="02010600030101010101" pitchFamily="2" charset="-122"/>
              </a:rPr>
              <a:t>-wave </a:t>
            </a:r>
            <a:r>
              <a:rPr lang="en-US" altLang="zh-CN" sz="2800" u="sng">
                <a:latin typeface="Symbol" panose="05050102010706020507" pitchFamily="18" charset="2"/>
                <a:ea typeface="宋体" panose="02010600030101010101" pitchFamily="2" charset="-122"/>
              </a:rPr>
              <a:t>a</a:t>
            </a:r>
            <a:r>
              <a:rPr lang="en-US" altLang="zh-CN" sz="2800" u="sng">
                <a:latin typeface="Tahoma" panose="020B0604030504040204" pitchFamily="34" charset="0"/>
                <a:ea typeface="宋体" panose="02010600030101010101" pitchFamily="2" charset="-122"/>
              </a:rPr>
              <a:t> and </a:t>
            </a:r>
            <a:r>
              <a:rPr lang="en-US" altLang="zh-CN" sz="2800" u="sng">
                <a:latin typeface="Symbol" panose="05050102010706020507" pitchFamily="18" charset="2"/>
                <a:ea typeface="宋体" panose="02010600030101010101" pitchFamily="2" charset="-122"/>
              </a:rPr>
              <a:t>b</a:t>
            </a:r>
            <a:r>
              <a:rPr lang="en-US" altLang="zh-CN" sz="2800" u="sng">
                <a:latin typeface="Tahoma" panose="020B0604030504040204" pitchFamily="34" charset="0"/>
                <a:ea typeface="宋体" panose="02010600030101010101" pitchFamily="2" charset="-122"/>
              </a:rPr>
              <a:t>-phases</a:t>
            </a:r>
          </a:p>
        </p:txBody>
      </p:sp>
      <p:grpSp>
        <p:nvGrpSpPr>
          <p:cNvPr id="1330231" name="Group 55"/>
          <p:cNvGrpSpPr>
            <a:grpSpLocks/>
          </p:cNvGrpSpPr>
          <p:nvPr/>
        </p:nvGrpSpPr>
        <p:grpSpPr bwMode="auto">
          <a:xfrm>
            <a:off x="5504136" y="1687634"/>
            <a:ext cx="2438400" cy="2438400"/>
            <a:chOff x="2018" y="1139"/>
            <a:chExt cx="1536" cy="1536"/>
          </a:xfrm>
        </p:grpSpPr>
        <p:sp>
          <p:nvSpPr>
            <p:cNvPr id="1330188" name="Oval 12"/>
            <p:cNvSpPr>
              <a:spLocks noChangeArrowheads="1"/>
            </p:cNvSpPr>
            <p:nvPr/>
          </p:nvSpPr>
          <p:spPr bwMode="auto">
            <a:xfrm>
              <a:off x="2402" y="1533"/>
              <a:ext cx="768" cy="788"/>
            </a:xfrm>
            <a:prstGeom prst="ellipse">
              <a:avLst/>
            </a:prstGeom>
            <a:noFill/>
            <a:ln w="28575">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30189" name="Oval 13"/>
            <p:cNvSpPr>
              <a:spLocks noChangeArrowheads="1"/>
            </p:cNvSpPr>
            <p:nvPr/>
          </p:nvSpPr>
          <p:spPr bwMode="auto">
            <a:xfrm>
              <a:off x="2018" y="1139"/>
              <a:ext cx="1536" cy="1536"/>
            </a:xfrm>
            <a:prstGeom prst="ellipse">
              <a:avLst/>
            </a:prstGeom>
            <a:noFill/>
            <a:ln w="28575">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200">
                <a:solidFill>
                  <a:srgbClr val="0000CC"/>
                </a:solidFill>
                <a:latin typeface="Tahoma" panose="020B0604030504040204" pitchFamily="34" charset="0"/>
              </a:endParaRPr>
            </a:p>
          </p:txBody>
        </p:sp>
        <p:sp>
          <p:nvSpPr>
            <p:cNvPr id="1330190" name="Line 14"/>
            <p:cNvSpPr>
              <a:spLocks noChangeShapeType="1"/>
            </p:cNvSpPr>
            <p:nvPr/>
          </p:nvSpPr>
          <p:spPr bwMode="auto">
            <a:xfrm>
              <a:off x="2786" y="1927"/>
              <a:ext cx="73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191" name="Line 15"/>
            <p:cNvSpPr>
              <a:spLocks noChangeShapeType="1"/>
            </p:cNvSpPr>
            <p:nvPr/>
          </p:nvSpPr>
          <p:spPr bwMode="auto">
            <a:xfrm flipV="1">
              <a:off x="2786" y="1139"/>
              <a:ext cx="0" cy="7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192" name="Line 16"/>
            <p:cNvSpPr>
              <a:spLocks noChangeShapeType="1"/>
            </p:cNvSpPr>
            <p:nvPr/>
          </p:nvSpPr>
          <p:spPr bwMode="auto">
            <a:xfrm>
              <a:off x="2786" y="1927"/>
              <a:ext cx="0" cy="7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193" name="Line 17"/>
            <p:cNvSpPr>
              <a:spLocks noChangeShapeType="1"/>
            </p:cNvSpPr>
            <p:nvPr/>
          </p:nvSpPr>
          <p:spPr bwMode="auto">
            <a:xfrm flipH="1">
              <a:off x="2018" y="1927"/>
              <a:ext cx="76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194" name="Line 18"/>
            <p:cNvSpPr>
              <a:spLocks noChangeShapeType="1"/>
            </p:cNvSpPr>
            <p:nvPr/>
          </p:nvSpPr>
          <p:spPr bwMode="auto">
            <a:xfrm flipV="1">
              <a:off x="2786" y="1375"/>
              <a:ext cx="538" cy="5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195" name="Line 19"/>
            <p:cNvSpPr>
              <a:spLocks noChangeShapeType="1"/>
            </p:cNvSpPr>
            <p:nvPr/>
          </p:nvSpPr>
          <p:spPr bwMode="auto">
            <a:xfrm flipH="1">
              <a:off x="2248" y="1927"/>
              <a:ext cx="538" cy="5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196" name="Line 20"/>
            <p:cNvSpPr>
              <a:spLocks noChangeShapeType="1"/>
            </p:cNvSpPr>
            <p:nvPr/>
          </p:nvSpPr>
          <p:spPr bwMode="auto">
            <a:xfrm>
              <a:off x="2786" y="1927"/>
              <a:ext cx="499" cy="5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197" name="Line 21"/>
            <p:cNvSpPr>
              <a:spLocks noChangeShapeType="1"/>
            </p:cNvSpPr>
            <p:nvPr/>
          </p:nvSpPr>
          <p:spPr bwMode="auto">
            <a:xfrm flipH="1" flipV="1">
              <a:off x="2248" y="1375"/>
              <a:ext cx="538" cy="5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198" name="Line 22"/>
            <p:cNvSpPr>
              <a:spLocks noChangeShapeType="1"/>
            </p:cNvSpPr>
            <p:nvPr/>
          </p:nvSpPr>
          <p:spPr bwMode="auto">
            <a:xfrm>
              <a:off x="2133" y="1887"/>
              <a:ext cx="192"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199" name="Line 23"/>
            <p:cNvSpPr>
              <a:spLocks noChangeShapeType="1"/>
            </p:cNvSpPr>
            <p:nvPr/>
          </p:nvSpPr>
          <p:spPr bwMode="auto">
            <a:xfrm>
              <a:off x="3208" y="1966"/>
              <a:ext cx="192"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200" name="Line 24"/>
            <p:cNvSpPr>
              <a:spLocks noChangeShapeType="1"/>
            </p:cNvSpPr>
            <p:nvPr/>
          </p:nvSpPr>
          <p:spPr bwMode="auto">
            <a:xfrm>
              <a:off x="2594" y="2517"/>
              <a:ext cx="192" cy="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201" name="Line 25"/>
            <p:cNvSpPr>
              <a:spLocks noChangeShapeType="1"/>
            </p:cNvSpPr>
            <p:nvPr/>
          </p:nvSpPr>
          <p:spPr bwMode="auto">
            <a:xfrm>
              <a:off x="2594" y="1297"/>
              <a:ext cx="192" cy="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202" name="Line 26"/>
            <p:cNvSpPr>
              <a:spLocks noChangeShapeType="1"/>
            </p:cNvSpPr>
            <p:nvPr/>
          </p:nvSpPr>
          <p:spPr bwMode="auto">
            <a:xfrm rot="-5400000">
              <a:off x="3033" y="1474"/>
              <a:ext cx="197"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203" name="Line 27"/>
            <p:cNvSpPr>
              <a:spLocks noChangeShapeType="1"/>
            </p:cNvSpPr>
            <p:nvPr/>
          </p:nvSpPr>
          <p:spPr bwMode="auto">
            <a:xfrm rot="-5400000">
              <a:off x="2265" y="2223"/>
              <a:ext cx="197"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204" name="Line 28"/>
            <p:cNvSpPr>
              <a:spLocks noChangeShapeType="1"/>
            </p:cNvSpPr>
            <p:nvPr/>
          </p:nvSpPr>
          <p:spPr bwMode="auto">
            <a:xfrm rot="-5400000">
              <a:off x="2265" y="1592"/>
              <a:ext cx="197" cy="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sp>
          <p:nvSpPr>
            <p:cNvPr id="1330205" name="Line 29"/>
            <p:cNvSpPr>
              <a:spLocks noChangeShapeType="1"/>
            </p:cNvSpPr>
            <p:nvPr/>
          </p:nvSpPr>
          <p:spPr bwMode="auto">
            <a:xfrm rot="-5400000">
              <a:off x="2994" y="2380"/>
              <a:ext cx="197" cy="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200">
                <a:solidFill>
                  <a:srgbClr val="0000CC"/>
                </a:solidFill>
                <a:latin typeface="Tahoma" panose="020B0604030504040204" pitchFamily="34" charset="0"/>
              </a:endParaRPr>
            </a:p>
          </p:txBody>
        </p:sp>
      </p:grpSp>
      <p:sp>
        <p:nvSpPr>
          <p:cNvPr id="1330226" name="Text Box 50"/>
          <p:cNvSpPr txBox="1">
            <a:spLocks noChangeArrowheads="1"/>
          </p:cNvSpPr>
          <p:nvPr/>
        </p:nvSpPr>
        <p:spPr bwMode="auto">
          <a:xfrm>
            <a:off x="1621284" y="4351777"/>
            <a:ext cx="1447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200">
                <a:solidFill>
                  <a:srgbClr val="0000CC"/>
                </a:solidFill>
                <a:latin typeface="Symbol" panose="05050102010706020507" pitchFamily="18" charset="2"/>
              </a:rPr>
              <a:t>a</a:t>
            </a:r>
            <a:r>
              <a:rPr lang="en-US" altLang="zh-CN" sz="2200">
                <a:solidFill>
                  <a:srgbClr val="0000CC"/>
                </a:solidFill>
                <a:latin typeface="Tahoma" panose="020B0604030504040204" pitchFamily="34" charset="0"/>
              </a:rPr>
              <a:t>-phase</a:t>
            </a:r>
          </a:p>
        </p:txBody>
      </p:sp>
      <p:sp>
        <p:nvSpPr>
          <p:cNvPr id="1330227" name="Text Box 51"/>
          <p:cNvSpPr txBox="1">
            <a:spLocks noChangeArrowheads="1"/>
          </p:cNvSpPr>
          <p:nvPr/>
        </p:nvSpPr>
        <p:spPr bwMode="auto">
          <a:xfrm>
            <a:off x="5732736" y="4375271"/>
            <a:ext cx="19812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200">
                <a:solidFill>
                  <a:srgbClr val="0000CC"/>
                </a:solidFill>
                <a:latin typeface="Symbol" panose="05050102010706020507" pitchFamily="18" charset="2"/>
              </a:rPr>
              <a:t>b</a:t>
            </a:r>
            <a:r>
              <a:rPr lang="en-US" altLang="zh-CN" sz="2200">
                <a:solidFill>
                  <a:srgbClr val="0000CC"/>
                </a:solidFill>
                <a:latin typeface="Tahoma" panose="020B0604030504040204" pitchFamily="34" charset="0"/>
              </a:rPr>
              <a:t>-phase: w=2</a:t>
            </a:r>
          </a:p>
        </p:txBody>
      </p:sp>
      <p:sp>
        <p:nvSpPr>
          <p:cNvPr id="51" name="Text Box 62"/>
          <p:cNvSpPr txBox="1">
            <a:spLocks noChangeArrowheads="1"/>
          </p:cNvSpPr>
          <p:nvPr/>
        </p:nvSpPr>
        <p:spPr bwMode="auto">
          <a:xfrm>
            <a:off x="524828" y="5115215"/>
            <a:ext cx="835183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100" dirty="0">
                <a:solidFill>
                  <a:srgbClr val="0000CC"/>
                </a:solidFill>
                <a:latin typeface="Tahoma" panose="020B0604030504040204" pitchFamily="34" charset="0"/>
                <a:ea typeface="MS PGothic" panose="020B0600070205080204" pitchFamily="34" charset="-128"/>
              </a:rPr>
              <a:t>Time-reversal symmetry breaking and parity conserved </a:t>
            </a:r>
            <a:r>
              <a:rPr kumimoji="1" lang="en-US" altLang="zh-CN" sz="2100" dirty="0">
                <a:solidFill>
                  <a:srgbClr val="0000CC"/>
                </a:solidFill>
                <a:latin typeface="Tahoma" panose="020B0604030504040204" pitchFamily="34" charset="0"/>
                <a:ea typeface="MS PGothic" panose="020B0600070205080204" pitchFamily="34" charset="-128"/>
                <a:sym typeface="Wingdings" panose="05000000000000000000" pitchFamily="2" charset="2"/>
              </a:rPr>
              <a:t> new SO coupling beyond relativity</a:t>
            </a:r>
            <a:endParaRPr kumimoji="1" lang="en-US" altLang="zh-CN" sz="2100" dirty="0">
              <a:solidFill>
                <a:srgbClr val="0000CC"/>
              </a:solidFill>
              <a:latin typeface="Tahoma" panose="020B0604030504040204" pitchFamily="34" charset="0"/>
              <a:ea typeface="MS PGothic" panose="020B0600070205080204" pitchFamily="34" charset="-128"/>
            </a:endParaRPr>
          </a:p>
        </p:txBody>
      </p:sp>
      <p:sp>
        <p:nvSpPr>
          <p:cNvPr id="2" name="Text Box 4">
            <a:extLst>
              <a:ext uri="{FF2B5EF4-FFF2-40B4-BE49-F238E27FC236}">
                <a16:creationId xmlns:a16="http://schemas.microsoft.com/office/drawing/2014/main" id="{F54690EE-9471-B7B4-0A68-BF8C79C3ACA1}"/>
              </a:ext>
            </a:extLst>
          </p:cNvPr>
          <p:cNvSpPr txBox="1">
            <a:spLocks noChangeArrowheads="1"/>
          </p:cNvSpPr>
          <p:nvPr/>
        </p:nvSpPr>
        <p:spPr bwMode="auto">
          <a:xfrm>
            <a:off x="1116979" y="6187614"/>
            <a:ext cx="66623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zh-CN" sz="1600" dirty="0">
                <a:solidFill>
                  <a:schemeClr val="tx1"/>
                </a:solidFill>
                <a:ea typeface="宋体" panose="02010600030101010101" pitchFamily="2" charset="-122"/>
              </a:rPr>
              <a:t>C. Wu, K. Sun, E. </a:t>
            </a:r>
            <a:r>
              <a:rPr lang="en-US" altLang="zh-CN" sz="1600" dirty="0" err="1">
                <a:solidFill>
                  <a:schemeClr val="tx1"/>
                </a:solidFill>
                <a:ea typeface="宋体" panose="02010600030101010101" pitchFamily="2" charset="-122"/>
              </a:rPr>
              <a:t>Fradkin</a:t>
            </a:r>
            <a:r>
              <a:rPr lang="en-US" altLang="zh-CN" sz="1600" dirty="0">
                <a:solidFill>
                  <a:schemeClr val="tx1"/>
                </a:solidFill>
                <a:ea typeface="宋体" panose="02010600030101010101" pitchFamily="2" charset="-122"/>
              </a:rPr>
              <a:t>, and S. C. Zhang, PRB 75, 115103 (2007).</a:t>
            </a:r>
          </a:p>
        </p:txBody>
      </p:sp>
    </p:spTree>
    <p:extLst>
      <p:ext uri="{BB962C8B-B14F-4D97-AF65-F5344CB8AC3E}">
        <p14:creationId xmlns:p14="http://schemas.microsoft.com/office/powerpoint/2010/main" val="13649848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0000CC"/>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0000CC"/>
            </a:solidFill>
            <a:effectLst/>
            <a:latin typeface="Tahoma" panose="020B060403050404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0000CC"/>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0000CC"/>
            </a:solidFill>
            <a:effectLst/>
            <a:latin typeface="Tahoma" panose="020B060403050404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0000CC"/>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0000CC"/>
            </a:solidFill>
            <a:effectLst/>
            <a:latin typeface="Tahoma" panose="020B060403050404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0000CC"/>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0000CC"/>
            </a:solidFill>
            <a:effectLst/>
            <a:latin typeface="Tahoma" panose="020B060403050404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0000CC"/>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0000CC"/>
            </a:solidFill>
            <a:effectLst/>
            <a:latin typeface="Tahom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0000CC"/>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0000CC"/>
            </a:solidFill>
            <a:effectLst/>
            <a:latin typeface="Tahoma"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0000CC"/>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0000CC"/>
            </a:solidFill>
            <a:effectLst/>
            <a:latin typeface="Tahom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0000CC"/>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0000CC"/>
            </a:solidFill>
            <a:effectLst/>
            <a:latin typeface="Tahom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0000CC"/>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0000CC"/>
            </a:solidFill>
            <a:effectLst/>
            <a:latin typeface="Tahom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0000CC"/>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0000CC"/>
            </a:solidFill>
            <a:effectLst/>
            <a:latin typeface="Tahoma" panose="020B060403050404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0000CC"/>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0000CC"/>
            </a:solidFill>
            <a:effectLst/>
            <a:latin typeface="Tahoma" panose="020B060403050404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40883</TotalTime>
  <Words>7629</Words>
  <Application>Microsoft Office PowerPoint</Application>
  <PresentationFormat>全屏显示(4:3)</PresentationFormat>
  <Paragraphs>803</Paragraphs>
  <Slides>44</Slides>
  <Notes>41</Notes>
  <HiddenSlides>0</HiddenSlides>
  <MMClips>0</MMClips>
  <ScaleCrop>false</ScaleCrop>
  <HeadingPairs>
    <vt:vector size="8" baseType="variant">
      <vt:variant>
        <vt:lpstr>已用的字体</vt:lpstr>
      </vt:variant>
      <vt:variant>
        <vt:i4>12</vt:i4>
      </vt:variant>
      <vt:variant>
        <vt:lpstr>主题</vt:lpstr>
      </vt:variant>
      <vt:variant>
        <vt:i4>14</vt:i4>
      </vt:variant>
      <vt:variant>
        <vt:lpstr>嵌入 OLE 服务器</vt:lpstr>
      </vt:variant>
      <vt:variant>
        <vt:i4>2</vt:i4>
      </vt:variant>
      <vt:variant>
        <vt:lpstr>幻灯片标题</vt:lpstr>
      </vt:variant>
      <vt:variant>
        <vt:i4>44</vt:i4>
      </vt:variant>
    </vt:vector>
  </HeadingPairs>
  <TitlesOfParts>
    <vt:vector size="72" baseType="lpstr">
      <vt:lpstr>Mathematica1</vt:lpstr>
      <vt:lpstr>Osaka</vt:lpstr>
      <vt:lpstr>ヒラギノ角ゴ Pro W3</vt:lpstr>
      <vt:lpstr>等线</vt:lpstr>
      <vt:lpstr>等线 Light</vt:lpstr>
      <vt:lpstr>宋体</vt:lpstr>
      <vt:lpstr>Arial</vt:lpstr>
      <vt:lpstr>Calibri</vt:lpstr>
      <vt:lpstr>Cambria Math</vt:lpstr>
      <vt:lpstr>Symbol</vt:lpstr>
      <vt:lpstr>Tahoma</vt:lpstr>
      <vt:lpstr>Wingdings</vt:lpstr>
      <vt:lpstr>Default Design</vt:lpstr>
      <vt:lpstr>Office 主题​​</vt:lpstr>
      <vt:lpstr>5_Default Design</vt:lpstr>
      <vt:lpstr>8_Default Design</vt:lpstr>
      <vt:lpstr>2_Default Design</vt:lpstr>
      <vt:lpstr>3_Default Design</vt:lpstr>
      <vt:lpstr>4_Default Design</vt:lpstr>
      <vt:lpstr>6_Default Design</vt:lpstr>
      <vt:lpstr>7_Default Design</vt:lpstr>
      <vt:lpstr>9_Default Design</vt:lpstr>
      <vt:lpstr>10_Default Design</vt:lpstr>
      <vt:lpstr>11_Default Design</vt:lpstr>
      <vt:lpstr>12_Default Design</vt:lpstr>
      <vt:lpstr>1_Office 主题​​</vt:lpstr>
      <vt:lpstr>Equation</vt:lpstr>
      <vt:lpstr>公式</vt:lpstr>
      <vt:lpstr>PowerPoint 演示文稿</vt:lpstr>
      <vt:lpstr>Collaborators </vt:lpstr>
      <vt:lpstr>PowerPoint 演示文稿</vt:lpstr>
      <vt:lpstr>The early age of ferromagnetism </vt:lpstr>
      <vt:lpstr>The quantum origin of itinerant FM</vt:lpstr>
      <vt:lpstr> Itinerant ferromagnetism: s-wave </vt:lpstr>
      <vt:lpstr>PowerPoint 演示文稿</vt:lpstr>
      <vt:lpstr>PowerPoint 演示文稿</vt:lpstr>
      <vt:lpstr>2D d-wave a and b-phases</vt:lpstr>
      <vt:lpstr>PowerPoint 演示文稿</vt:lpstr>
      <vt:lpstr>PowerPoint 演示文稿</vt:lpstr>
      <vt:lpstr>PowerPoint 演示文稿</vt:lpstr>
      <vt:lpstr>PowerPoint 演示文稿</vt:lpstr>
      <vt:lpstr>Unconventional magnetism: spontaneous generation of spin-orbit (SO) coupling! </vt:lpstr>
      <vt:lpstr>The isotropic p-wave magnetic phase</vt:lpstr>
      <vt:lpstr>The subtle symmetry breaking pattern</vt:lpstr>
      <vt:lpstr>PowerPoint 演示文稿</vt:lpstr>
      <vt:lpstr>Outline</vt:lpstr>
      <vt:lpstr>Landau Fermi liquid (FL) theory</vt:lpstr>
      <vt:lpstr>PowerPoint 演示文稿</vt:lpstr>
      <vt:lpstr>PowerPoint 演示文稿</vt:lpstr>
      <vt:lpstr>cf. Superfluid 3He-B, A phases</vt:lpstr>
      <vt:lpstr>PowerPoint 演示文稿</vt:lpstr>
      <vt:lpstr>Mean field theory and Ginzburg-Landau free energy</vt:lpstr>
      <vt:lpstr>PowerPoint 演示文稿</vt:lpstr>
      <vt:lpstr>The β-phases: vortices in momentum space</vt:lpstr>
      <vt:lpstr>2D d-wave a and b-phases</vt:lpstr>
      <vt:lpstr>The a-phases: orbital &amp; spin channel Goldstone (GS) modes </vt:lpstr>
      <vt:lpstr>The a-phases: neutron spectra</vt:lpstr>
      <vt:lpstr>The b-phases: GS modes</vt:lpstr>
      <vt:lpstr>Outline</vt:lpstr>
      <vt:lpstr>Cd2Re2O7</vt:lpstr>
      <vt:lpstr>Spin-orbit symmetry</vt:lpstr>
      <vt:lpstr>PowerPoint 演示文稿</vt:lpstr>
      <vt:lpstr>PowerPoint 演示文稿</vt:lpstr>
      <vt:lpstr>Outline</vt:lpstr>
      <vt:lpstr>PowerPoint 演示文稿</vt:lpstr>
      <vt:lpstr>URu2Si2 : Hidden order below 17.5K</vt:lpstr>
      <vt:lpstr>Detection (I): ARPES </vt:lpstr>
      <vt:lpstr>Detection (II): neutron scattering and transport </vt:lpstr>
      <vt:lpstr>Detection (III): transport properties</vt:lpstr>
      <vt:lpstr>Summary</vt:lpstr>
      <vt:lpstr>PowerPoint 演示文稿</vt:lpstr>
      <vt:lpstr>Band hybridization enhanced Landau interaction in high partial-wave channels  </vt:lpstr>
    </vt:vector>
  </TitlesOfParts>
  <Company>itp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II. p-orbital physics in optical lattices</dc:title>
  <dc:creator>wcj</dc:creator>
  <cp:lastModifiedBy>Congjun WU 吴从军</cp:lastModifiedBy>
  <cp:revision>3412</cp:revision>
  <dcterms:created xsi:type="dcterms:W3CDTF">2007-01-10T23:04:35Z</dcterms:created>
  <dcterms:modified xsi:type="dcterms:W3CDTF">2024-04-10T04:37:14Z</dcterms:modified>
</cp:coreProperties>
</file>